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7"/>
  </p:notesMasterIdLst>
  <p:sldIdLst>
    <p:sldId id="256" r:id="rId2"/>
    <p:sldId id="259" r:id="rId3"/>
    <p:sldId id="328" r:id="rId4"/>
    <p:sldId id="329" r:id="rId5"/>
    <p:sldId id="330" r:id="rId6"/>
    <p:sldId id="302" r:id="rId7"/>
    <p:sldId id="532" r:id="rId8"/>
    <p:sldId id="331" r:id="rId9"/>
    <p:sldId id="332" r:id="rId10"/>
    <p:sldId id="334" r:id="rId11"/>
    <p:sldId id="384" r:id="rId12"/>
    <p:sldId id="274" r:id="rId13"/>
    <p:sldId id="333" r:id="rId14"/>
    <p:sldId id="297" r:id="rId15"/>
    <p:sldId id="268" r:id="rId16"/>
    <p:sldId id="420" r:id="rId17"/>
    <p:sldId id="277" r:id="rId18"/>
    <p:sldId id="299" r:id="rId19"/>
    <p:sldId id="533" r:id="rId20"/>
    <p:sldId id="286" r:id="rId21"/>
    <p:sldId id="258" r:id="rId22"/>
    <p:sldId id="260" r:id="rId23"/>
    <p:sldId id="323" r:id="rId24"/>
    <p:sldId id="327" r:id="rId25"/>
    <p:sldId id="345" r:id="rId26"/>
    <p:sldId id="257" r:id="rId27"/>
    <p:sldId id="290" r:id="rId28"/>
    <p:sldId id="293" r:id="rId29"/>
    <p:sldId id="265" r:id="rId30"/>
    <p:sldId id="324" r:id="rId31"/>
    <p:sldId id="272" r:id="rId32"/>
    <p:sldId id="365" r:id="rId33"/>
    <p:sldId id="278" r:id="rId34"/>
    <p:sldId id="565" r:id="rId35"/>
    <p:sldId id="366" r:id="rId36"/>
    <p:sldId id="363" r:id="rId37"/>
    <p:sldId id="362" r:id="rId38"/>
    <p:sldId id="367" r:id="rId39"/>
    <p:sldId id="370" r:id="rId40"/>
    <p:sldId id="371" r:id="rId41"/>
    <p:sldId id="267" r:id="rId42"/>
    <p:sldId id="281" r:id="rId43"/>
    <p:sldId id="524" r:id="rId44"/>
    <p:sldId id="523" r:id="rId45"/>
    <p:sldId id="525" r:id="rId46"/>
    <p:sldId id="557" r:id="rId47"/>
    <p:sldId id="564" r:id="rId48"/>
    <p:sldId id="526" r:id="rId49"/>
    <p:sldId id="269" r:id="rId50"/>
    <p:sldId id="527" r:id="rId51"/>
    <p:sldId id="528" r:id="rId52"/>
    <p:sldId id="529" r:id="rId53"/>
    <p:sldId id="530" r:id="rId54"/>
    <p:sldId id="531" r:id="rId55"/>
    <p:sldId id="261"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50000"/>
    <a:srgbClr val="C6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740"/>
    <p:restoredTop sz="74366" autoAdjust="0"/>
  </p:normalViewPr>
  <p:slideViewPr>
    <p:cSldViewPr snapToGrid="0" snapToObjects="1">
      <p:cViewPr varScale="1">
        <p:scale>
          <a:sx n="90" d="100"/>
          <a:sy n="90" d="100"/>
        </p:scale>
        <p:origin x="104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6DD445-E0AB-584F-8137-44D221ED3584}" type="datetimeFigureOut">
              <a:rPr lang="en-US" smtClean="0"/>
              <a:t>6/14/21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36184D-D3B9-6345-AC70-A2A20C13708E}" type="slidenum">
              <a:rPr lang="en-US" smtClean="0"/>
              <a:t>‹#›</a:t>
            </a:fld>
            <a:endParaRPr lang="en-US"/>
          </a:p>
        </p:txBody>
      </p:sp>
    </p:spTree>
    <p:extLst>
      <p:ext uri="{BB962C8B-B14F-4D97-AF65-F5344CB8AC3E}">
        <p14:creationId xmlns:p14="http://schemas.microsoft.com/office/powerpoint/2010/main" val="33310328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cbi.nlm.nih.gov/pmc/articles/PMC4837114/figure/F1/"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dx.doi.org/10.1038%2Fnrmicro3552"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Phases of the humoral immune response.</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mn-lt"/>
                <a:ea typeface="+mn-ea"/>
                <a:cs typeface="+mn-cs"/>
              </a:rPr>
              <a:t>The activation of B cells is initiated by specific recognition of antigens by the surface Ig receptors of the cells. </a:t>
            </a:r>
          </a:p>
          <a:p>
            <a:r>
              <a:rPr lang="en-CA" sz="1200" b="0" i="0" kern="1200" dirty="0">
                <a:solidFill>
                  <a:schemeClr val="tx1"/>
                </a:solidFill>
                <a:effectLst/>
                <a:latin typeface="+mn-lt"/>
                <a:ea typeface="+mn-ea"/>
                <a:cs typeface="+mn-cs"/>
              </a:rPr>
              <a:t>Antigen and other stimuli, including helper T cells, stimulate the proliferation and differentiation of the specific B cell clone. </a:t>
            </a:r>
          </a:p>
          <a:p>
            <a:r>
              <a:rPr lang="en-CA" sz="1200" b="0" i="0" kern="1200" dirty="0">
                <a:solidFill>
                  <a:schemeClr val="tx1"/>
                </a:solidFill>
                <a:effectLst/>
                <a:latin typeface="+mn-lt"/>
                <a:ea typeface="+mn-ea"/>
                <a:cs typeface="+mn-cs"/>
              </a:rPr>
              <a:t>Progeny of the clone may differentiate into plasma cells that produce IgM or other Ig isotypes (e.g., IgG), may undergo affinity maturation, or may persist as memory cells (that have also typically undergone class switching and affinity maturation).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fld id="{8F104617-2183-4F1E-813D-0343C33DF74C}" type="slidenum">
              <a:rPr lang="en-CA" smtClean="0"/>
              <a:t>3</a:t>
            </a:fld>
            <a:endParaRPr lang="en-CA" dirty="0"/>
          </a:p>
        </p:txBody>
      </p:sp>
    </p:spTree>
    <p:extLst>
      <p:ext uri="{BB962C8B-B14F-4D97-AF65-F5344CB8AC3E}">
        <p14:creationId xmlns:p14="http://schemas.microsoft.com/office/powerpoint/2010/main" val="1265193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An overview of affinity maturation.</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Early in the immune response, low-affinity antibodies are produced. </a:t>
            </a:r>
          </a:p>
          <a:p>
            <a:r>
              <a:rPr lang="en-CA" sz="1200" b="0" i="0" kern="1200" dirty="0">
                <a:solidFill>
                  <a:schemeClr val="tx1"/>
                </a:solidFill>
                <a:effectLst/>
                <a:latin typeface="Arial"/>
                <a:ea typeface="+mn-ea"/>
                <a:cs typeface="Arial"/>
              </a:rPr>
              <a:t>During the germinal center reaction, somatic mutation of Ig V genes and selection of B cells with high-affinity antigen receptors result in the production of antibodies with high affinity for antigen.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fld id="{8F104617-2183-4F1E-813D-0343C33DF74C}" type="slidenum">
              <a:rPr lang="en-CA" smtClean="0"/>
              <a:t>12</a:t>
            </a:fld>
            <a:endParaRPr lang="en-CA"/>
          </a:p>
        </p:txBody>
      </p:sp>
    </p:spTree>
    <p:extLst>
      <p:ext uri="{BB962C8B-B14F-4D97-AF65-F5344CB8AC3E}">
        <p14:creationId xmlns:p14="http://schemas.microsoft.com/office/powerpoint/2010/main" val="4035665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Somatic mutations in </a:t>
            </a:r>
            <a:r>
              <a:rPr lang="en-CA" sz="1200" b="1" i="1" kern="1200" dirty="0">
                <a:solidFill>
                  <a:schemeClr val="tx1"/>
                </a:solidFill>
                <a:effectLst/>
                <a:latin typeface="Arial"/>
                <a:ea typeface="+mn-ea"/>
                <a:cs typeface="Arial"/>
              </a:rPr>
              <a:t>Ig V</a:t>
            </a:r>
            <a:r>
              <a:rPr lang="en-CA" sz="1200" b="1" i="0" kern="1200" dirty="0">
                <a:solidFill>
                  <a:schemeClr val="tx1"/>
                </a:solidFill>
                <a:effectLst/>
                <a:latin typeface="Arial"/>
                <a:ea typeface="+mn-ea"/>
                <a:cs typeface="Arial"/>
              </a:rPr>
              <a:t> genes.</a:t>
            </a:r>
            <a:r>
              <a:rPr lang="en-CA" sz="1200" b="0" i="0" kern="1200" dirty="0">
                <a:solidFill>
                  <a:schemeClr val="tx1"/>
                </a:solidFill>
                <a:effectLst/>
                <a:latin typeface="Arial"/>
                <a:ea typeface="+mn-ea"/>
                <a:cs typeface="Arial"/>
              </a:rPr>
              <a:t> </a:t>
            </a:r>
          </a:p>
          <a:p>
            <a:r>
              <a:rPr lang="en-CA" sz="1200" b="0" i="0" kern="1200" dirty="0" err="1">
                <a:solidFill>
                  <a:schemeClr val="tx1"/>
                </a:solidFill>
                <a:effectLst/>
                <a:latin typeface="Arial"/>
                <a:ea typeface="+mn-ea"/>
                <a:cs typeface="Arial"/>
              </a:rPr>
              <a:t>Hybridomas</a:t>
            </a:r>
            <a:r>
              <a:rPr lang="en-CA" sz="1200" b="0" i="0" kern="1200" dirty="0">
                <a:solidFill>
                  <a:schemeClr val="tx1"/>
                </a:solidFill>
                <a:effectLst/>
                <a:latin typeface="Arial"/>
                <a:ea typeface="+mn-ea"/>
                <a:cs typeface="Arial"/>
              </a:rPr>
              <a:t> were produced from spleen cells of mice immunized 7 or 14 days previously with a </a:t>
            </a:r>
            <a:r>
              <a:rPr lang="en-CA" sz="1200" b="0" i="0" kern="1200" dirty="0" err="1">
                <a:solidFill>
                  <a:schemeClr val="tx1"/>
                </a:solidFill>
                <a:effectLst/>
                <a:latin typeface="Arial"/>
                <a:ea typeface="+mn-ea"/>
                <a:cs typeface="Arial"/>
              </a:rPr>
              <a:t>hapten</a:t>
            </a:r>
            <a:r>
              <a:rPr lang="en-CA" sz="1200" b="0" i="0" kern="1200" dirty="0">
                <a:solidFill>
                  <a:schemeClr val="tx1"/>
                </a:solidFill>
                <a:effectLst/>
                <a:latin typeface="Arial"/>
                <a:ea typeface="+mn-ea"/>
                <a:cs typeface="Arial"/>
              </a:rPr>
              <a:t>, </a:t>
            </a:r>
            <a:r>
              <a:rPr lang="en-CA" sz="1200" b="0" i="0" kern="1200" dirty="0" err="1">
                <a:solidFill>
                  <a:schemeClr val="tx1"/>
                </a:solidFill>
                <a:effectLst/>
                <a:latin typeface="Arial"/>
                <a:ea typeface="+mn-ea"/>
                <a:cs typeface="Arial"/>
              </a:rPr>
              <a:t>oxazolone</a:t>
            </a:r>
            <a:r>
              <a:rPr lang="en-CA" sz="1200" b="0" i="0" kern="1200" dirty="0">
                <a:solidFill>
                  <a:schemeClr val="tx1"/>
                </a:solidFill>
                <a:effectLst/>
                <a:latin typeface="Arial"/>
                <a:ea typeface="+mn-ea"/>
                <a:cs typeface="Arial"/>
              </a:rPr>
              <a:t>, coupled to a protein and from spleen cells obtained after secondary and tertiary immunizations with the same antigen. </a:t>
            </a:r>
          </a:p>
          <a:p>
            <a:r>
              <a:rPr lang="en-CA" sz="1200" b="0" i="0" kern="1200" dirty="0" err="1">
                <a:solidFill>
                  <a:schemeClr val="tx1"/>
                </a:solidFill>
                <a:effectLst/>
                <a:latin typeface="Arial"/>
                <a:ea typeface="+mn-ea"/>
                <a:cs typeface="Arial"/>
              </a:rPr>
              <a:t>Hybridomas</a:t>
            </a:r>
            <a:r>
              <a:rPr lang="en-CA" sz="1200" b="0" i="0" kern="1200" dirty="0">
                <a:solidFill>
                  <a:schemeClr val="tx1"/>
                </a:solidFill>
                <a:effectLst/>
                <a:latin typeface="Arial"/>
                <a:ea typeface="+mn-ea"/>
                <a:cs typeface="Arial"/>
              </a:rPr>
              <a:t> producing </a:t>
            </a:r>
            <a:r>
              <a:rPr lang="en-CA" sz="1200" b="0" i="0" kern="1200" dirty="0" err="1">
                <a:solidFill>
                  <a:schemeClr val="tx1"/>
                </a:solidFill>
                <a:effectLst/>
                <a:latin typeface="Arial"/>
                <a:ea typeface="+mn-ea"/>
                <a:cs typeface="Arial"/>
              </a:rPr>
              <a:t>oxazolone</a:t>
            </a:r>
            <a:r>
              <a:rPr lang="en-CA" sz="1200" b="0" i="0" kern="1200" dirty="0">
                <a:solidFill>
                  <a:schemeClr val="tx1"/>
                </a:solidFill>
                <a:effectLst/>
                <a:latin typeface="Arial"/>
                <a:ea typeface="+mn-ea"/>
                <a:cs typeface="Arial"/>
              </a:rPr>
              <a:t>-specific monoclonal antibodies were produced, and the nucleotide sequences of the V genes encoding the Ig heavy and light chains were determined. </a:t>
            </a:r>
          </a:p>
          <a:p>
            <a:r>
              <a:rPr lang="en-CA" sz="1200" b="0" i="0" kern="1200" dirty="0">
                <a:solidFill>
                  <a:schemeClr val="tx1"/>
                </a:solidFill>
                <a:effectLst/>
                <a:latin typeface="Arial"/>
                <a:ea typeface="+mn-ea"/>
                <a:cs typeface="Arial"/>
              </a:rPr>
              <a:t>Mutations in V genes increase with time after immunization and with repeated immunizations and are clustered in the complementarity-determining regions (CDRs). </a:t>
            </a:r>
          </a:p>
          <a:p>
            <a:r>
              <a:rPr lang="en-CA" sz="1200" b="0" i="0" kern="1200" dirty="0">
                <a:solidFill>
                  <a:schemeClr val="tx1"/>
                </a:solidFill>
                <a:effectLst/>
                <a:latin typeface="Arial"/>
                <a:ea typeface="+mn-ea"/>
                <a:cs typeface="Arial"/>
              </a:rPr>
              <a:t>The location of CDR3 in the heavy chains is approximate. </a:t>
            </a:r>
          </a:p>
          <a:p>
            <a:r>
              <a:rPr lang="en-CA" sz="1200" b="0" i="0" kern="1200" dirty="0">
                <a:solidFill>
                  <a:schemeClr val="tx1"/>
                </a:solidFill>
                <a:effectLst/>
                <a:latin typeface="Arial"/>
                <a:ea typeface="+mn-ea"/>
                <a:cs typeface="Arial"/>
              </a:rPr>
              <a:t>The affinities of the antibodies produced also tend to increase with more mutations, as indicated by the lower dissociation constants (</a:t>
            </a:r>
            <a:r>
              <a:rPr lang="en-CA" sz="1200" b="0" i="0" kern="1200" dirty="0" err="1">
                <a:solidFill>
                  <a:schemeClr val="tx1"/>
                </a:solidFill>
                <a:effectLst/>
                <a:latin typeface="Arial"/>
                <a:ea typeface="+mn-ea"/>
                <a:cs typeface="Arial"/>
              </a:rPr>
              <a:t>Kd</a:t>
            </a:r>
            <a:r>
              <a:rPr lang="en-CA" sz="1200" b="0" i="0" kern="1200" dirty="0">
                <a:solidFill>
                  <a:schemeClr val="tx1"/>
                </a:solidFill>
                <a:effectLst/>
                <a:latin typeface="Arial"/>
                <a:ea typeface="+mn-ea"/>
                <a:cs typeface="Arial"/>
              </a:rPr>
              <a:t>) for </a:t>
            </a:r>
            <a:r>
              <a:rPr lang="en-CA" sz="1200" b="0" i="0" kern="1200" dirty="0" err="1">
                <a:solidFill>
                  <a:schemeClr val="tx1"/>
                </a:solidFill>
                <a:effectLst/>
                <a:latin typeface="Arial"/>
                <a:ea typeface="+mn-ea"/>
                <a:cs typeface="Arial"/>
              </a:rPr>
              <a:t>hapten</a:t>
            </a:r>
            <a:r>
              <a:rPr lang="en-CA" sz="1200" b="0" i="0" kern="1200" dirty="0">
                <a:solidFill>
                  <a:schemeClr val="tx1"/>
                </a:solidFill>
                <a:effectLst/>
                <a:latin typeface="Arial"/>
                <a:ea typeface="+mn-ea"/>
                <a:cs typeface="Arial"/>
              </a:rPr>
              <a:t> binding. </a:t>
            </a:r>
          </a:p>
          <a:p>
            <a:r>
              <a:rPr lang="en-CA" sz="1200" b="0" i="1" kern="1200" dirty="0">
                <a:solidFill>
                  <a:schemeClr val="tx1"/>
                </a:solidFill>
                <a:effectLst/>
                <a:latin typeface="Arial"/>
                <a:ea typeface="+mn-ea"/>
                <a:cs typeface="Arial"/>
              </a:rPr>
              <a:t>(Modified from </a:t>
            </a:r>
            <a:r>
              <a:rPr lang="en-CA" sz="1200" b="0" i="1" kern="1200" dirty="0" err="1">
                <a:solidFill>
                  <a:schemeClr val="tx1"/>
                </a:solidFill>
                <a:effectLst/>
                <a:latin typeface="Arial"/>
                <a:ea typeface="+mn-ea"/>
                <a:cs typeface="Arial"/>
              </a:rPr>
              <a:t>Berek</a:t>
            </a:r>
            <a:r>
              <a:rPr lang="en-CA" sz="1200" b="0" i="1" kern="1200" dirty="0">
                <a:solidFill>
                  <a:schemeClr val="tx1"/>
                </a:solidFill>
                <a:effectLst/>
                <a:latin typeface="Arial"/>
                <a:ea typeface="+mn-ea"/>
                <a:cs typeface="Arial"/>
              </a:rPr>
              <a:t> C, Milstein C: Mutation drift and repertoire shift in maturation of the immune response,</a:t>
            </a:r>
            <a:r>
              <a:rPr lang="en-CA" sz="1200" b="0" i="0" kern="1200" dirty="0">
                <a:solidFill>
                  <a:schemeClr val="tx1"/>
                </a:solidFill>
                <a:effectLst/>
                <a:latin typeface="Arial"/>
                <a:ea typeface="+mn-ea"/>
                <a:cs typeface="Arial"/>
              </a:rPr>
              <a:t> Immunological Reviews </a:t>
            </a:r>
            <a:r>
              <a:rPr lang="en-CA" sz="1200" b="0" i="1" kern="1200" dirty="0">
                <a:solidFill>
                  <a:schemeClr val="tx1"/>
                </a:solidFill>
                <a:effectLst/>
                <a:latin typeface="Arial"/>
                <a:ea typeface="+mn-ea"/>
                <a:cs typeface="Arial"/>
              </a:rPr>
              <a:t>96:23-41, 1987, Blackwell Publishing.)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fld id="{8F104617-2183-4F1E-813D-0343C33DF74C}" type="slidenum">
              <a:rPr lang="en-CA" smtClean="0"/>
              <a:t>13</a:t>
            </a:fld>
            <a:endParaRPr lang="en-CA"/>
          </a:p>
        </p:txBody>
      </p:sp>
    </p:spTree>
    <p:extLst>
      <p:ext uri="{BB962C8B-B14F-4D97-AF65-F5344CB8AC3E}">
        <p14:creationId xmlns:p14="http://schemas.microsoft.com/office/powerpoint/2010/main" val="4204549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36184D-D3B9-6345-AC70-A2A20C13708E}" type="slidenum">
              <a:rPr lang="en-US" smtClean="0"/>
              <a:t>14</a:t>
            </a:fld>
            <a:endParaRPr lang="en-US"/>
          </a:p>
        </p:txBody>
      </p:sp>
    </p:spTree>
    <p:extLst>
      <p:ext uri="{BB962C8B-B14F-4D97-AF65-F5344CB8AC3E}">
        <p14:creationId xmlns:p14="http://schemas.microsoft.com/office/powerpoint/2010/main" val="27986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Mechanisms of helper T cell–mediated B cell activation.</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Helper T cells that are activated by recognizing antigens presented by B cells express CD40L, which binds to CD40 on B cells and stimulates B cell proliferation and differentiation. </a:t>
            </a:r>
          </a:p>
          <a:p>
            <a:r>
              <a:rPr lang="en-CA" sz="1200" b="0" i="0" kern="1200" dirty="0">
                <a:solidFill>
                  <a:schemeClr val="tx1"/>
                </a:solidFill>
                <a:effectLst/>
                <a:latin typeface="Arial"/>
                <a:ea typeface="+mn-ea"/>
                <a:cs typeface="Arial"/>
              </a:rPr>
              <a:t>Cytokines produced by the helper T cells also contribute to B cell responses.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fld id="{8F104617-2183-4F1E-813D-0343C33DF74C}" type="slidenum">
              <a:rPr lang="en-CA" smtClean="0"/>
              <a:t>16</a:t>
            </a:fld>
            <a:endParaRPr lang="en-CA"/>
          </a:p>
        </p:txBody>
      </p:sp>
    </p:spTree>
    <p:extLst>
      <p:ext uri="{BB962C8B-B14F-4D97-AF65-F5344CB8AC3E}">
        <p14:creationId xmlns:p14="http://schemas.microsoft.com/office/powerpoint/2010/main" val="3332471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mn-lt"/>
                <a:ea typeface="+mn-ea"/>
                <a:cs typeface="+mn-cs"/>
              </a:rPr>
              <a:t>Functions of </a:t>
            </a:r>
            <a:r>
              <a:rPr lang="en-CA" sz="1200" b="1" i="0" kern="1200" dirty="0" err="1">
                <a:solidFill>
                  <a:schemeClr val="tx1"/>
                </a:solidFill>
                <a:effectLst/>
                <a:latin typeface="+mn-lt"/>
                <a:ea typeface="+mn-ea"/>
                <a:cs typeface="+mn-cs"/>
              </a:rPr>
              <a:t>costimulators</a:t>
            </a:r>
            <a:r>
              <a:rPr lang="en-CA" sz="1200" b="1" i="0" kern="1200" dirty="0">
                <a:solidFill>
                  <a:schemeClr val="tx1"/>
                </a:solidFill>
                <a:effectLst/>
                <a:latin typeface="+mn-lt"/>
                <a:ea typeface="+mn-ea"/>
                <a:cs typeface="+mn-cs"/>
              </a:rPr>
              <a:t> in T cell activation. </a:t>
            </a:r>
          </a:p>
          <a:p>
            <a:r>
              <a:rPr lang="en-CA" sz="1200" b="1" i="0" kern="1200" dirty="0">
                <a:solidFill>
                  <a:schemeClr val="tx1"/>
                </a:solidFill>
                <a:effectLst/>
                <a:latin typeface="+mn-lt"/>
                <a:ea typeface="+mn-ea"/>
                <a:cs typeface="+mn-cs"/>
              </a:rPr>
              <a:t>A, </a:t>
            </a:r>
            <a:r>
              <a:rPr lang="en-CA" sz="1200" b="0" i="0" kern="1200" dirty="0">
                <a:solidFill>
                  <a:schemeClr val="tx1"/>
                </a:solidFill>
                <a:effectLst/>
                <a:latin typeface="+mn-lt"/>
                <a:ea typeface="+mn-ea"/>
                <a:cs typeface="+mn-cs"/>
              </a:rPr>
              <a:t>The resting APC (typically dendritic cells presenting self antigens) expresses few or no </a:t>
            </a:r>
            <a:r>
              <a:rPr lang="en-CA" sz="1200" b="0" i="0" kern="1200" dirty="0" err="1">
                <a:solidFill>
                  <a:schemeClr val="tx1"/>
                </a:solidFill>
                <a:effectLst/>
                <a:latin typeface="+mn-lt"/>
                <a:ea typeface="+mn-ea"/>
                <a:cs typeface="+mn-cs"/>
              </a:rPr>
              <a:t>costimulators</a:t>
            </a:r>
            <a:r>
              <a:rPr lang="en-CA" sz="1200" b="0" i="0" kern="1200" dirty="0">
                <a:solidFill>
                  <a:schemeClr val="tx1"/>
                </a:solidFill>
                <a:effectLst/>
                <a:latin typeface="+mn-lt"/>
                <a:ea typeface="+mn-ea"/>
                <a:cs typeface="+mn-cs"/>
              </a:rPr>
              <a:t> and fails to activate naive T cells. </a:t>
            </a:r>
          </a:p>
          <a:p>
            <a:r>
              <a:rPr lang="en-CA" sz="1200" b="0" i="0" kern="1200" dirty="0">
                <a:solidFill>
                  <a:schemeClr val="tx1"/>
                </a:solidFill>
                <a:effectLst/>
                <a:latin typeface="+mn-lt"/>
                <a:ea typeface="+mn-ea"/>
                <a:cs typeface="+mn-cs"/>
              </a:rPr>
              <a:t>(Antigen recognition without </a:t>
            </a:r>
            <a:r>
              <a:rPr lang="en-CA" sz="1200" b="0" i="0" kern="1200" dirty="0" err="1">
                <a:solidFill>
                  <a:schemeClr val="tx1"/>
                </a:solidFill>
                <a:effectLst/>
                <a:latin typeface="+mn-lt"/>
                <a:ea typeface="+mn-ea"/>
                <a:cs typeface="+mn-cs"/>
              </a:rPr>
              <a:t>costimulation</a:t>
            </a:r>
            <a:r>
              <a:rPr lang="en-CA" sz="1200" b="0" i="0" kern="1200" dirty="0">
                <a:solidFill>
                  <a:schemeClr val="tx1"/>
                </a:solidFill>
                <a:effectLst/>
                <a:latin typeface="+mn-lt"/>
                <a:ea typeface="+mn-ea"/>
                <a:cs typeface="+mn-cs"/>
              </a:rPr>
              <a:t> may make T cells unresponsive [tolerant]; we will discuss this phenomenon in Chapter 15.) </a:t>
            </a:r>
          </a:p>
          <a:p>
            <a:r>
              <a:rPr lang="en-CA" sz="1200" b="1" i="0" kern="1200" dirty="0">
                <a:solidFill>
                  <a:schemeClr val="tx1"/>
                </a:solidFill>
                <a:effectLst/>
                <a:latin typeface="+mn-lt"/>
                <a:ea typeface="+mn-ea"/>
                <a:cs typeface="+mn-cs"/>
              </a:rPr>
              <a:t>B</a:t>
            </a:r>
            <a:r>
              <a:rPr lang="en-CA" sz="1200" b="0" i="0" kern="1200" dirty="0">
                <a:solidFill>
                  <a:schemeClr val="tx1"/>
                </a:solidFill>
                <a:effectLst/>
                <a:latin typeface="+mn-lt"/>
                <a:ea typeface="+mn-ea"/>
                <a:cs typeface="+mn-cs"/>
              </a:rPr>
              <a:t>, Microbes and cytokines produced during innate immune responses activate APCs to express </a:t>
            </a:r>
            <a:r>
              <a:rPr lang="en-CA" sz="1200" b="0" i="0" kern="1200" dirty="0" err="1">
                <a:solidFill>
                  <a:schemeClr val="tx1"/>
                </a:solidFill>
                <a:effectLst/>
                <a:latin typeface="+mn-lt"/>
                <a:ea typeface="+mn-ea"/>
                <a:cs typeface="+mn-cs"/>
              </a:rPr>
              <a:t>costimulators</a:t>
            </a:r>
            <a:r>
              <a:rPr lang="en-CA" sz="1200" b="0" i="0" kern="1200" dirty="0">
                <a:solidFill>
                  <a:schemeClr val="tx1"/>
                </a:solidFill>
                <a:effectLst/>
                <a:latin typeface="+mn-lt"/>
                <a:ea typeface="+mn-ea"/>
                <a:cs typeface="+mn-cs"/>
              </a:rPr>
              <a:t>, such as B7 molecules. </a:t>
            </a:r>
          </a:p>
          <a:p>
            <a:r>
              <a:rPr lang="en-CA" sz="1200" b="0" i="0" kern="1200" dirty="0">
                <a:solidFill>
                  <a:schemeClr val="tx1"/>
                </a:solidFill>
                <a:effectLst/>
                <a:latin typeface="+mn-lt"/>
                <a:ea typeface="+mn-ea"/>
                <a:cs typeface="+mn-cs"/>
              </a:rPr>
              <a:t>The APCs (usually presenting microbial antigens) then become capable of activating naive T cells. Activated APCs also produce cytokines such as IL-12, which stimulate the differentiation of naive T cells into effector cells.</a:t>
            </a:r>
            <a:endParaRPr lang="en-CA" dirty="0"/>
          </a:p>
        </p:txBody>
      </p:sp>
      <p:sp>
        <p:nvSpPr>
          <p:cNvPr id="4" name="Slide Number Placeholder 3"/>
          <p:cNvSpPr>
            <a:spLocks noGrp="1"/>
          </p:cNvSpPr>
          <p:nvPr>
            <p:ph type="sldNum" sz="quarter" idx="10"/>
          </p:nvPr>
        </p:nvSpPr>
        <p:spPr/>
        <p:txBody>
          <a:bodyPr/>
          <a:lstStyle/>
          <a:p>
            <a:fld id="{D5325831-DEF7-4B51-BD5F-D8A05A5EEDAD}" type="slidenum">
              <a:rPr lang="en-CA" smtClean="0"/>
              <a:t>17</a:t>
            </a:fld>
            <a:endParaRPr lang="en-CA"/>
          </a:p>
        </p:txBody>
      </p:sp>
    </p:spTree>
    <p:extLst>
      <p:ext uri="{BB962C8B-B14F-4D97-AF65-F5344CB8AC3E}">
        <p14:creationId xmlns:p14="http://schemas.microsoft.com/office/powerpoint/2010/main" val="27150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5F110FF-BB41-0041-97B5-44FE76586943}" type="slidenum">
              <a:rPr lang="en-US" sz="1200"/>
              <a:pPr/>
              <a:t>18</a:t>
            </a:fld>
            <a:endParaRPr 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06581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The mechanism of therapeutic co-stimulatory blockade.</a:t>
            </a:r>
          </a:p>
          <a:p>
            <a:r>
              <a:rPr lang="en-CA" sz="1200" b="0" i="0" kern="1200" dirty="0">
                <a:solidFill>
                  <a:schemeClr val="tx1"/>
                </a:solidFill>
                <a:effectLst/>
                <a:latin typeface="+mn-lt"/>
                <a:ea typeface="+mn-ea"/>
                <a:cs typeface="+mn-cs"/>
              </a:rPr>
              <a:t>A, The normal T cell response induced by antigen recognition and </a:t>
            </a:r>
            <a:r>
              <a:rPr lang="en-CA" sz="1200" b="0" i="0" kern="1200" dirty="0" err="1">
                <a:solidFill>
                  <a:schemeClr val="tx1"/>
                </a:solidFill>
                <a:effectLst/>
                <a:latin typeface="+mn-lt"/>
                <a:ea typeface="+mn-ea"/>
                <a:cs typeface="+mn-cs"/>
              </a:rPr>
              <a:t>costimulation</a:t>
            </a:r>
            <a:r>
              <a:rPr lang="en-CA" sz="1200" b="0" i="0" kern="1200" dirty="0">
                <a:solidFill>
                  <a:schemeClr val="tx1"/>
                </a:solidFill>
                <a:effectLst/>
                <a:latin typeface="+mn-lt"/>
                <a:ea typeface="+mn-ea"/>
                <a:cs typeface="+mn-cs"/>
              </a:rPr>
              <a:t> mediated by B7-CD28. </a:t>
            </a:r>
          </a:p>
          <a:p>
            <a:r>
              <a:rPr lang="en-CA" sz="1200" b="0" i="0" kern="1200" dirty="0">
                <a:solidFill>
                  <a:schemeClr val="tx1"/>
                </a:solidFill>
                <a:effectLst/>
                <a:latin typeface="+mn-lt"/>
                <a:ea typeface="+mn-ea"/>
                <a:cs typeface="+mn-cs"/>
              </a:rPr>
              <a:t>B, A fusion protein consisting of the extracellular portion of CTLA-4 and the Fc tail of an IgG molecule is used to bind to and block B7 molecules, thus preventing their interaction with the activating receptor CD28 and inhibiting T cell activation.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fld id="{D5325831-DEF7-4B51-BD5F-D8A05A5EEDAD}" type="slidenum">
              <a:rPr lang="en-CA" smtClean="0"/>
              <a:t>19</a:t>
            </a:fld>
            <a:endParaRPr lang="en-CA"/>
          </a:p>
        </p:txBody>
      </p:sp>
    </p:spTree>
    <p:extLst>
      <p:ext uri="{BB962C8B-B14F-4D97-AF65-F5344CB8AC3E}">
        <p14:creationId xmlns:p14="http://schemas.microsoft.com/office/powerpoint/2010/main" val="2817617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Clonal expansion of T cells.</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The numbers of CD4</a:t>
            </a:r>
            <a:r>
              <a:rPr lang="en-CA" sz="1200" b="0" i="0" kern="1200" baseline="30000" dirty="0">
                <a:solidFill>
                  <a:schemeClr val="tx1"/>
                </a:solidFill>
                <a:effectLst/>
                <a:latin typeface="Arial"/>
                <a:ea typeface="+mn-ea"/>
                <a:cs typeface="Arial"/>
              </a:rPr>
              <a:t>+</a:t>
            </a:r>
            <a:r>
              <a:rPr lang="en-CA" sz="1200" b="0" i="0" kern="1200" dirty="0">
                <a:solidFill>
                  <a:schemeClr val="tx1"/>
                </a:solidFill>
                <a:effectLst/>
                <a:latin typeface="Arial"/>
                <a:ea typeface="+mn-ea"/>
                <a:cs typeface="Arial"/>
              </a:rPr>
              <a:t> and CD8</a:t>
            </a:r>
            <a:r>
              <a:rPr lang="en-CA" sz="1200" b="0" i="0" kern="1200" baseline="30000" dirty="0">
                <a:solidFill>
                  <a:schemeClr val="tx1"/>
                </a:solidFill>
                <a:effectLst/>
                <a:latin typeface="Arial"/>
                <a:ea typeface="+mn-ea"/>
                <a:cs typeface="Arial"/>
              </a:rPr>
              <a:t>+</a:t>
            </a:r>
            <a:r>
              <a:rPr lang="en-CA" sz="1200" b="0" i="0" kern="1200" dirty="0">
                <a:solidFill>
                  <a:schemeClr val="tx1"/>
                </a:solidFill>
                <a:effectLst/>
                <a:latin typeface="Arial"/>
                <a:ea typeface="+mn-ea"/>
                <a:cs typeface="Arial"/>
              </a:rPr>
              <a:t> T cells specific for microbial antigens and the expansion and decline of the cells during immune responses are illustrated. </a:t>
            </a:r>
          </a:p>
          <a:p>
            <a:r>
              <a:rPr lang="en-CA" sz="1200" b="0" i="0" kern="1200" dirty="0">
                <a:solidFill>
                  <a:schemeClr val="tx1"/>
                </a:solidFill>
                <a:effectLst/>
                <a:latin typeface="Arial"/>
                <a:ea typeface="+mn-ea"/>
                <a:cs typeface="Arial"/>
              </a:rPr>
              <a:t>The numbers are approximations based on studies of model microbial and other antigens in inbred mice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fld id="{D5325831-DEF7-4B51-BD5F-D8A05A5EEDAD}" type="slidenum">
              <a:rPr lang="en-CA" smtClean="0"/>
              <a:t>20</a:t>
            </a:fld>
            <a:endParaRPr lang="en-CA"/>
          </a:p>
        </p:txBody>
      </p:sp>
    </p:spTree>
    <p:extLst>
      <p:ext uri="{BB962C8B-B14F-4D97-AF65-F5344CB8AC3E}">
        <p14:creationId xmlns:p14="http://schemas.microsoft.com/office/powerpoint/2010/main" val="2209929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255276-51C0-6340-BE4E-086332862D9A}" type="slidenum">
              <a:rPr lang="en-US"/>
              <a:pPr/>
              <a:t>23</a:t>
            </a:fld>
            <a:endParaRPr lang="en-US"/>
          </a:p>
        </p:txBody>
      </p:sp>
      <p:sp>
        <p:nvSpPr>
          <p:cNvPr id="1935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3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48653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Arial"/>
                <a:ea typeface="+mn-ea"/>
                <a:cs typeface="Arial"/>
              </a:rPr>
              <a:t>Multistep leukocyte-endothelial interactions mediating leukocyte recruitment into tissues</a:t>
            </a:r>
            <a:r>
              <a:rPr lang="en-US" sz="1200" b="0" kern="1200" dirty="0">
                <a:solidFill>
                  <a:schemeClr val="tx1"/>
                </a:solidFill>
                <a:latin typeface="Arial"/>
                <a:ea typeface="+mn-ea"/>
                <a:cs typeface="Arial"/>
              </a:rPr>
              <a:t>. </a:t>
            </a:r>
          </a:p>
          <a:p>
            <a:r>
              <a:rPr lang="en-US" sz="1200" b="0" kern="1200" dirty="0">
                <a:solidFill>
                  <a:schemeClr val="tx1"/>
                </a:solidFill>
                <a:latin typeface="Arial"/>
                <a:ea typeface="+mn-ea"/>
                <a:cs typeface="Arial"/>
              </a:rPr>
              <a:t>At sites of infection, macrophages that have encountered microbes produce cytokines (such as TNF and IL-1) that activate the endothelial cells of nearby </a:t>
            </a:r>
            <a:r>
              <a:rPr lang="en-US" sz="1200" b="0" kern="1200" dirty="0" err="1">
                <a:solidFill>
                  <a:schemeClr val="tx1"/>
                </a:solidFill>
                <a:latin typeface="Arial"/>
                <a:ea typeface="+mn-ea"/>
                <a:cs typeface="Arial"/>
              </a:rPr>
              <a:t>venules</a:t>
            </a:r>
            <a:r>
              <a:rPr lang="en-US" sz="1200" b="0" kern="1200" dirty="0">
                <a:solidFill>
                  <a:schemeClr val="tx1"/>
                </a:solidFill>
                <a:latin typeface="Arial"/>
                <a:ea typeface="+mn-ea"/>
                <a:cs typeface="Arial"/>
              </a:rPr>
              <a:t> to produce </a:t>
            </a:r>
            <a:r>
              <a:rPr lang="en-US" sz="1200" b="0" kern="1200" dirty="0" err="1">
                <a:solidFill>
                  <a:schemeClr val="tx1"/>
                </a:solidFill>
                <a:latin typeface="Arial"/>
                <a:ea typeface="+mn-ea"/>
                <a:cs typeface="Arial"/>
              </a:rPr>
              <a:t>selectins</a:t>
            </a:r>
            <a:r>
              <a:rPr lang="en-US" sz="1200" b="0" kern="1200" dirty="0">
                <a:solidFill>
                  <a:schemeClr val="tx1"/>
                </a:solidFill>
                <a:latin typeface="Arial"/>
                <a:ea typeface="+mn-ea"/>
                <a:cs typeface="Arial"/>
              </a:rPr>
              <a:t>, ligands for </a:t>
            </a:r>
            <a:r>
              <a:rPr lang="en-US" sz="1200" b="0" kern="1200" dirty="0" err="1">
                <a:solidFill>
                  <a:schemeClr val="tx1"/>
                </a:solidFill>
                <a:latin typeface="Arial"/>
                <a:ea typeface="+mn-ea"/>
                <a:cs typeface="Arial"/>
              </a:rPr>
              <a:t>integrins</a:t>
            </a:r>
            <a:r>
              <a:rPr lang="en-US" sz="1200" b="0" kern="1200" dirty="0">
                <a:solidFill>
                  <a:schemeClr val="tx1"/>
                </a:solidFill>
                <a:latin typeface="Arial"/>
                <a:ea typeface="+mn-ea"/>
                <a:cs typeface="Arial"/>
              </a:rPr>
              <a:t>, and </a:t>
            </a:r>
            <a:r>
              <a:rPr lang="en-US" sz="1200" b="0" kern="1200" dirty="0" err="1">
                <a:solidFill>
                  <a:schemeClr val="tx1"/>
                </a:solidFill>
                <a:latin typeface="Arial"/>
                <a:ea typeface="+mn-ea"/>
                <a:cs typeface="Arial"/>
              </a:rPr>
              <a:t>chemokines</a:t>
            </a:r>
            <a:r>
              <a:rPr lang="en-US" sz="1200" b="0" kern="1200" dirty="0">
                <a:solidFill>
                  <a:schemeClr val="tx1"/>
                </a:solidFill>
                <a:latin typeface="Arial"/>
                <a:ea typeface="+mn-ea"/>
                <a:cs typeface="Arial"/>
              </a:rPr>
              <a:t>. </a:t>
            </a:r>
            <a:r>
              <a:rPr lang="en-US" sz="1200" b="0" kern="1200" dirty="0" err="1">
                <a:solidFill>
                  <a:schemeClr val="tx1"/>
                </a:solidFill>
                <a:latin typeface="Arial"/>
                <a:ea typeface="+mn-ea"/>
                <a:cs typeface="Arial"/>
              </a:rPr>
              <a:t>Selectins</a:t>
            </a:r>
            <a:r>
              <a:rPr lang="en-US" sz="1200" b="0" kern="1200" dirty="0">
                <a:solidFill>
                  <a:schemeClr val="tx1"/>
                </a:solidFill>
                <a:latin typeface="Arial"/>
                <a:ea typeface="+mn-ea"/>
                <a:cs typeface="Arial"/>
              </a:rPr>
              <a:t> mediate weak tethering of blood leukocytes on the endothelium, and the shear force of blood flow causes the leukocytes to roll along the endothelial surface. </a:t>
            </a:r>
            <a:r>
              <a:rPr lang="en-US" sz="1200" b="0" kern="1200" dirty="0" err="1">
                <a:solidFill>
                  <a:schemeClr val="tx1"/>
                </a:solidFill>
                <a:latin typeface="Arial"/>
                <a:ea typeface="+mn-ea"/>
                <a:cs typeface="Arial"/>
              </a:rPr>
              <a:t>Chemokines</a:t>
            </a:r>
            <a:r>
              <a:rPr lang="en-US" sz="1200" b="0" kern="1200" dirty="0">
                <a:solidFill>
                  <a:schemeClr val="tx1"/>
                </a:solidFill>
                <a:latin typeface="Arial"/>
                <a:ea typeface="+mn-ea"/>
                <a:cs typeface="Arial"/>
              </a:rPr>
              <a:t> produced in the surrounding infected tissues or by the endothelial cells are displayed on the endothelial surface and bind to receptors on the rolling leukocytes, which results in activation of the leukocyte </a:t>
            </a:r>
            <a:r>
              <a:rPr lang="en-US" sz="1200" b="0" kern="1200" dirty="0" err="1">
                <a:solidFill>
                  <a:schemeClr val="tx1"/>
                </a:solidFill>
                <a:latin typeface="Arial"/>
                <a:ea typeface="+mn-ea"/>
                <a:cs typeface="Arial"/>
              </a:rPr>
              <a:t>integrins</a:t>
            </a:r>
            <a:r>
              <a:rPr lang="en-US" sz="1200" b="0" kern="1200" dirty="0">
                <a:solidFill>
                  <a:schemeClr val="tx1"/>
                </a:solidFill>
                <a:latin typeface="Arial"/>
                <a:ea typeface="+mn-ea"/>
                <a:cs typeface="Arial"/>
              </a:rPr>
              <a:t> to a high-affinity binding state. The activated </a:t>
            </a:r>
            <a:r>
              <a:rPr lang="en-US" sz="1200" b="0" kern="1200" dirty="0" err="1">
                <a:solidFill>
                  <a:schemeClr val="tx1"/>
                </a:solidFill>
                <a:latin typeface="Arial"/>
                <a:ea typeface="+mn-ea"/>
                <a:cs typeface="Arial"/>
              </a:rPr>
              <a:t>integrins</a:t>
            </a:r>
            <a:r>
              <a:rPr lang="en-US" sz="1200" b="0" kern="1200" dirty="0">
                <a:solidFill>
                  <a:schemeClr val="tx1"/>
                </a:solidFill>
                <a:latin typeface="Arial"/>
                <a:ea typeface="+mn-ea"/>
                <a:cs typeface="Arial"/>
              </a:rPr>
              <a:t> bind to their </a:t>
            </a:r>
            <a:r>
              <a:rPr lang="en-US" sz="1200" b="0" kern="1200" dirty="0" err="1">
                <a:solidFill>
                  <a:schemeClr val="tx1"/>
                </a:solidFill>
                <a:latin typeface="Arial"/>
                <a:ea typeface="+mn-ea"/>
                <a:cs typeface="Arial"/>
              </a:rPr>
              <a:t>Ig</a:t>
            </a:r>
            <a:r>
              <a:rPr lang="en-US" sz="1200" b="0" kern="1200" dirty="0">
                <a:solidFill>
                  <a:schemeClr val="tx1"/>
                </a:solidFill>
                <a:latin typeface="Arial"/>
                <a:ea typeface="+mn-ea"/>
                <a:cs typeface="Arial"/>
              </a:rPr>
              <a:t> superfamily ligands on the endothelial cells, and this mediates firm adhesion of leukocytes. The leukocytes then crawl to junctions between endothelial cells and migrate through the </a:t>
            </a:r>
            <a:r>
              <a:rPr lang="en-US" sz="1200" b="0" kern="1200" dirty="0" err="1">
                <a:solidFill>
                  <a:schemeClr val="tx1"/>
                </a:solidFill>
                <a:latin typeface="Arial"/>
                <a:ea typeface="+mn-ea"/>
                <a:cs typeface="Arial"/>
              </a:rPr>
              <a:t>venular</a:t>
            </a:r>
            <a:r>
              <a:rPr lang="en-US" sz="1200" b="0" kern="1200" dirty="0">
                <a:solidFill>
                  <a:schemeClr val="tx1"/>
                </a:solidFill>
                <a:latin typeface="Arial"/>
                <a:ea typeface="+mn-ea"/>
                <a:cs typeface="Arial"/>
              </a:rPr>
              <a:t> wall. Neutrophils, monocytes, and T lymphocytes use essentially the same mechanisms to migrate out of the blood.</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8103B700-2265-4C49-8211-C4172780EE5A}" type="slidenum">
              <a:rPr lang="en-US" smtClean="0"/>
              <a:t>24</a:t>
            </a:fld>
            <a:endParaRPr lang="en-US"/>
          </a:p>
        </p:txBody>
      </p:sp>
    </p:spTree>
    <p:extLst>
      <p:ext uri="{BB962C8B-B14F-4D97-AF65-F5344CB8AC3E}">
        <p14:creationId xmlns:p14="http://schemas.microsoft.com/office/powerpoint/2010/main" val="776369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Pathways of antigen delivery to follicular B cells.</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Small antigens are delivered to B cells in follicles through afferent lymphatics and via conduits, and larger antigens by subcapsular sinus macrophages or by dendritic cells in the medulla.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fld id="{8F104617-2183-4F1E-813D-0343C33DF74C}" type="slidenum">
              <a:rPr lang="en-CA" smtClean="0"/>
              <a:t>4</a:t>
            </a:fld>
            <a:endParaRPr lang="en-CA"/>
          </a:p>
        </p:txBody>
      </p:sp>
    </p:spTree>
    <p:extLst>
      <p:ext uri="{BB962C8B-B14F-4D97-AF65-F5344CB8AC3E}">
        <p14:creationId xmlns:p14="http://schemas.microsoft.com/office/powerpoint/2010/main" val="4147351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 is a fucose-containing carbohydrate moiety that is an induced modification of PGSL-1, a </a:t>
            </a:r>
            <a:r>
              <a:rPr lang="en-US" dirty="0" err="1"/>
              <a:t>constiutive</a:t>
            </a:r>
            <a:r>
              <a:rPr lang="en-US" dirty="0"/>
              <a:t> protein on T cells</a:t>
            </a:r>
          </a:p>
          <a:p>
            <a:r>
              <a:rPr lang="en-US" dirty="0" err="1"/>
              <a:t>Fuhlbrigge</a:t>
            </a:r>
            <a:r>
              <a:rPr lang="en-US" dirty="0"/>
              <a:t> et al., 1997 Nature </a:t>
            </a:r>
            <a:r>
              <a:rPr lang="en-US" sz="1200" b="0" i="0" u="none" strike="noStrike" kern="1200" dirty="0">
                <a:solidFill>
                  <a:schemeClr val="tx1"/>
                </a:solidFill>
                <a:effectLst/>
                <a:latin typeface="+mn-lt"/>
                <a:ea typeface="+mn-ea"/>
                <a:cs typeface="+mn-cs"/>
              </a:rPr>
              <a:t>389(6654):978-981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10.1038/40166</a:t>
            </a:r>
            <a:endParaRPr lang="en-US" dirty="0"/>
          </a:p>
        </p:txBody>
      </p:sp>
      <p:sp>
        <p:nvSpPr>
          <p:cNvPr id="4" name="Slide Number Placeholder 3"/>
          <p:cNvSpPr>
            <a:spLocks noGrp="1"/>
          </p:cNvSpPr>
          <p:nvPr>
            <p:ph type="sldNum" sz="quarter" idx="5"/>
          </p:nvPr>
        </p:nvSpPr>
        <p:spPr/>
        <p:txBody>
          <a:bodyPr/>
          <a:lstStyle/>
          <a:p>
            <a:fld id="{4536184D-D3B9-6345-AC70-A2A20C13708E}" type="slidenum">
              <a:rPr lang="en-US" smtClean="0"/>
              <a:t>25</a:t>
            </a:fld>
            <a:endParaRPr lang="en-US"/>
          </a:p>
        </p:txBody>
      </p:sp>
    </p:spTree>
    <p:extLst>
      <p:ext uri="{BB962C8B-B14F-4D97-AF65-F5344CB8AC3E}">
        <p14:creationId xmlns:p14="http://schemas.microsoft.com/office/powerpoint/2010/main" val="2793082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Cellular components of the cutaneous immune system.</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The major components of the cutaneous immune system shown in this schematic diagram include keratinocytes, Langerhans cells, and intraepithelial lymphocytes, all located in the epidermis, and T lymphocytes, dendritic cells, and macrophages, located in the dermis.</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EC5C5624-2BFD-4BA4-85DE-90CA1D64DE11}" type="slidenum">
              <a:rPr lang="en-CA" smtClean="0"/>
              <a:t>27</a:t>
            </a:fld>
            <a:endParaRPr lang="en-CA"/>
          </a:p>
        </p:txBody>
      </p:sp>
    </p:spTree>
    <p:extLst>
      <p:ext uri="{BB962C8B-B14F-4D97-AF65-F5344CB8AC3E}">
        <p14:creationId xmlns:p14="http://schemas.microsoft.com/office/powerpoint/2010/main" val="3442611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C5624-2BFD-4BA4-85DE-90CA1D64DE11}" type="slidenum">
              <a:rPr lang="en-CA" smtClean="0"/>
              <a:t>28</a:t>
            </a:fld>
            <a:endParaRPr lang="en-CA"/>
          </a:p>
        </p:txBody>
      </p:sp>
    </p:spTree>
    <p:extLst>
      <p:ext uri="{BB962C8B-B14F-4D97-AF65-F5344CB8AC3E}">
        <p14:creationId xmlns:p14="http://schemas.microsoft.com/office/powerpoint/2010/main" val="4225096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FE57604-7340-B445-AE96-5DE7EBF17737}" type="slidenum">
              <a:rPr lang="en-US" sz="1200"/>
              <a:pPr/>
              <a:t>30</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251185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Figure 1</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Microbial habitats in the human lower gastrointestinal tract</a:t>
            </a:r>
          </a:p>
          <a:p>
            <a:r>
              <a:rPr lang="en-US" sz="1200" b="0" i="0" u="none" strike="noStrike" kern="1200" dirty="0">
                <a:solidFill>
                  <a:schemeClr val="tx1"/>
                </a:solidFill>
                <a:effectLst/>
                <a:latin typeface="+mn-lt"/>
                <a:ea typeface="+mn-ea"/>
                <a:cs typeface="+mn-cs"/>
              </a:rPr>
              <a:t>The dominant bacterial phyla in the gut are the Bacteroidetes, Firmicutes, Actinobacteria, Proteobacteria and </a:t>
            </a:r>
            <a:r>
              <a:rPr lang="en-US" sz="1200" b="0" i="0" u="none" strike="noStrike" kern="1200" dirty="0" err="1">
                <a:solidFill>
                  <a:schemeClr val="tx1"/>
                </a:solidFill>
                <a:effectLst/>
                <a:latin typeface="+mn-lt"/>
                <a:ea typeface="+mn-ea"/>
                <a:cs typeface="+mn-cs"/>
              </a:rPr>
              <a:t>Verrucomicrobia</a:t>
            </a:r>
            <a:r>
              <a:rPr lang="en-US" sz="1200" b="0" i="0" u="none" strike="noStrike" kern="1200" dirty="0">
                <a:solidFill>
                  <a:schemeClr val="tx1"/>
                </a:solidFill>
                <a:effectLst/>
                <a:latin typeface="+mn-lt"/>
                <a:ea typeface="+mn-ea"/>
                <a:cs typeface="+mn-cs"/>
              </a:rPr>
              <a:t>. The dominant bacterial families of the small intestine and colon reflect physiological differences along the length of the gut. For example, a gradient of oxygen, antimicrobial peptides (including bile acids, secreted by the bile duct), and pH limits the bacterial density in the small intestinal community, whereas the colon carries high bacterial loads. In the small intestine, </a:t>
            </a:r>
            <a:r>
              <a:rPr lang="en-US" sz="1200" b="0" i="0" u="none" strike="noStrike" kern="1200" dirty="0" err="1">
                <a:solidFill>
                  <a:schemeClr val="tx1"/>
                </a:solidFill>
                <a:effectLst/>
                <a:latin typeface="+mn-lt"/>
                <a:ea typeface="+mn-ea"/>
                <a:cs typeface="+mn-cs"/>
              </a:rPr>
              <a:t>Lactobacillaceae</a:t>
            </a:r>
            <a:r>
              <a:rPr lang="en-US" sz="1200" b="0" i="0" u="none" strike="noStrike" kern="1200" dirty="0">
                <a:solidFill>
                  <a:schemeClr val="tx1"/>
                </a:solidFill>
                <a:effectLst/>
                <a:latin typeface="+mn-lt"/>
                <a:ea typeface="+mn-ea"/>
                <a:cs typeface="+mn-cs"/>
              </a:rPr>
              <a:t> and Enterobacteriaceae dominate, whereas the colon is characterized by the presence of </a:t>
            </a:r>
            <a:r>
              <a:rPr lang="en-US" sz="1200" b="0" i="0" u="none" strike="noStrike" kern="1200" dirty="0" err="1">
                <a:solidFill>
                  <a:schemeClr val="tx1"/>
                </a:solidFill>
                <a:effectLst/>
                <a:latin typeface="+mn-lt"/>
                <a:ea typeface="+mn-ea"/>
                <a:cs typeface="+mn-cs"/>
              </a:rPr>
              <a:t>Bacteroidaceae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Prevotellaceae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Rikenellaceae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Lachnospiraceae</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Ruminococcaceae</a:t>
            </a:r>
            <a:r>
              <a:rPr lang="en-US" sz="1200" b="0" i="0" u="none" strike="noStrike" kern="1200" dirty="0">
                <a:solidFill>
                  <a:schemeClr val="tx1"/>
                </a:solidFill>
                <a:effectLst/>
                <a:latin typeface="+mn-lt"/>
                <a:ea typeface="+mn-ea"/>
                <a:cs typeface="+mn-cs"/>
              </a:rPr>
              <a:t>. A cross-section of the colon shows the digesta – which is dominated by </a:t>
            </a:r>
            <a:r>
              <a:rPr lang="en-US" sz="1200" b="0" i="0" u="none" strike="noStrike" kern="1200" dirty="0" err="1">
                <a:solidFill>
                  <a:schemeClr val="tx1"/>
                </a:solidFill>
                <a:effectLst/>
                <a:latin typeface="+mn-lt"/>
                <a:ea typeface="+mn-ea"/>
                <a:cs typeface="+mn-cs"/>
              </a:rPr>
              <a:t>Bacteroidaceae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Prevotellaceae</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Rikenellaceae</a:t>
            </a:r>
            <a:r>
              <a:rPr lang="en-US" sz="1200" b="0" i="0" u="none" strike="noStrike" kern="1200" dirty="0">
                <a:solidFill>
                  <a:schemeClr val="tx1"/>
                </a:solidFill>
                <a:effectLst/>
                <a:latin typeface="+mn-lt"/>
                <a:ea typeface="+mn-ea"/>
                <a:cs typeface="+mn-cs"/>
              </a:rPr>
              <a:t> – and the inter-fold regions of the lumen – which are dominated by </a:t>
            </a:r>
            <a:r>
              <a:rPr lang="en-US" sz="1200" b="0" i="0" u="none" strike="noStrike" kern="1200" dirty="0" err="1">
                <a:solidFill>
                  <a:schemeClr val="tx1"/>
                </a:solidFill>
                <a:effectLst/>
                <a:latin typeface="+mn-lt"/>
                <a:ea typeface="+mn-ea"/>
                <a:cs typeface="+mn-cs"/>
              </a:rPr>
              <a:t>Lachnospiraceae</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Ruminococcaceae</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From: Donaldson et al., Nat. Rev Microbiol 2016 14(1):20-32.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4"/>
              </a:rPr>
              <a:t>10.1038/nrmicro3552</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536184D-D3B9-6345-AC70-A2A20C13708E}" type="slidenum">
              <a:rPr lang="en-US" smtClean="0"/>
              <a:t>34</a:t>
            </a:fld>
            <a:endParaRPr lang="en-US"/>
          </a:p>
        </p:txBody>
      </p:sp>
    </p:spTree>
    <p:extLst>
      <p:ext uri="{BB962C8B-B14F-4D97-AF65-F5344CB8AC3E}">
        <p14:creationId xmlns:p14="http://schemas.microsoft.com/office/powerpoint/2010/main" val="1268169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The gastrointestinal immune system.</a:t>
            </a:r>
            <a:r>
              <a:rPr lang="en-CA" sz="1200" b="0" i="0" kern="1200" dirty="0">
                <a:solidFill>
                  <a:schemeClr val="tx1"/>
                </a:solidFill>
                <a:effectLst/>
                <a:latin typeface="Arial"/>
                <a:ea typeface="+mn-ea"/>
                <a:cs typeface="Arial"/>
              </a:rPr>
              <a:t> </a:t>
            </a:r>
          </a:p>
          <a:p>
            <a:r>
              <a:rPr lang="en-CA" sz="1200" b="1" i="0" kern="1200" dirty="0">
                <a:solidFill>
                  <a:schemeClr val="tx1"/>
                </a:solidFill>
                <a:effectLst/>
                <a:latin typeface="+mn-lt"/>
                <a:ea typeface="+mn-ea"/>
                <a:cs typeface="+mn-cs"/>
              </a:rPr>
              <a:t>A, </a:t>
            </a:r>
            <a:r>
              <a:rPr lang="en-CA" sz="1200" b="0" i="0" kern="1200" dirty="0">
                <a:solidFill>
                  <a:schemeClr val="tx1"/>
                </a:solidFill>
                <a:effectLst/>
                <a:latin typeface="+mn-lt"/>
                <a:ea typeface="+mn-ea"/>
                <a:cs typeface="+mn-cs"/>
              </a:rPr>
              <a:t>Schematic diagram of the cellular components of the mucosal immune system in the intestine. </a:t>
            </a:r>
          </a:p>
          <a:p>
            <a:r>
              <a:rPr lang="en-CA" sz="1200" b="0" i="0" kern="1200" dirty="0">
                <a:solidFill>
                  <a:schemeClr val="tx1"/>
                </a:solidFill>
                <a:effectLst/>
                <a:latin typeface="+mn-lt"/>
                <a:ea typeface="+mn-ea"/>
                <a:cs typeface="+mn-cs"/>
              </a:rPr>
              <a:t>The main features include an epithelial barrier covered by secreted mucus, DCs and M cells that sample antigens, various innate sentinel cells and lymphocytes in the lamina </a:t>
            </a:r>
            <a:r>
              <a:rPr lang="en-CA" sz="1200" b="0" i="0" kern="1200" dirty="0" err="1">
                <a:solidFill>
                  <a:schemeClr val="tx1"/>
                </a:solidFill>
                <a:effectLst/>
                <a:latin typeface="+mn-lt"/>
                <a:ea typeface="+mn-ea"/>
                <a:cs typeface="+mn-cs"/>
              </a:rPr>
              <a:t>propria</a:t>
            </a:r>
            <a:r>
              <a:rPr lang="en-CA" sz="1200" b="0" i="0" kern="1200" dirty="0">
                <a:solidFill>
                  <a:schemeClr val="tx1"/>
                </a:solidFill>
                <a:effectLst/>
                <a:latin typeface="+mn-lt"/>
                <a:ea typeface="+mn-ea"/>
                <a:cs typeface="+mn-cs"/>
              </a:rPr>
              <a:t> beneath the epithelial layer, organized mucosal-associated lymphoid tissues beneath the epithelial barrier, such as Peyer’s patches, draining mesenteric lymph nodes, and plasma cells beneath the epithelium that secrete IgA, which is transported into the lumen. </a:t>
            </a:r>
          </a:p>
          <a:p>
            <a:r>
              <a:rPr lang="en-CA" sz="1200" b="0" i="0" kern="1200" dirty="0">
                <a:solidFill>
                  <a:schemeClr val="tx1"/>
                </a:solidFill>
                <a:effectLst/>
                <a:latin typeface="+mn-lt"/>
                <a:ea typeface="+mn-ea"/>
                <a:cs typeface="+mn-cs"/>
              </a:rPr>
              <a:t>Details of antigen sampling by DCs and M cells, the structure of Peyer’s patches, migration of lymphocytes between mucosa and mesenteric lymph nodes, and the secretion and transport of IgA are all described in detail in this chapter. </a:t>
            </a:r>
          </a:p>
          <a:p>
            <a:r>
              <a:rPr lang="en-CA" sz="1200" b="1" i="0" kern="1200" dirty="0">
                <a:solidFill>
                  <a:schemeClr val="tx1"/>
                </a:solidFill>
                <a:effectLst/>
                <a:latin typeface="+mn-lt"/>
                <a:ea typeface="+mn-ea"/>
                <a:cs typeface="+mn-cs"/>
              </a:rPr>
              <a:t>B</a:t>
            </a:r>
            <a:r>
              <a:rPr lang="en-CA" sz="1200" b="0" i="0" kern="1200" dirty="0">
                <a:solidFill>
                  <a:schemeClr val="tx1"/>
                </a:solidFill>
                <a:effectLst/>
                <a:latin typeface="+mn-lt"/>
                <a:ea typeface="+mn-ea"/>
                <a:cs typeface="+mn-cs"/>
              </a:rPr>
              <a:t>, Photomicrograph of mucosal lymphoid tissue in the human intestine. Similar aggregates of lymphoid tissue are found throughout the gastrointestinal tract.</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EC5C5624-2BFD-4BA4-85DE-90CA1D64DE11}" type="slidenum">
              <a:rPr lang="en-CA" smtClean="0"/>
              <a:t>35</a:t>
            </a:fld>
            <a:endParaRPr lang="en-CA"/>
          </a:p>
        </p:txBody>
      </p:sp>
    </p:spTree>
    <p:extLst>
      <p:ext uri="{BB962C8B-B14F-4D97-AF65-F5344CB8AC3E}">
        <p14:creationId xmlns:p14="http://schemas.microsoft.com/office/powerpoint/2010/main" val="3066868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Figure </a:t>
            </a:r>
            <a:r>
              <a:rPr lang="en-CA" b="1" dirty="0">
                <a:latin typeface="Arial"/>
                <a:cs typeface="Arial"/>
              </a:rPr>
              <a:t>14.3:</a:t>
            </a:r>
            <a:r>
              <a:rPr lang="en-CA" dirty="0">
                <a:latin typeface="Arial"/>
                <a:cs typeface="Arial"/>
              </a:rPr>
              <a:t> </a:t>
            </a:r>
            <a:r>
              <a:rPr lang="en-CA" sz="1200" b="0" i="0" kern="1200" dirty="0">
                <a:solidFill>
                  <a:schemeClr val="tx1"/>
                </a:solidFill>
                <a:effectLst/>
                <a:latin typeface="Arial"/>
                <a:ea typeface="+mn-ea"/>
                <a:cs typeface="Arial"/>
              </a:rPr>
              <a:t>   </a:t>
            </a:r>
            <a:r>
              <a:rPr lang="en-CA" sz="1200" b="1" i="0" kern="1200" dirty="0">
                <a:solidFill>
                  <a:schemeClr val="tx1"/>
                </a:solidFill>
                <a:effectLst/>
                <a:latin typeface="Arial"/>
                <a:ea typeface="+mn-ea"/>
                <a:cs typeface="Arial"/>
              </a:rPr>
              <a:t>Homing properties of intestinal lymphocytes.</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mn-lt"/>
                <a:ea typeface="+mn-ea"/>
                <a:cs typeface="+mn-cs"/>
              </a:rPr>
              <a:t>The gut-homing properties of effector lymphocytes are imprinted in the lymphoid tissues, where they have undergone differentiation by naive precursors. </a:t>
            </a:r>
          </a:p>
          <a:p>
            <a:r>
              <a:rPr lang="en-CA" sz="1200" b="0" i="0" kern="1200" dirty="0">
                <a:solidFill>
                  <a:schemeClr val="tx1"/>
                </a:solidFill>
                <a:effectLst/>
                <a:latin typeface="+mn-lt"/>
                <a:ea typeface="+mn-ea"/>
                <a:cs typeface="+mn-cs"/>
              </a:rPr>
              <a:t>Dendritic cells in gut-associated lymphoid tissues, including Peyer’s patches and mesenteric lymph nodes, are induced by TSLP and other factors to express RALDH, which converts dietary vitamin A into retinoic acid. </a:t>
            </a:r>
          </a:p>
          <a:p>
            <a:r>
              <a:rPr lang="en-CA" sz="1200" b="0" i="0" kern="1200" dirty="0">
                <a:solidFill>
                  <a:schemeClr val="tx1"/>
                </a:solidFill>
                <a:effectLst/>
                <a:latin typeface="+mn-lt"/>
                <a:ea typeface="+mn-ea"/>
                <a:cs typeface="+mn-cs"/>
              </a:rPr>
              <a:t>When naive B or T cells are activated by antigen in GALT, they are exposed to retinoic acid produced by the dendritic cells, and this induces the expression of the chemokine receptor CCR9 and the integrin α4β7 on the plasma cells and effector T cells that arise from the naive lymphocytes. </a:t>
            </a:r>
          </a:p>
          <a:p>
            <a:r>
              <a:rPr lang="en-CA" sz="1200" b="0" i="0" kern="1200" dirty="0">
                <a:solidFill>
                  <a:schemeClr val="tx1"/>
                </a:solidFill>
                <a:effectLst/>
                <a:latin typeface="+mn-lt"/>
                <a:ea typeface="+mn-ea"/>
                <a:cs typeface="+mn-cs"/>
              </a:rPr>
              <a:t>The effector lymphocytes enter the circulation and home back into the gut lamina </a:t>
            </a:r>
            <a:r>
              <a:rPr lang="en-CA" sz="1200" b="0" i="0" kern="1200" dirty="0" err="1">
                <a:solidFill>
                  <a:schemeClr val="tx1"/>
                </a:solidFill>
                <a:effectLst/>
                <a:latin typeface="+mn-lt"/>
                <a:ea typeface="+mn-ea"/>
                <a:cs typeface="+mn-cs"/>
              </a:rPr>
              <a:t>propria</a:t>
            </a:r>
            <a:r>
              <a:rPr lang="en-CA" sz="1200" b="0" i="0" kern="1200" dirty="0">
                <a:solidFill>
                  <a:schemeClr val="tx1"/>
                </a:solidFill>
                <a:effectLst/>
                <a:latin typeface="+mn-lt"/>
                <a:ea typeface="+mn-ea"/>
                <a:cs typeface="+mn-cs"/>
              </a:rPr>
              <a:t> because the chemokine CCL25 (the ligand for CCR9) and the adhesion molecule </a:t>
            </a:r>
            <a:r>
              <a:rPr lang="en-CA" sz="1200" b="0" i="0" kern="1200" dirty="0" err="1">
                <a:solidFill>
                  <a:schemeClr val="tx1"/>
                </a:solidFill>
                <a:effectLst/>
                <a:latin typeface="+mn-lt"/>
                <a:ea typeface="+mn-ea"/>
                <a:cs typeface="+mn-cs"/>
              </a:rPr>
              <a:t>MadCAM</a:t>
            </a:r>
            <a:r>
              <a:rPr lang="en-CA" sz="1200" b="0" i="0" kern="1200" dirty="0">
                <a:solidFill>
                  <a:schemeClr val="tx1"/>
                </a:solidFill>
                <a:effectLst/>
                <a:latin typeface="+mn-lt"/>
                <a:ea typeface="+mn-ea"/>
                <a:cs typeface="+mn-cs"/>
              </a:rPr>
              <a:t> (the ligand for α4β7) are displayed on lamina </a:t>
            </a:r>
            <a:r>
              <a:rPr lang="en-CA" sz="1200" b="0" i="0" kern="1200" dirty="0" err="1">
                <a:solidFill>
                  <a:schemeClr val="tx1"/>
                </a:solidFill>
                <a:effectLst/>
                <a:latin typeface="+mn-lt"/>
                <a:ea typeface="+mn-ea"/>
                <a:cs typeface="+mn-cs"/>
              </a:rPr>
              <a:t>propria</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venular</a:t>
            </a:r>
            <a:r>
              <a:rPr lang="en-CA" sz="1200" b="0" i="0" kern="1200" dirty="0">
                <a:solidFill>
                  <a:schemeClr val="tx1"/>
                </a:solidFill>
                <a:effectLst/>
                <a:latin typeface="+mn-lt"/>
                <a:ea typeface="+mn-ea"/>
                <a:cs typeface="+mn-cs"/>
              </a:rPr>
              <a:t> endothelial cells. </a:t>
            </a:r>
          </a:p>
          <a:p>
            <a:r>
              <a:rPr lang="en-CA" sz="1200" b="0" i="0" kern="1200" dirty="0" err="1">
                <a:solidFill>
                  <a:schemeClr val="tx1"/>
                </a:solidFill>
                <a:effectLst/>
                <a:latin typeface="+mn-lt"/>
                <a:ea typeface="+mn-ea"/>
                <a:cs typeface="+mn-cs"/>
              </a:rPr>
              <a:t>MadCAM</a:t>
            </a:r>
            <a:r>
              <a:rPr lang="en-CA" sz="1200" b="0" i="0" kern="1200" dirty="0">
                <a:solidFill>
                  <a:schemeClr val="tx1"/>
                </a:solidFill>
                <a:effectLst/>
                <a:latin typeface="+mn-lt"/>
                <a:ea typeface="+mn-ea"/>
                <a:cs typeface="+mn-cs"/>
              </a:rPr>
              <a:t>, mucosal </a:t>
            </a:r>
            <a:r>
              <a:rPr lang="en-CA" sz="1200" b="0" i="0" kern="1200" dirty="0" err="1">
                <a:solidFill>
                  <a:schemeClr val="tx1"/>
                </a:solidFill>
                <a:effectLst/>
                <a:latin typeface="+mn-lt"/>
                <a:ea typeface="+mn-ea"/>
                <a:cs typeface="+mn-cs"/>
              </a:rPr>
              <a:t>addressin</a:t>
            </a:r>
            <a:r>
              <a:rPr lang="en-CA" sz="1200" b="0" i="0" kern="1200" dirty="0">
                <a:solidFill>
                  <a:schemeClr val="tx1"/>
                </a:solidFill>
                <a:effectLst/>
                <a:latin typeface="+mn-lt"/>
                <a:ea typeface="+mn-ea"/>
                <a:cs typeface="+mn-cs"/>
              </a:rPr>
              <a:t> cell adhesion molecule; RALDH, </a:t>
            </a:r>
            <a:r>
              <a:rPr lang="en-CA" sz="1200" b="0" i="0" kern="1200" dirty="0" err="1">
                <a:solidFill>
                  <a:schemeClr val="tx1"/>
                </a:solidFill>
                <a:effectLst/>
                <a:latin typeface="+mn-lt"/>
                <a:ea typeface="+mn-ea"/>
                <a:cs typeface="+mn-cs"/>
              </a:rPr>
              <a:t>retinaldehyde</a:t>
            </a:r>
            <a:r>
              <a:rPr lang="en-CA" sz="1200" b="0" i="0" kern="1200" dirty="0">
                <a:solidFill>
                  <a:schemeClr val="tx1"/>
                </a:solidFill>
                <a:effectLst/>
                <a:latin typeface="+mn-lt"/>
                <a:ea typeface="+mn-ea"/>
                <a:cs typeface="+mn-cs"/>
              </a:rPr>
              <a:t> dehydrogenase; TSLP, </a:t>
            </a:r>
            <a:r>
              <a:rPr lang="en-CA" sz="1200" b="0" i="0" kern="1200" dirty="0" err="1">
                <a:solidFill>
                  <a:schemeClr val="tx1"/>
                </a:solidFill>
                <a:effectLst/>
                <a:latin typeface="+mn-lt"/>
                <a:ea typeface="+mn-ea"/>
                <a:cs typeface="+mn-cs"/>
              </a:rPr>
              <a:t>thymic</a:t>
            </a:r>
            <a:r>
              <a:rPr lang="en-CA" sz="1200" b="0" i="0" kern="1200" dirty="0">
                <a:solidFill>
                  <a:schemeClr val="tx1"/>
                </a:solidFill>
                <a:effectLst/>
                <a:latin typeface="+mn-lt"/>
                <a:ea typeface="+mn-ea"/>
                <a:cs typeface="+mn-cs"/>
              </a:rPr>
              <a:t> stromal </a:t>
            </a:r>
            <a:r>
              <a:rPr lang="en-CA" sz="1200" b="0" i="0" kern="1200" dirty="0" err="1">
                <a:solidFill>
                  <a:schemeClr val="tx1"/>
                </a:solidFill>
                <a:effectLst/>
                <a:latin typeface="+mn-lt"/>
                <a:ea typeface="+mn-ea"/>
                <a:cs typeface="+mn-cs"/>
              </a:rPr>
              <a:t>lymphopoietin</a:t>
            </a:r>
            <a:r>
              <a:rPr lang="en-CA" sz="1200" b="0" i="0" kern="1200" dirty="0">
                <a:solidFill>
                  <a:schemeClr val="tx1"/>
                </a:solidFill>
                <a:effectLst/>
                <a:latin typeface="+mn-lt"/>
                <a:ea typeface="+mn-ea"/>
                <a:cs typeface="+mn-cs"/>
              </a:rPr>
              <a:t>.</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EC5C5624-2BFD-4BA4-85DE-90CA1D64DE11}" type="slidenum">
              <a:rPr lang="en-CA" smtClean="0"/>
              <a:t>36</a:t>
            </a:fld>
            <a:endParaRPr lang="en-CA"/>
          </a:p>
        </p:txBody>
      </p:sp>
    </p:spTree>
    <p:extLst>
      <p:ext uri="{BB962C8B-B14F-4D97-AF65-F5344CB8AC3E}">
        <p14:creationId xmlns:p14="http://schemas.microsoft.com/office/powerpoint/2010/main" val="1603709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IgA class switching in the gut.</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IgA class switching in the gut occurs by both T-dependent and T-independent mechanisms. </a:t>
            </a:r>
          </a:p>
          <a:p>
            <a:r>
              <a:rPr lang="en-CA" sz="1200" b="1" i="0" kern="1200" dirty="0">
                <a:solidFill>
                  <a:schemeClr val="tx1"/>
                </a:solidFill>
                <a:effectLst/>
                <a:latin typeface="Arial"/>
                <a:ea typeface="+mn-ea"/>
                <a:cs typeface="Arial"/>
              </a:rPr>
              <a:t>A,</a:t>
            </a:r>
            <a:r>
              <a:rPr lang="en-CA" sz="1200" b="0" i="0" kern="1200" dirty="0">
                <a:solidFill>
                  <a:schemeClr val="tx1"/>
                </a:solidFill>
                <a:effectLst/>
                <a:latin typeface="Arial"/>
                <a:ea typeface="+mn-ea"/>
                <a:cs typeface="Arial"/>
              </a:rPr>
              <a:t> In T-dependent IgA class switching, dendritic cells in the </a:t>
            </a:r>
            <a:r>
              <a:rPr lang="en-CA" sz="1200" b="0" i="0" kern="1200" dirty="0" err="1">
                <a:solidFill>
                  <a:schemeClr val="tx1"/>
                </a:solidFill>
                <a:effectLst/>
                <a:latin typeface="Arial"/>
                <a:ea typeface="+mn-ea"/>
                <a:cs typeface="Arial"/>
              </a:rPr>
              <a:t>subepithelial</a:t>
            </a:r>
            <a:r>
              <a:rPr lang="en-CA" sz="1200" b="0" i="0" kern="1200" dirty="0">
                <a:solidFill>
                  <a:schemeClr val="tx1"/>
                </a:solidFill>
                <a:effectLst/>
                <a:latin typeface="Arial"/>
                <a:ea typeface="+mn-ea"/>
                <a:cs typeface="Arial"/>
              </a:rPr>
              <a:t> dome of Peyer’s patches capture bacterial antigens delivered by M cells and migrate to the </a:t>
            </a:r>
            <a:r>
              <a:rPr lang="en-CA" sz="1200" b="0" i="0" kern="1200" dirty="0" err="1">
                <a:solidFill>
                  <a:schemeClr val="tx1"/>
                </a:solidFill>
                <a:effectLst/>
                <a:latin typeface="Arial"/>
                <a:ea typeface="+mn-ea"/>
                <a:cs typeface="Arial"/>
              </a:rPr>
              <a:t>interfollicular</a:t>
            </a:r>
            <a:r>
              <a:rPr lang="en-CA" sz="1200" b="0" i="0" kern="1200" dirty="0">
                <a:solidFill>
                  <a:schemeClr val="tx1"/>
                </a:solidFill>
                <a:effectLst/>
                <a:latin typeface="Arial"/>
                <a:ea typeface="+mn-ea"/>
                <a:cs typeface="Arial"/>
              </a:rPr>
              <a:t> zone, where they present antigen to naive CD4</a:t>
            </a:r>
            <a:r>
              <a:rPr lang="en-CA" sz="1200" b="0" i="0" kern="1200" baseline="30000" dirty="0">
                <a:solidFill>
                  <a:schemeClr val="tx1"/>
                </a:solidFill>
                <a:effectLst/>
                <a:latin typeface="Arial"/>
                <a:ea typeface="+mn-ea"/>
                <a:cs typeface="Arial"/>
              </a:rPr>
              <a:t>+</a:t>
            </a:r>
            <a:r>
              <a:rPr lang="en-CA" sz="1200" b="0" i="0" kern="1200" dirty="0">
                <a:solidFill>
                  <a:schemeClr val="tx1"/>
                </a:solidFill>
                <a:effectLst/>
                <a:latin typeface="Arial"/>
                <a:ea typeface="+mn-ea"/>
                <a:cs typeface="Arial"/>
              </a:rPr>
              <a:t> T cells. </a:t>
            </a:r>
          </a:p>
          <a:p>
            <a:r>
              <a:rPr lang="en-CA" sz="1200" b="0" i="0" kern="1200" dirty="0">
                <a:solidFill>
                  <a:schemeClr val="tx1"/>
                </a:solidFill>
                <a:effectLst/>
                <a:latin typeface="Arial"/>
                <a:ea typeface="+mn-ea"/>
                <a:cs typeface="Arial"/>
              </a:rPr>
              <a:t>The activated T cells differentiate into helper T cells with a T follicular helper phenotype and engage in cognate interactions with antigen-presenting </a:t>
            </a:r>
            <a:r>
              <a:rPr lang="en-CA" sz="1200" b="0" i="0" kern="1200" dirty="0" err="1">
                <a:solidFill>
                  <a:schemeClr val="tx1"/>
                </a:solidFill>
                <a:effectLst/>
                <a:latin typeface="Arial"/>
                <a:ea typeface="+mn-ea"/>
                <a:cs typeface="Arial"/>
              </a:rPr>
              <a:t>IgM</a:t>
            </a:r>
            <a:r>
              <a:rPr lang="en-CA" sz="1200" b="0" i="0" kern="1200" baseline="30000" dirty="0" err="1">
                <a:solidFill>
                  <a:schemeClr val="tx1"/>
                </a:solidFill>
                <a:effectLst/>
                <a:latin typeface="Arial"/>
                <a:ea typeface="+mn-ea"/>
                <a:cs typeface="Arial"/>
              </a:rPr>
              <a:t>+</a:t>
            </a:r>
            <a:r>
              <a:rPr lang="en-CA" sz="1200" b="0" i="0" kern="1200" dirty="0" err="1">
                <a:solidFill>
                  <a:schemeClr val="tx1"/>
                </a:solidFill>
                <a:effectLst/>
                <a:latin typeface="Arial"/>
                <a:ea typeface="+mn-ea"/>
                <a:cs typeface="Arial"/>
              </a:rPr>
              <a:t>IgD</a:t>
            </a:r>
            <a:r>
              <a:rPr lang="en-CA" sz="1200" b="0" i="0" kern="1200" baseline="30000" dirty="0">
                <a:solidFill>
                  <a:schemeClr val="tx1"/>
                </a:solidFill>
                <a:effectLst/>
                <a:latin typeface="Arial"/>
                <a:ea typeface="+mn-ea"/>
                <a:cs typeface="Arial"/>
              </a:rPr>
              <a:t>+</a:t>
            </a:r>
            <a:r>
              <a:rPr lang="en-CA" sz="1200" b="0" i="0" kern="1200" dirty="0">
                <a:solidFill>
                  <a:schemeClr val="tx1"/>
                </a:solidFill>
                <a:effectLst/>
                <a:latin typeface="Arial"/>
                <a:ea typeface="+mn-ea"/>
                <a:cs typeface="Arial"/>
              </a:rPr>
              <a:t> B cells that have also taken up and processed the bacterial antigen. </a:t>
            </a:r>
          </a:p>
          <a:p>
            <a:r>
              <a:rPr lang="en-CA" sz="1200" b="0" i="0" kern="1200" dirty="0">
                <a:solidFill>
                  <a:schemeClr val="tx1"/>
                </a:solidFill>
                <a:effectLst/>
                <a:latin typeface="Arial"/>
                <a:ea typeface="+mn-ea"/>
                <a:cs typeface="Arial"/>
              </a:rPr>
              <a:t>B cell class switching to IgA is stimulated through T cell CD40L binding to B cell CD40, together with the action of TGF-β. </a:t>
            </a:r>
          </a:p>
          <a:p>
            <a:r>
              <a:rPr lang="en-CA" sz="1200" b="0" i="0" kern="1200" dirty="0">
                <a:solidFill>
                  <a:schemeClr val="tx1"/>
                </a:solidFill>
                <a:effectLst/>
                <a:latin typeface="Arial"/>
                <a:ea typeface="+mn-ea"/>
                <a:cs typeface="Arial"/>
              </a:rPr>
              <a:t>This T cell–dependent pathway yields high-affinity IgA antibodies. </a:t>
            </a:r>
          </a:p>
          <a:p>
            <a:r>
              <a:rPr lang="en-CA" sz="1200" b="1" i="0" kern="1200" dirty="0">
                <a:solidFill>
                  <a:schemeClr val="tx1"/>
                </a:solidFill>
                <a:effectLst/>
                <a:latin typeface="Arial"/>
                <a:ea typeface="+mn-ea"/>
                <a:cs typeface="Arial"/>
              </a:rPr>
              <a:t>B,</a:t>
            </a:r>
            <a:r>
              <a:rPr lang="en-CA" sz="1200" b="0" i="0" kern="1200" dirty="0">
                <a:solidFill>
                  <a:schemeClr val="tx1"/>
                </a:solidFill>
                <a:effectLst/>
                <a:latin typeface="Arial"/>
                <a:ea typeface="+mn-ea"/>
                <a:cs typeface="Arial"/>
              </a:rPr>
              <a:t> T-independent IgA class switching involves dendritic cell activation of IgM</a:t>
            </a:r>
            <a:r>
              <a:rPr lang="en-CA" sz="1200" b="0" i="0" kern="1200" baseline="30000" dirty="0">
                <a:solidFill>
                  <a:schemeClr val="tx1"/>
                </a:solidFill>
                <a:effectLst/>
                <a:latin typeface="Arial"/>
                <a:ea typeface="+mn-ea"/>
                <a:cs typeface="Arial"/>
              </a:rPr>
              <a:t>+ </a:t>
            </a:r>
            <a:r>
              <a:rPr lang="en-CA" sz="1200" b="0" i="0" kern="1200" dirty="0" err="1">
                <a:solidFill>
                  <a:schemeClr val="tx1"/>
                </a:solidFill>
                <a:effectLst/>
                <a:latin typeface="Arial"/>
                <a:ea typeface="+mn-ea"/>
                <a:cs typeface="Arial"/>
              </a:rPr>
              <a:t>IgD</a:t>
            </a:r>
            <a:r>
              <a:rPr lang="en-CA" sz="1200" b="0" i="0" kern="1200" baseline="30000" dirty="0">
                <a:solidFill>
                  <a:schemeClr val="tx1"/>
                </a:solidFill>
                <a:effectLst/>
                <a:latin typeface="Arial"/>
                <a:ea typeface="+mn-ea"/>
                <a:cs typeface="Arial"/>
              </a:rPr>
              <a:t>+</a:t>
            </a:r>
            <a:r>
              <a:rPr lang="en-CA" sz="1200" b="0" i="0" kern="1200" dirty="0">
                <a:solidFill>
                  <a:schemeClr val="tx1"/>
                </a:solidFill>
                <a:effectLst/>
                <a:latin typeface="Arial"/>
                <a:ea typeface="+mn-ea"/>
                <a:cs typeface="Arial"/>
              </a:rPr>
              <a:t> B cells, including B-1 cells. </a:t>
            </a:r>
          </a:p>
          <a:p>
            <a:r>
              <a:rPr lang="en-CA" sz="1200" b="0" i="0" kern="1200" dirty="0">
                <a:solidFill>
                  <a:schemeClr val="tx1"/>
                </a:solidFill>
                <a:effectLst/>
                <a:latin typeface="Arial"/>
                <a:ea typeface="+mn-ea"/>
                <a:cs typeface="Arial"/>
              </a:rPr>
              <a:t>TLR ligand–activated dendritic cells secrete cytokines that induce IgA class switch, including BAFF, APRIL, and TGF-β. </a:t>
            </a:r>
          </a:p>
          <a:p>
            <a:r>
              <a:rPr lang="en-CA" sz="1200" b="0" i="0" kern="1200" dirty="0">
                <a:solidFill>
                  <a:schemeClr val="tx1"/>
                </a:solidFill>
                <a:effectLst/>
                <a:latin typeface="Arial"/>
                <a:ea typeface="+mn-ea"/>
                <a:cs typeface="Arial"/>
              </a:rPr>
              <a:t>This T cell–independent pathway yields relatively low-affinity IgA antibodies to intestinal bacteria. </a:t>
            </a:r>
          </a:p>
          <a:p>
            <a:r>
              <a:rPr lang="en-CA" sz="1200" b="0" i="0" kern="1200" dirty="0">
                <a:solidFill>
                  <a:schemeClr val="tx1"/>
                </a:solidFill>
                <a:effectLst/>
                <a:latin typeface="Arial"/>
                <a:ea typeface="+mn-ea"/>
                <a:cs typeface="Arial"/>
              </a:rPr>
              <a:t>The molecular mechanisms of class switching are described in Chapter 12.</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EC5C5624-2BFD-4BA4-85DE-90CA1D64DE11}" type="slidenum">
              <a:rPr lang="en-CA" smtClean="0"/>
              <a:t>38</a:t>
            </a:fld>
            <a:endParaRPr lang="en-CA"/>
          </a:p>
        </p:txBody>
      </p:sp>
    </p:spTree>
    <p:extLst>
      <p:ext uri="{BB962C8B-B14F-4D97-AF65-F5344CB8AC3E}">
        <p14:creationId xmlns:p14="http://schemas.microsoft.com/office/powerpoint/2010/main" val="3635086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Figure </a:t>
            </a:r>
            <a:r>
              <a:rPr lang="en-CA" b="1" dirty="0">
                <a:latin typeface="Arial"/>
                <a:cs typeface="Arial"/>
              </a:rPr>
              <a:t>14.4:</a:t>
            </a:r>
            <a:r>
              <a:rPr lang="en-CA" sz="1200" b="0" i="0" kern="1200" dirty="0">
                <a:solidFill>
                  <a:schemeClr val="tx1"/>
                </a:solidFill>
                <a:effectLst/>
                <a:latin typeface="Arial"/>
                <a:ea typeface="+mn-ea"/>
                <a:cs typeface="Arial"/>
              </a:rPr>
              <a:t> </a:t>
            </a:r>
            <a:r>
              <a:rPr lang="en-CA" sz="1200" b="1" i="0" kern="1200" dirty="0">
                <a:solidFill>
                  <a:schemeClr val="tx1"/>
                </a:solidFill>
                <a:effectLst/>
                <a:latin typeface="Arial"/>
                <a:ea typeface="+mn-ea"/>
                <a:cs typeface="Arial"/>
              </a:rPr>
              <a:t>IgA-secreting plasma cells in the intestine.</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The abundance of IgA-producing plasma cells (</a:t>
            </a:r>
            <a:r>
              <a:rPr lang="en-CA" sz="1200" b="1" i="0" kern="1200" dirty="0">
                <a:solidFill>
                  <a:schemeClr val="tx1"/>
                </a:solidFill>
                <a:effectLst/>
                <a:latin typeface="Arial"/>
                <a:ea typeface="+mn-ea"/>
                <a:cs typeface="Arial"/>
              </a:rPr>
              <a:t>green</a:t>
            </a:r>
            <a:r>
              <a:rPr lang="en-CA" sz="1200" b="0" i="0" kern="1200" dirty="0">
                <a:solidFill>
                  <a:schemeClr val="tx1"/>
                </a:solidFill>
                <a:effectLst/>
                <a:latin typeface="Arial"/>
                <a:ea typeface="+mn-ea"/>
                <a:cs typeface="Arial"/>
              </a:rPr>
              <a:t>) in colon mucosa compared with IgG-secreting cells (</a:t>
            </a:r>
            <a:r>
              <a:rPr lang="en-CA" sz="1200" b="1" i="0" kern="1200" dirty="0">
                <a:solidFill>
                  <a:schemeClr val="tx1"/>
                </a:solidFill>
                <a:effectLst/>
                <a:latin typeface="Arial"/>
                <a:ea typeface="+mn-ea"/>
                <a:cs typeface="Arial"/>
              </a:rPr>
              <a:t>red</a:t>
            </a:r>
            <a:r>
              <a:rPr lang="en-CA" sz="1200" b="0" i="0" kern="1200" dirty="0">
                <a:solidFill>
                  <a:schemeClr val="tx1"/>
                </a:solidFill>
                <a:effectLst/>
                <a:latin typeface="Arial"/>
                <a:ea typeface="+mn-ea"/>
                <a:cs typeface="Arial"/>
              </a:rPr>
              <a:t>) is shown by immunofluorescence staining. </a:t>
            </a:r>
          </a:p>
          <a:p>
            <a:r>
              <a:rPr lang="en-CA" sz="1200" b="0" i="0" kern="1200" dirty="0">
                <a:solidFill>
                  <a:schemeClr val="tx1"/>
                </a:solidFill>
                <a:effectLst/>
                <a:latin typeface="Arial"/>
                <a:ea typeface="+mn-ea"/>
                <a:cs typeface="Arial"/>
              </a:rPr>
              <a:t>IgA that is being secreted can be seen as green cytoplasm in the crypt epithelial cells. </a:t>
            </a:r>
          </a:p>
          <a:p>
            <a:r>
              <a:rPr lang="en-CA" sz="1200" b="0" i="1" kern="1200" dirty="0">
                <a:solidFill>
                  <a:schemeClr val="tx1"/>
                </a:solidFill>
                <a:effectLst/>
                <a:latin typeface="Arial"/>
                <a:ea typeface="+mn-ea"/>
                <a:cs typeface="Arial"/>
              </a:rPr>
              <a:t>(From </a:t>
            </a:r>
            <a:r>
              <a:rPr lang="en-CA" sz="1200" b="0" i="1" kern="1200" dirty="0" err="1">
                <a:solidFill>
                  <a:schemeClr val="tx1"/>
                </a:solidFill>
                <a:effectLst/>
                <a:latin typeface="Arial"/>
                <a:ea typeface="+mn-ea"/>
                <a:cs typeface="Arial"/>
              </a:rPr>
              <a:t>Brandtzaeg</a:t>
            </a:r>
            <a:r>
              <a:rPr lang="en-CA" sz="1200" b="0" i="1" kern="1200" dirty="0">
                <a:solidFill>
                  <a:schemeClr val="tx1"/>
                </a:solidFill>
                <a:effectLst/>
                <a:latin typeface="Arial"/>
                <a:ea typeface="+mn-ea"/>
                <a:cs typeface="Arial"/>
              </a:rPr>
              <a:t> P. The mucosal immune system and its integration with the mammary glands.</a:t>
            </a:r>
            <a:r>
              <a:rPr lang="en-CA" sz="1200" b="0" i="0" kern="1200" dirty="0">
                <a:solidFill>
                  <a:schemeClr val="tx1"/>
                </a:solidFill>
                <a:effectLst/>
                <a:latin typeface="Arial"/>
                <a:ea typeface="+mn-ea"/>
                <a:cs typeface="Arial"/>
              </a:rPr>
              <a:t> </a:t>
            </a:r>
            <a:r>
              <a:rPr lang="en-CA" sz="1200" b="0" i="1" kern="1200" dirty="0">
                <a:solidFill>
                  <a:schemeClr val="tx1"/>
                </a:solidFill>
                <a:effectLst/>
                <a:latin typeface="Arial"/>
                <a:ea typeface="+mn-ea"/>
                <a:cs typeface="Arial"/>
              </a:rPr>
              <a:t>J Pediatrics 156 [Suppl 1]:S8-S16, 2010.)</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EC5C5624-2BFD-4BA4-85DE-90CA1D64DE11}" type="slidenum">
              <a:rPr lang="en-CA" smtClean="0"/>
              <a:t>39</a:t>
            </a:fld>
            <a:endParaRPr lang="en-CA"/>
          </a:p>
        </p:txBody>
      </p:sp>
    </p:spTree>
    <p:extLst>
      <p:ext uri="{BB962C8B-B14F-4D97-AF65-F5344CB8AC3E}">
        <p14:creationId xmlns:p14="http://schemas.microsoft.com/office/powerpoint/2010/main" val="2794929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Transport of IgA across epithelial cells.</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IgA is produced by plasma cells in the lamina </a:t>
            </a:r>
            <a:r>
              <a:rPr lang="en-CA" sz="1200" b="0" i="0" kern="1200" dirty="0" err="1">
                <a:solidFill>
                  <a:schemeClr val="tx1"/>
                </a:solidFill>
                <a:effectLst/>
                <a:latin typeface="Arial"/>
                <a:ea typeface="+mn-ea"/>
                <a:cs typeface="Arial"/>
              </a:rPr>
              <a:t>propria</a:t>
            </a:r>
            <a:r>
              <a:rPr lang="en-CA" sz="1200" b="0" i="0" kern="1200" dirty="0">
                <a:solidFill>
                  <a:schemeClr val="tx1"/>
                </a:solidFill>
                <a:effectLst/>
                <a:latin typeface="Arial"/>
                <a:ea typeface="+mn-ea"/>
                <a:cs typeface="Arial"/>
              </a:rPr>
              <a:t> of mucosal tissue and binds to the poly-Ig receptor at the base of an epithelial cell. </a:t>
            </a:r>
          </a:p>
          <a:p>
            <a:r>
              <a:rPr lang="en-CA" sz="1200" b="0" i="0" kern="1200" dirty="0">
                <a:solidFill>
                  <a:schemeClr val="tx1"/>
                </a:solidFill>
                <a:effectLst/>
                <a:latin typeface="Arial"/>
                <a:ea typeface="+mn-ea"/>
                <a:cs typeface="Arial"/>
              </a:rPr>
              <a:t>The complex is transported across the epithelial cell, and the bound IgA is released into the lumen by proteolytic cleavage. </a:t>
            </a:r>
          </a:p>
          <a:p>
            <a:r>
              <a:rPr lang="en-CA" sz="1200" b="0" i="0" kern="1200" dirty="0">
                <a:solidFill>
                  <a:schemeClr val="tx1"/>
                </a:solidFill>
                <a:effectLst/>
                <a:latin typeface="Arial"/>
                <a:ea typeface="+mn-ea"/>
                <a:cs typeface="Arial"/>
              </a:rPr>
              <a:t>The process of transport across the cell, from the basolateral to the luminal surface in this case, is called </a:t>
            </a:r>
            <a:r>
              <a:rPr lang="en-CA" sz="1200" b="1" i="0" kern="1200" dirty="0">
                <a:solidFill>
                  <a:schemeClr val="tx1"/>
                </a:solidFill>
                <a:effectLst/>
                <a:latin typeface="Arial"/>
                <a:ea typeface="+mn-ea"/>
                <a:cs typeface="Arial"/>
              </a:rPr>
              <a:t>transcytosis</a:t>
            </a:r>
            <a:r>
              <a:rPr lang="en-CA" sz="1200" b="0" i="0" kern="1200" dirty="0">
                <a:solidFill>
                  <a:schemeClr val="tx1"/>
                </a:solidFill>
                <a:effectLst/>
                <a:latin typeface="Arial"/>
                <a:ea typeface="+mn-ea"/>
                <a:cs typeface="Arial"/>
              </a:rPr>
              <a:t>.</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EC5C5624-2BFD-4BA4-85DE-90CA1D64DE11}" type="slidenum">
              <a:rPr lang="en-CA" smtClean="0"/>
              <a:t>40</a:t>
            </a:fld>
            <a:endParaRPr lang="en-CA"/>
          </a:p>
        </p:txBody>
      </p:sp>
    </p:spTree>
    <p:extLst>
      <p:ext uri="{BB962C8B-B14F-4D97-AF65-F5344CB8AC3E}">
        <p14:creationId xmlns:p14="http://schemas.microsoft.com/office/powerpoint/2010/main" val="4072749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C6B3890B-3856-3048-8A13-D3E42BCD91AF}" type="slidenum">
              <a:rPr lang="en-US" altLang="en-US" sz="1200"/>
              <a:pPr/>
              <a:t>5</a:t>
            </a:fld>
            <a:endParaRPr lang="en-US" altLang="en-US" sz="12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Tree>
    <p:extLst>
      <p:ext uri="{BB962C8B-B14F-4D97-AF65-F5344CB8AC3E}">
        <p14:creationId xmlns:p14="http://schemas.microsoft.com/office/powerpoint/2010/main" val="867737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889692-9892-1040-9317-22EE243AE17E}" type="slidenum">
              <a:rPr lang="en-US" sz="1200"/>
              <a:pPr/>
              <a:t>42</a:t>
            </a:fld>
            <a:endParaRPr lang="en-US" sz="1200"/>
          </a:p>
        </p:txBody>
      </p:sp>
      <p:sp>
        <p:nvSpPr>
          <p:cNvPr id="112642" name="Rectangle 2"/>
          <p:cNvSpPr>
            <a:spLocks noGrp="1" noRot="1" noChangeAspect="1" noChangeArrowheads="1"/>
          </p:cNvSpPr>
          <p:nvPr>
            <p:ph type="sldImg"/>
          </p:nvPr>
        </p:nvSpPr>
        <p:spPr>
          <a:solidFill>
            <a:srgbClr val="FFFFFF"/>
          </a:solidFill>
          <a:ln/>
        </p:spPr>
      </p:sp>
      <p:sp>
        <p:nvSpPr>
          <p:cNvPr id="11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01380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　　</a:t>
            </a:r>
          </a:p>
          <a:p>
            <a:pPr fontAlgn="base"/>
            <a:r>
              <a:rPr lang="en-US" sz="1200" b="0" i="0" u="none" strike="noStrike" kern="1200" dirty="0">
                <a:solidFill>
                  <a:schemeClr val="tx1"/>
                </a:solidFill>
                <a:effectLst/>
                <a:latin typeface="+mn-lt"/>
                <a:ea typeface="+mn-ea"/>
                <a:cs typeface="+mn-cs"/>
              </a:rPr>
              <a:t>Figure 16.8: Innate and adaptive immune responses against viruses.</a:t>
            </a:r>
          </a:p>
          <a:p>
            <a:pPr fontAlgn="base"/>
            <a:r>
              <a:rPr lang="en-US" sz="1200" b="0" i="0" u="none" strike="noStrike" kern="1200" dirty="0">
                <a:solidFill>
                  <a:schemeClr val="tx1"/>
                </a:solidFill>
                <a:effectLst/>
                <a:latin typeface="+mn-lt"/>
                <a:ea typeface="+mn-ea"/>
                <a:cs typeface="+mn-cs"/>
              </a:rPr>
              <a:t>A, Kinetics of innate and adaptive immune responses to a virus infection. B, Mechanisms by which innate and adaptive immunity prevent and eradicate virus infections. Innate immunity is mediated by type I IFN, which prevent infection, and NK cells, which eliminate infected cells. Adaptive immunity is mediated by antibodies and CTLs, which block infection and kill infected cells, respectively.</a:t>
            </a:r>
          </a:p>
          <a:p>
            <a:endParaRPr lang="en-US" dirty="0"/>
          </a:p>
        </p:txBody>
      </p:sp>
      <p:sp>
        <p:nvSpPr>
          <p:cNvPr id="4" name="Slide Number Placeholder 3"/>
          <p:cNvSpPr>
            <a:spLocks noGrp="1"/>
          </p:cNvSpPr>
          <p:nvPr>
            <p:ph type="sldNum" sz="quarter" idx="5"/>
          </p:nvPr>
        </p:nvSpPr>
        <p:spPr/>
        <p:txBody>
          <a:bodyPr/>
          <a:lstStyle/>
          <a:p>
            <a:fld id="{33ABB207-6D71-8E49-9E4A-B64CFCEA9951}" type="slidenum">
              <a:rPr lang="en-US" smtClean="0"/>
              <a:t>43</a:t>
            </a:fld>
            <a:endParaRPr lang="en-US"/>
          </a:p>
        </p:txBody>
      </p:sp>
    </p:spTree>
    <p:extLst>
      <p:ext uri="{BB962C8B-B14F-4D97-AF65-F5344CB8AC3E}">
        <p14:creationId xmlns:p14="http://schemas.microsoft.com/office/powerpoint/2010/main" val="355804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Figure 18.4:</a:t>
            </a:r>
            <a:r>
              <a:rPr lang="en-US" sz="1200" b="0" kern="1200" dirty="0">
                <a:solidFill>
                  <a:schemeClr val="tx1"/>
                </a:solidFill>
                <a:effectLst/>
                <a:latin typeface="+mn-lt"/>
                <a:ea typeface="+mn-ea"/>
                <a:cs typeface="+mn-cs"/>
              </a:rPr>
              <a:t> Cytotoxic T lymphocyte (CTL) response against tumors.</a:t>
            </a:r>
          </a:p>
          <a:p>
            <a:r>
              <a:rPr lang="en-US" dirty="0"/>
              <a:t>Tumor antigens are picked up by host dendritic cells, and responses are initiated in peripheral (secondary) lymphoid organs. </a:t>
            </a:r>
          </a:p>
          <a:p>
            <a:r>
              <a:rPr lang="en-US" dirty="0"/>
              <a:t>Tumor-specific CTLs migrate back to the tumor and kill tumor cells. </a:t>
            </a:r>
          </a:p>
          <a:p>
            <a:r>
              <a:rPr lang="en-US" dirty="0"/>
              <a:t>Other mechanisms of tumor immunity are not shown.</a:t>
            </a:r>
          </a:p>
        </p:txBody>
      </p:sp>
      <p:sp>
        <p:nvSpPr>
          <p:cNvPr id="4" name="Slide Number Placeholder 3"/>
          <p:cNvSpPr>
            <a:spLocks noGrp="1"/>
          </p:cNvSpPr>
          <p:nvPr>
            <p:ph type="sldNum" sz="quarter" idx="5"/>
          </p:nvPr>
        </p:nvSpPr>
        <p:spPr/>
        <p:txBody>
          <a:bodyPr/>
          <a:lstStyle/>
          <a:p>
            <a:fld id="{33ABB207-6D71-8E49-9E4A-B64CFCEA9951}" type="slidenum">
              <a:rPr lang="en-US" smtClean="0"/>
              <a:t>45</a:t>
            </a:fld>
            <a:endParaRPr lang="en-US"/>
          </a:p>
        </p:txBody>
      </p:sp>
    </p:spTree>
    <p:extLst>
      <p:ext uri="{BB962C8B-B14F-4D97-AF65-F5344CB8AC3E}">
        <p14:creationId xmlns:p14="http://schemas.microsoft.com/office/powerpoint/2010/main" val="3877039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Figure </a:t>
            </a:r>
            <a:r>
              <a:rPr lang="en-CA" sz="1200" b="1" dirty="0">
                <a:latin typeface="Arial"/>
                <a:cs typeface="Arial"/>
              </a:rPr>
              <a:t>6.13:</a:t>
            </a:r>
            <a:r>
              <a:rPr lang="en-CA" sz="1200" b="0" i="0" kern="1200" dirty="0">
                <a:solidFill>
                  <a:schemeClr val="tx1"/>
                </a:solidFill>
                <a:effectLst/>
                <a:latin typeface="Arial"/>
                <a:ea typeface="+mn-ea"/>
                <a:cs typeface="Arial"/>
              </a:rPr>
              <a:t>   </a:t>
            </a:r>
            <a:r>
              <a:rPr lang="en-CA" sz="1200" b="1" i="0" kern="1200" dirty="0">
                <a:solidFill>
                  <a:schemeClr val="tx1"/>
                </a:solidFill>
                <a:effectLst/>
                <a:latin typeface="Arial"/>
                <a:ea typeface="+mn-ea"/>
                <a:cs typeface="Arial"/>
              </a:rPr>
              <a:t>Pathways of antigen processing and presentation</a:t>
            </a:r>
            <a:r>
              <a:rPr lang="en-CA" sz="1200" b="0" i="0" kern="1200" dirty="0">
                <a:solidFill>
                  <a:schemeClr val="tx1"/>
                </a:solidFill>
                <a:effectLst/>
                <a:latin typeface="Arial"/>
                <a:ea typeface="+mn-ea"/>
                <a:cs typeface="Arial"/>
              </a:rPr>
              <a:t>. </a:t>
            </a:r>
          </a:p>
          <a:p>
            <a:r>
              <a:rPr lang="en-US" sz="1200" b="0" i="0" u="none" strike="noStrike" kern="1200" dirty="0">
                <a:solidFill>
                  <a:schemeClr val="tx1"/>
                </a:solidFill>
                <a:effectLst/>
                <a:latin typeface="Times" charset="0"/>
                <a:ea typeface="ＭＳ Ｐゴシック" charset="-128"/>
                <a:cs typeface="ＭＳ Ｐゴシック" charset="-128"/>
              </a:rPr>
              <a:t>In the class I MHC pathway (</a:t>
            </a:r>
            <a:r>
              <a:rPr lang="en-US" sz="1200" b="1" i="0" u="none" strike="noStrike" kern="1200" dirty="0">
                <a:solidFill>
                  <a:schemeClr val="tx1"/>
                </a:solidFill>
                <a:effectLst/>
                <a:latin typeface="Times" charset="0"/>
                <a:ea typeface="ＭＳ Ｐゴシック" charset="-128"/>
                <a:cs typeface="ＭＳ Ｐゴシック" charset="-128"/>
              </a:rPr>
              <a:t>top panel</a:t>
            </a:r>
            <a:r>
              <a:rPr lang="en-US" sz="1200" b="0" i="0" u="none" strike="noStrike" kern="1200" dirty="0">
                <a:solidFill>
                  <a:schemeClr val="tx1"/>
                </a:solidFill>
                <a:effectLst/>
                <a:latin typeface="Times" charset="0"/>
                <a:ea typeface="ＭＳ Ｐゴシック" charset="-128"/>
                <a:cs typeface="ＭＳ Ｐゴシック" charset="-128"/>
              </a:rPr>
              <a:t>), protein antigens in the cytosol are processed by proteasomes, and peptides are transported into the endoplasmic reticulum (</a:t>
            </a:r>
            <a:r>
              <a:rPr lang="en-US" sz="1200" b="1" i="0" u="none" strike="noStrike" kern="1200" dirty="0">
                <a:solidFill>
                  <a:schemeClr val="tx1"/>
                </a:solidFill>
                <a:effectLst/>
                <a:latin typeface="Times" charset="0"/>
                <a:ea typeface="ＭＳ Ｐゴシック" charset="-128"/>
                <a:cs typeface="ＭＳ Ｐゴシック" charset="-128"/>
              </a:rPr>
              <a:t>ER</a:t>
            </a:r>
            <a:r>
              <a:rPr lang="en-US" sz="1200" b="0" i="0" u="none" strike="noStrike" kern="1200" dirty="0">
                <a:solidFill>
                  <a:schemeClr val="tx1"/>
                </a:solidFill>
                <a:effectLst/>
                <a:latin typeface="Times" charset="0"/>
                <a:ea typeface="ＭＳ Ｐゴシック" charset="-128"/>
                <a:cs typeface="ＭＳ Ｐゴシック" charset="-128"/>
              </a:rPr>
              <a:t>), where they bind to class I MHC molecules. </a:t>
            </a:r>
          </a:p>
          <a:p>
            <a:r>
              <a:rPr lang="en-US" sz="1200" b="0" i="0" u="none" strike="noStrike" kern="1200" dirty="0">
                <a:solidFill>
                  <a:schemeClr val="tx1"/>
                </a:solidFill>
                <a:effectLst/>
                <a:latin typeface="Times" charset="0"/>
                <a:ea typeface="ＭＳ Ｐゴシック" charset="-128"/>
                <a:cs typeface="ＭＳ Ｐゴシック" charset="-128"/>
              </a:rPr>
              <a:t>In the class II MHC pathway (</a:t>
            </a:r>
            <a:r>
              <a:rPr lang="en-US" sz="1200" b="1" i="0" u="none" strike="noStrike" kern="1200" dirty="0">
                <a:solidFill>
                  <a:schemeClr val="tx1"/>
                </a:solidFill>
                <a:effectLst/>
                <a:latin typeface="Times" charset="0"/>
                <a:ea typeface="ＭＳ Ｐゴシック" charset="-128"/>
                <a:cs typeface="ＭＳ Ｐゴシック" charset="-128"/>
              </a:rPr>
              <a:t>bottom panel</a:t>
            </a:r>
            <a:r>
              <a:rPr lang="en-US" sz="1200" b="0" i="0" u="none" strike="noStrike" kern="1200" dirty="0">
                <a:solidFill>
                  <a:schemeClr val="tx1"/>
                </a:solidFill>
                <a:effectLst/>
                <a:latin typeface="Times" charset="0"/>
                <a:ea typeface="ＭＳ Ｐゴシック" charset="-128"/>
                <a:cs typeface="ＭＳ Ｐゴシック" charset="-128"/>
              </a:rPr>
              <a:t>), protein antigens that are degraded in lysosomes bind to class II MHC molecules. </a:t>
            </a:r>
          </a:p>
          <a:p>
            <a:r>
              <a:rPr lang="en-US" sz="1200" b="0" i="0" u="none" strike="noStrike" kern="1200" dirty="0">
                <a:solidFill>
                  <a:schemeClr val="tx1"/>
                </a:solidFill>
                <a:effectLst/>
                <a:latin typeface="Times" charset="0"/>
                <a:ea typeface="ＭＳ Ｐゴシック" charset="-128"/>
                <a:cs typeface="ＭＳ Ｐゴシック" charset="-128"/>
              </a:rPr>
              <a:t>Details of these processing pathways are shown in Figs. 6.14 and 6.15. ER, endoplasmic reticulum; TAP, transporter associated with antigen processing.</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5606B81C-2D01-484C-A565-9945C406DE78}" type="slidenum">
              <a:rPr lang="en-CA" smtClean="0"/>
              <a:t>46</a:t>
            </a:fld>
            <a:endParaRPr lang="en-CA"/>
          </a:p>
        </p:txBody>
      </p:sp>
    </p:spTree>
    <p:extLst>
      <p:ext uri="{BB962C8B-B14F-4D97-AF65-F5344CB8AC3E}">
        <p14:creationId xmlns:p14="http://schemas.microsoft.com/office/powerpoint/2010/main" val="2566005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Figure </a:t>
            </a:r>
            <a:r>
              <a:rPr lang="en-CA" sz="1200" b="1" dirty="0">
                <a:latin typeface="Arial"/>
                <a:cs typeface="Arial"/>
              </a:rPr>
              <a:t>6.17:</a:t>
            </a:r>
            <a:r>
              <a:rPr lang="en-CA" sz="1200" b="0" i="0" kern="1200" dirty="0">
                <a:solidFill>
                  <a:schemeClr val="tx1"/>
                </a:solidFill>
                <a:effectLst/>
                <a:latin typeface="Arial"/>
                <a:ea typeface="+mn-ea"/>
                <a:cs typeface="Arial"/>
              </a:rPr>
              <a:t>   </a:t>
            </a:r>
            <a:r>
              <a:rPr lang="en-CA" sz="1200" b="1" i="0" kern="1200" dirty="0">
                <a:solidFill>
                  <a:schemeClr val="tx1"/>
                </a:solidFill>
                <a:effectLst/>
                <a:latin typeface="Arial"/>
                <a:ea typeface="+mn-ea"/>
                <a:cs typeface="Arial"/>
              </a:rPr>
              <a:t>Cross-presentation of antigens to CD8</a:t>
            </a:r>
            <a:r>
              <a:rPr lang="en-CA" sz="1200" b="1" i="1" kern="1200" baseline="30000" dirty="0">
                <a:solidFill>
                  <a:schemeClr val="tx1"/>
                </a:solidFill>
                <a:effectLst/>
                <a:latin typeface="Arial"/>
                <a:ea typeface="+mn-ea"/>
                <a:cs typeface="Arial"/>
              </a:rPr>
              <a:t>+ </a:t>
            </a:r>
            <a:r>
              <a:rPr lang="en-CA" sz="1200" b="1" i="0" kern="1200" dirty="0">
                <a:solidFill>
                  <a:schemeClr val="tx1"/>
                </a:solidFill>
                <a:effectLst/>
                <a:latin typeface="Arial"/>
                <a:ea typeface="+mn-ea"/>
                <a:cs typeface="Arial"/>
              </a:rPr>
              <a:t>T cells</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Cells infected with intracellular microbes, such as viruses, are ingested by dendritic cells, and the antigens of the infectious microbes are transported into the cytosol and processed and presented in association with class I MHC molecules to CD8</a:t>
            </a:r>
            <a:r>
              <a:rPr lang="en-CA" sz="1200" b="0" i="0" kern="1200" baseline="30000" dirty="0">
                <a:solidFill>
                  <a:schemeClr val="tx1"/>
                </a:solidFill>
                <a:effectLst/>
                <a:latin typeface="Arial"/>
                <a:ea typeface="+mn-ea"/>
                <a:cs typeface="Arial"/>
              </a:rPr>
              <a:t>+ </a:t>
            </a:r>
            <a:r>
              <a:rPr lang="en-CA" sz="1200" b="0" i="0" kern="1200" dirty="0">
                <a:solidFill>
                  <a:schemeClr val="tx1"/>
                </a:solidFill>
                <a:effectLst/>
                <a:latin typeface="Arial"/>
                <a:ea typeface="+mn-ea"/>
                <a:cs typeface="Arial"/>
              </a:rPr>
              <a:t>T cells (see also Fig. 6-16). </a:t>
            </a:r>
          </a:p>
          <a:p>
            <a:r>
              <a:rPr lang="en-CA" sz="1200" b="0" i="0" kern="1200" dirty="0">
                <a:solidFill>
                  <a:schemeClr val="tx1"/>
                </a:solidFill>
                <a:effectLst/>
                <a:latin typeface="Arial"/>
                <a:ea typeface="+mn-ea"/>
                <a:cs typeface="Arial"/>
              </a:rPr>
              <a:t>Thus, dendritic cells are able to present endocytosed vesicular antigens by the class I pathway. </a:t>
            </a:r>
          </a:p>
          <a:p>
            <a:r>
              <a:rPr lang="en-CA" sz="1200" b="0" i="0" kern="1200" dirty="0">
                <a:solidFill>
                  <a:schemeClr val="tx1"/>
                </a:solidFill>
                <a:effectLst/>
                <a:latin typeface="Arial"/>
                <a:ea typeface="+mn-ea"/>
                <a:cs typeface="Arial"/>
              </a:rPr>
              <a:t>Note that the same cross-presenting APCs may display class II MHC–associated antigens from the microbe for recognition by CD4</a:t>
            </a:r>
            <a:r>
              <a:rPr lang="en-CA" sz="1200" b="0" i="0" kern="1200" baseline="30000" dirty="0">
                <a:solidFill>
                  <a:schemeClr val="tx1"/>
                </a:solidFill>
                <a:effectLst/>
                <a:latin typeface="Arial"/>
                <a:ea typeface="+mn-ea"/>
                <a:cs typeface="Arial"/>
              </a:rPr>
              <a:t>+</a:t>
            </a:r>
            <a:r>
              <a:rPr lang="en-CA" sz="1200" b="0" i="0" kern="1200" dirty="0">
                <a:solidFill>
                  <a:schemeClr val="tx1"/>
                </a:solidFill>
                <a:effectLst/>
                <a:latin typeface="Arial"/>
                <a:ea typeface="+mn-ea"/>
                <a:cs typeface="Arial"/>
              </a:rPr>
              <a:t> helper T cells.</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5606B81C-2D01-484C-A565-9945C406DE78}" type="slidenum">
              <a:rPr lang="en-CA" smtClean="0"/>
              <a:t>47</a:t>
            </a:fld>
            <a:endParaRPr lang="en-CA"/>
          </a:p>
        </p:txBody>
      </p:sp>
    </p:spTree>
    <p:extLst>
      <p:ext uri="{BB962C8B-B14F-4D97-AF65-F5344CB8AC3E}">
        <p14:creationId xmlns:p14="http://schemas.microsoft.com/office/powerpoint/2010/main" val="1488191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Figure 11.2:</a:t>
            </a:r>
            <a:r>
              <a:rPr lang="en-US" sz="1200" b="1" kern="1200" dirty="0">
                <a:solidFill>
                  <a:schemeClr val="tx1"/>
                </a:solidFill>
                <a:effectLst/>
                <a:latin typeface="+mn-lt"/>
                <a:ea typeface="+mn-ea"/>
                <a:cs typeface="+mn-cs"/>
              </a:rPr>
              <a:t> Role of helper T cells in the differentiation of CD8+ T lymphocytes.</a:t>
            </a:r>
          </a:p>
          <a:p>
            <a:r>
              <a:rPr lang="en-US" dirty="0"/>
              <a:t>CD4+ helper T cells promote the development of CD8+ CTLs and memory cells by secreting cytokines that act directly on the CD8+ cells (A) </a:t>
            </a:r>
          </a:p>
          <a:p>
            <a:r>
              <a:rPr lang="en-US" dirty="0"/>
              <a:t>or by activating APCs to become more effective at stimulating the differentiation of the CD8+ T cells, e.g., by increasing the expression of co-stimulators on the APCs (B).</a:t>
            </a:r>
          </a:p>
        </p:txBody>
      </p:sp>
      <p:sp>
        <p:nvSpPr>
          <p:cNvPr id="4" name="Slide Number Placeholder 3"/>
          <p:cNvSpPr>
            <a:spLocks noGrp="1"/>
          </p:cNvSpPr>
          <p:nvPr>
            <p:ph type="sldNum" sz="quarter" idx="5"/>
          </p:nvPr>
        </p:nvSpPr>
        <p:spPr/>
        <p:txBody>
          <a:bodyPr/>
          <a:lstStyle/>
          <a:p>
            <a:fld id="{33ABB207-6D71-8E49-9E4A-B64CFCEA9951}" type="slidenum">
              <a:rPr lang="en-US" smtClean="0"/>
              <a:t>48</a:t>
            </a:fld>
            <a:endParaRPr lang="en-US"/>
          </a:p>
        </p:txBody>
      </p:sp>
    </p:spTree>
    <p:extLst>
      <p:ext uri="{BB962C8B-B14F-4D97-AF65-F5344CB8AC3E}">
        <p14:creationId xmlns:p14="http://schemas.microsoft.com/office/powerpoint/2010/main" val="452416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Figure 18.8:</a:t>
            </a:r>
            <a:r>
              <a:rPr lang="en-US" sz="1200" b="1" kern="1200" dirty="0">
                <a:solidFill>
                  <a:schemeClr val="tx1"/>
                </a:solidFill>
                <a:effectLst/>
                <a:latin typeface="+mn-lt"/>
                <a:ea typeface="+mn-ea"/>
                <a:cs typeface="+mn-cs"/>
              </a:rPr>
              <a:t> Checkpoint blockade.</a:t>
            </a:r>
          </a:p>
          <a:p>
            <a:r>
              <a:rPr lang="en-US" dirty="0"/>
              <a:t>Tumor patients often mount ineffective T cell responses to their tumors because of the upregulation of inhibitory receptors such as CTLA-4 and PD-1 on the tumor-specific T cells, and expression of the ligand PD-L1 on the tumor cells. </a:t>
            </a:r>
          </a:p>
          <a:p>
            <a:r>
              <a:rPr lang="en-US" dirty="0"/>
              <a:t>Blocking anti-CTLA4 antibodies (A) </a:t>
            </a:r>
          </a:p>
          <a:p>
            <a:r>
              <a:rPr lang="en-US" dirty="0"/>
              <a:t>or anti-PD-1 or anti-PD-L1antibodies (B) </a:t>
            </a:r>
          </a:p>
          <a:p>
            <a:r>
              <a:rPr lang="en-US" dirty="0"/>
              <a:t>are highly effective in treating several types of advanced tumors, by releasing the inhibition of tumor-specific T cells by these molecules. </a:t>
            </a:r>
          </a:p>
          <a:p>
            <a:r>
              <a:rPr lang="en-US" dirty="0"/>
              <a:t>Anti-CTLA-4 may work by blocking CTLA-4 on effector T cells (shown) or on </a:t>
            </a:r>
            <a:r>
              <a:rPr lang="en-US" dirty="0" err="1"/>
              <a:t>Treg</a:t>
            </a:r>
            <a:r>
              <a:rPr lang="en-US" dirty="0"/>
              <a:t>.</a:t>
            </a:r>
          </a:p>
        </p:txBody>
      </p:sp>
      <p:sp>
        <p:nvSpPr>
          <p:cNvPr id="4" name="Slide Number Placeholder 3"/>
          <p:cNvSpPr>
            <a:spLocks noGrp="1"/>
          </p:cNvSpPr>
          <p:nvPr>
            <p:ph type="sldNum" sz="quarter" idx="5"/>
          </p:nvPr>
        </p:nvSpPr>
        <p:spPr/>
        <p:txBody>
          <a:bodyPr/>
          <a:lstStyle/>
          <a:p>
            <a:fld id="{33ABB207-6D71-8E49-9E4A-B64CFCEA9951}" type="slidenum">
              <a:rPr lang="en-US" smtClean="0"/>
              <a:t>50</a:t>
            </a:fld>
            <a:endParaRPr lang="en-US"/>
          </a:p>
        </p:txBody>
      </p:sp>
    </p:spTree>
    <p:extLst>
      <p:ext uri="{BB962C8B-B14F-4D97-AF65-F5344CB8AC3E}">
        <p14:creationId xmlns:p14="http://schemas.microsoft.com/office/powerpoint/2010/main" val="7945584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Figure 18.9:</a:t>
            </a:r>
            <a:r>
              <a:rPr lang="en-US" sz="1200" b="1" kern="1200" dirty="0">
                <a:solidFill>
                  <a:schemeClr val="tx1"/>
                </a:solidFill>
                <a:effectLst/>
                <a:latin typeface="+mn-lt"/>
                <a:ea typeface="+mn-ea"/>
                <a:cs typeface="+mn-cs"/>
              </a:rPr>
              <a:t> Detecting tumor neoantigens that elicit T cell responses.</a:t>
            </a:r>
          </a:p>
          <a:p>
            <a:r>
              <a:rPr lang="en-US" dirty="0"/>
              <a:t>Tumor DNA can be purified (1), </a:t>
            </a:r>
          </a:p>
          <a:p>
            <a:r>
              <a:rPr lang="en-US" dirty="0"/>
              <a:t>and exome sequencing can detect random mutations in the genome of cancer cells (2). </a:t>
            </a:r>
          </a:p>
          <a:p>
            <a:r>
              <a:rPr lang="en-US" dirty="0"/>
              <a:t>Computer algorithm can then be used to determine which mutations occur in amino acid sequences that encode peptides that would bind to the MHC alleles in that patient (3). </a:t>
            </a:r>
          </a:p>
          <a:p>
            <a:r>
              <a:rPr lang="en-US" dirty="0"/>
              <a:t>The validity of the putative </a:t>
            </a:r>
            <a:r>
              <a:rPr lang="en-US" dirty="0" err="1"/>
              <a:t>neoantigenic</a:t>
            </a:r>
            <a:r>
              <a:rPr lang="en-US" dirty="0"/>
              <a:t> peptides can be tested by assays of patient T cell response to these peptides in vitro or by testing if MHC-peptide multimeric complexes can bind to the T cells (4). </a:t>
            </a:r>
          </a:p>
          <a:p>
            <a:r>
              <a:rPr lang="en-US" dirty="0"/>
              <a:t>This approach is being used to create personalized tumor vaccines.</a:t>
            </a:r>
          </a:p>
        </p:txBody>
      </p:sp>
      <p:sp>
        <p:nvSpPr>
          <p:cNvPr id="4" name="Slide Number Placeholder 3"/>
          <p:cNvSpPr>
            <a:spLocks noGrp="1"/>
          </p:cNvSpPr>
          <p:nvPr>
            <p:ph type="sldNum" sz="quarter" idx="5"/>
          </p:nvPr>
        </p:nvSpPr>
        <p:spPr/>
        <p:txBody>
          <a:bodyPr/>
          <a:lstStyle/>
          <a:p>
            <a:fld id="{33ABB207-6D71-8E49-9E4A-B64CFCEA9951}" type="slidenum">
              <a:rPr lang="en-US" smtClean="0"/>
              <a:t>51</a:t>
            </a:fld>
            <a:endParaRPr lang="en-US"/>
          </a:p>
        </p:txBody>
      </p:sp>
    </p:spTree>
    <p:extLst>
      <p:ext uri="{BB962C8B-B14F-4D97-AF65-F5344CB8AC3E}">
        <p14:creationId xmlns:p14="http://schemas.microsoft.com/office/powerpoint/2010/main" val="9337817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Figure 18.10:</a:t>
            </a:r>
            <a:r>
              <a:rPr lang="en-US" sz="1200" b="1" kern="1200" dirty="0">
                <a:solidFill>
                  <a:schemeClr val="tx1"/>
                </a:solidFill>
                <a:effectLst/>
                <a:latin typeface="+mn-lt"/>
                <a:ea typeface="+mn-ea"/>
                <a:cs typeface="+mn-cs"/>
              </a:rPr>
              <a:t> Dendritic cell vaccines.</a:t>
            </a:r>
          </a:p>
          <a:p>
            <a:r>
              <a:rPr lang="en-US" dirty="0"/>
              <a:t>Dendritic cells, generated in vitro from blood monocytes taken from a tumor patient, can be pulsed with defined tumor antigens and infused back into the patient, where they will present the antigen to T cells specific for that antigen and boost a tumor-specific immune response. </a:t>
            </a:r>
          </a:p>
          <a:p>
            <a:r>
              <a:rPr lang="en-US" dirty="0"/>
              <a:t>In other approaches, the dendritic cells are transfected with a gene encoding the tumor antigen, and sometimes also a cytokine that promotes immune responses, and these cells are used as vaccines.</a:t>
            </a:r>
          </a:p>
        </p:txBody>
      </p:sp>
      <p:sp>
        <p:nvSpPr>
          <p:cNvPr id="4" name="Slide Number Placeholder 3"/>
          <p:cNvSpPr>
            <a:spLocks noGrp="1"/>
          </p:cNvSpPr>
          <p:nvPr>
            <p:ph type="sldNum" sz="quarter" idx="5"/>
          </p:nvPr>
        </p:nvSpPr>
        <p:spPr/>
        <p:txBody>
          <a:bodyPr/>
          <a:lstStyle/>
          <a:p>
            <a:fld id="{33ABB207-6D71-8E49-9E4A-B64CFCEA9951}" type="slidenum">
              <a:rPr lang="en-US" smtClean="0"/>
              <a:t>52</a:t>
            </a:fld>
            <a:endParaRPr lang="en-US"/>
          </a:p>
        </p:txBody>
      </p:sp>
    </p:spTree>
    <p:extLst>
      <p:ext uri="{BB962C8B-B14F-4D97-AF65-F5344CB8AC3E}">
        <p14:creationId xmlns:p14="http://schemas.microsoft.com/office/powerpoint/2010/main" val="2704153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Figure 18.11:</a:t>
            </a:r>
            <a:r>
              <a:rPr lang="en-US" sz="1200" b="1" kern="1200" dirty="0">
                <a:solidFill>
                  <a:schemeClr val="tx1"/>
                </a:solidFill>
                <a:effectLst/>
                <a:latin typeface="+mn-lt"/>
                <a:ea typeface="+mn-ea"/>
                <a:cs typeface="+mn-cs"/>
              </a:rPr>
              <a:t> Chimeric antigen receptor T cell therapy.</a:t>
            </a:r>
          </a:p>
          <a:p>
            <a:r>
              <a:rPr lang="en-US" dirty="0"/>
              <a:t>A, T cells isolated from the blood of a patient are expanded by culture in IL-2, anti-CD3, and anti-CD28, genetically modified to express recombinant chimeric antigen receptors (CARs), and transferred back into the patient. </a:t>
            </a:r>
          </a:p>
          <a:p>
            <a:r>
              <a:rPr lang="en-US" dirty="0"/>
              <a:t>B, CARs are composed of an extracellular Ig single chain variable fragment specific for a tumor antigen, and cytoplasmic signaling domains that activate T cells, such as TCR complex </a:t>
            </a:r>
            <a:r>
              <a:rPr lang="en-US" dirty="0" err="1"/>
              <a:t>ζ</a:t>
            </a:r>
            <a:r>
              <a:rPr lang="en-US" dirty="0"/>
              <a:t> chain ITAMs and motifs in the cytoplasmic domain of the costimulatory receptors such as CD28 and 4-1BB, which promote robust T-cell activation. </a:t>
            </a:r>
          </a:p>
          <a:p>
            <a:r>
              <a:rPr lang="en-US" dirty="0"/>
              <a:t>CAR-T cell therapy has been successful to treat certain leukemias and lymphomas.</a:t>
            </a:r>
          </a:p>
        </p:txBody>
      </p:sp>
      <p:sp>
        <p:nvSpPr>
          <p:cNvPr id="4" name="Slide Number Placeholder 3"/>
          <p:cNvSpPr>
            <a:spLocks noGrp="1"/>
          </p:cNvSpPr>
          <p:nvPr>
            <p:ph type="sldNum" sz="quarter" idx="5"/>
          </p:nvPr>
        </p:nvSpPr>
        <p:spPr/>
        <p:txBody>
          <a:bodyPr/>
          <a:lstStyle/>
          <a:p>
            <a:fld id="{33ABB207-6D71-8E49-9E4A-B64CFCEA9951}" type="slidenum">
              <a:rPr lang="en-US" smtClean="0"/>
              <a:t>53</a:t>
            </a:fld>
            <a:endParaRPr lang="en-US"/>
          </a:p>
        </p:txBody>
      </p:sp>
    </p:spTree>
    <p:extLst>
      <p:ext uri="{BB962C8B-B14F-4D97-AF65-F5344CB8AC3E}">
        <p14:creationId xmlns:p14="http://schemas.microsoft.com/office/powerpoint/2010/main" val="1896736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Role of complement in B cell activation</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B cells express a complex of the CR2 complement receptor, CD19, and CD81. Microbial antigens that have bound the complement fragment C3d can simultaneously engage both the CR2 molecule and the membrane Ig on the surface of a B cell. This leads to the initiation of signaling cascades from both the BCR complex and the CR2 complex, because of which the response to C3d-antigen complexes is greatly enhanced compared with the response to antigen alone.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fld id="{78CA0DDF-EDC5-4D5D-A72D-5A63B9E34FE2}" type="slidenum">
              <a:rPr lang="en-CA" smtClean="0"/>
              <a:t>6</a:t>
            </a:fld>
            <a:endParaRPr lang="en-CA"/>
          </a:p>
        </p:txBody>
      </p:sp>
    </p:spTree>
    <p:extLst>
      <p:ext uri="{BB962C8B-B14F-4D97-AF65-F5344CB8AC3E}">
        <p14:creationId xmlns:p14="http://schemas.microsoft.com/office/powerpoint/2010/main" val="2728642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A8AECD8-A633-E24E-80EF-66B435C5F24C}" type="slidenum">
              <a:rPr lang="en-US" sz="1200"/>
              <a:pPr/>
              <a:t>7</a:t>
            </a:fld>
            <a:endParaRPr lang="en-US" sz="120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err="1">
                <a:latin typeface="Times" charset="0"/>
                <a:ea typeface="ＭＳ Ｐゴシック" charset="0"/>
                <a:cs typeface="ＭＳ Ｐゴシック" charset="0"/>
              </a:rPr>
              <a:t>FcRIIb</a:t>
            </a:r>
            <a:r>
              <a:rPr lang="en-US" dirty="0">
                <a:latin typeface="Times" charset="0"/>
                <a:ea typeface="ＭＳ Ｐゴシック" charset="0"/>
                <a:cs typeface="ＭＳ Ｐゴシック" charset="0"/>
              </a:rPr>
              <a:t> is an Fc receptor that specifically binds the Fc region of </a:t>
            </a:r>
            <a:r>
              <a:rPr lang="en-US" dirty="0" err="1">
                <a:latin typeface="Times" charset="0"/>
                <a:ea typeface="ＭＳ Ｐゴシック" charset="0"/>
                <a:cs typeface="ＭＳ Ｐゴシック" charset="0"/>
              </a:rPr>
              <a:t>IgGs</a:t>
            </a:r>
            <a:r>
              <a:rPr lang="en-US" dirty="0">
                <a:latin typeface="Times" charset="0"/>
                <a:ea typeface="ＭＳ Ｐゴシック" charset="0"/>
                <a:cs typeface="ＭＳ Ｐゴシック" charset="0"/>
              </a:rPr>
              <a:t>.</a:t>
            </a:r>
          </a:p>
        </p:txBody>
      </p:sp>
    </p:spTree>
    <p:extLst>
      <p:ext uri="{BB962C8B-B14F-4D97-AF65-F5344CB8AC3E}">
        <p14:creationId xmlns:p14="http://schemas.microsoft.com/office/powerpoint/2010/main" val="1072745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Sequence of events in humoral immune responses to T cell–dependent protein antigens.</a:t>
            </a:r>
            <a:r>
              <a:rPr lang="en-CA" sz="1200" b="0" i="0" kern="1200" dirty="0">
                <a:solidFill>
                  <a:schemeClr val="tx1"/>
                </a:solidFill>
                <a:effectLst/>
                <a:latin typeface="Arial"/>
                <a:ea typeface="+mn-ea"/>
                <a:cs typeface="Arial"/>
              </a:rPr>
              <a:t> </a:t>
            </a:r>
          </a:p>
          <a:p>
            <a:r>
              <a:rPr lang="en-CA" sz="1200" b="1" i="0" kern="1200" dirty="0">
                <a:solidFill>
                  <a:schemeClr val="tx1"/>
                </a:solidFill>
                <a:effectLst/>
                <a:latin typeface="+mn-lt"/>
                <a:ea typeface="+mn-ea"/>
                <a:cs typeface="+mn-cs"/>
              </a:rPr>
              <a:t>A, </a:t>
            </a:r>
            <a:r>
              <a:rPr lang="en-CA" sz="1200" b="0" i="0" kern="1200" dirty="0">
                <a:solidFill>
                  <a:schemeClr val="tx1"/>
                </a:solidFill>
                <a:effectLst/>
                <a:latin typeface="+mn-lt"/>
                <a:ea typeface="+mn-ea"/>
                <a:cs typeface="+mn-cs"/>
              </a:rPr>
              <a:t>Immune responses are initiated by the recognition of antigens by B cells and CD4+ T cells. The activated lymphocytes migrate toward one another and interact at the interface of T and B cell zones. </a:t>
            </a:r>
          </a:p>
          <a:p>
            <a:r>
              <a:rPr lang="en-CA" sz="1200" b="1" i="0" kern="1200" dirty="0">
                <a:solidFill>
                  <a:schemeClr val="tx1"/>
                </a:solidFill>
                <a:effectLst/>
                <a:latin typeface="+mn-lt"/>
                <a:ea typeface="+mn-ea"/>
                <a:cs typeface="+mn-cs"/>
              </a:rPr>
              <a:t>B, </a:t>
            </a:r>
            <a:r>
              <a:rPr lang="en-CA" sz="1200" b="0" i="0" kern="1200" dirty="0">
                <a:solidFill>
                  <a:schemeClr val="tx1"/>
                </a:solidFill>
                <a:effectLst/>
                <a:latin typeface="+mn-lt"/>
                <a:ea typeface="+mn-ea"/>
                <a:cs typeface="+mn-cs"/>
              </a:rPr>
              <a:t>The initial T-dependent B cell proliferation and differentiation results in the formation of an </a:t>
            </a:r>
            <a:r>
              <a:rPr lang="en-CA" sz="1200" b="0" i="0" kern="1200" dirty="0" err="1">
                <a:solidFill>
                  <a:schemeClr val="tx1"/>
                </a:solidFill>
                <a:effectLst/>
                <a:latin typeface="+mn-lt"/>
                <a:ea typeface="+mn-ea"/>
                <a:cs typeface="+mn-cs"/>
              </a:rPr>
              <a:t>extrafollicular</a:t>
            </a:r>
            <a:r>
              <a:rPr lang="en-CA" sz="1200" b="0" i="0" kern="1200" dirty="0">
                <a:solidFill>
                  <a:schemeClr val="tx1"/>
                </a:solidFill>
                <a:effectLst/>
                <a:latin typeface="+mn-lt"/>
                <a:ea typeface="+mn-ea"/>
                <a:cs typeface="+mn-cs"/>
              </a:rPr>
              <a:t> focus, in which B cells proliferate, can undergo isotype switching, and differentiate into plasma cells (mostly short-lived). Some of the T cells that are activated in the extracellular focus develop into follicular helper T cells and migrate back into the follicles, together with some activated B cells, to form a germinal center. </a:t>
            </a:r>
          </a:p>
          <a:p>
            <a:r>
              <a:rPr lang="en-CA" sz="1200" b="0" i="0" kern="1200" dirty="0">
                <a:solidFill>
                  <a:schemeClr val="tx1"/>
                </a:solidFill>
                <a:effectLst/>
                <a:latin typeface="+mn-lt"/>
                <a:ea typeface="+mn-ea"/>
                <a:cs typeface="+mn-cs"/>
              </a:rPr>
              <a:t>The late events in B cell responses occur in germinal centers and include somatic mutation and the selection of high-affinity cells (affinity maturation), additional isotype switching, memory B cell generation, and the generation of long-lived plasma cells, described in later figures.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fld id="{8F104617-2183-4F1E-813D-0343C33DF74C}" type="slidenum">
              <a:rPr lang="en-CA" smtClean="0"/>
              <a:t>8</a:t>
            </a:fld>
            <a:endParaRPr lang="en-CA"/>
          </a:p>
        </p:txBody>
      </p:sp>
    </p:spTree>
    <p:extLst>
      <p:ext uri="{BB962C8B-B14F-4D97-AF65-F5344CB8AC3E}">
        <p14:creationId xmlns:p14="http://schemas.microsoft.com/office/powerpoint/2010/main" val="2567150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The germinal center reaction in a lymph node.</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Activated B cells migrate into the follicle and proliferate, forming the dark zone of the germinal center. </a:t>
            </a:r>
          </a:p>
          <a:p>
            <a:r>
              <a:rPr lang="en-CA" sz="1200" b="0" i="0" kern="1200" dirty="0">
                <a:solidFill>
                  <a:schemeClr val="tx1"/>
                </a:solidFill>
                <a:effectLst/>
                <a:latin typeface="Arial"/>
                <a:ea typeface="+mn-ea"/>
                <a:cs typeface="Arial"/>
              </a:rPr>
              <a:t>These B cells undergo extensive isotype switching and somatic </a:t>
            </a:r>
            <a:r>
              <a:rPr lang="en-CA" sz="1200" b="0" i="0" kern="1200" dirty="0" err="1">
                <a:solidFill>
                  <a:schemeClr val="tx1"/>
                </a:solidFill>
                <a:effectLst/>
                <a:latin typeface="Arial"/>
                <a:ea typeface="+mn-ea"/>
                <a:cs typeface="Arial"/>
              </a:rPr>
              <a:t>hypermutation</a:t>
            </a:r>
            <a:r>
              <a:rPr lang="en-CA" sz="1200" b="0" i="0" kern="1200" dirty="0">
                <a:solidFill>
                  <a:schemeClr val="tx1"/>
                </a:solidFill>
                <a:effectLst/>
                <a:latin typeface="Arial"/>
                <a:ea typeface="+mn-ea"/>
                <a:cs typeface="Arial"/>
              </a:rPr>
              <a:t> of Ig V genes, and migrate into the light zone, where they encounter follicular dendritic cells displaying antigen and T</a:t>
            </a:r>
            <a:r>
              <a:rPr lang="en-CA" sz="1200" b="0" i="0" kern="1200" baseline="-25000" dirty="0">
                <a:solidFill>
                  <a:schemeClr val="tx1"/>
                </a:solidFill>
                <a:effectLst/>
                <a:latin typeface="Arial"/>
                <a:ea typeface="+mn-ea"/>
                <a:cs typeface="Arial"/>
              </a:rPr>
              <a:t>FH</a:t>
            </a:r>
            <a:r>
              <a:rPr lang="en-CA" sz="1200" b="0" i="0" kern="1200" dirty="0">
                <a:solidFill>
                  <a:schemeClr val="tx1"/>
                </a:solidFill>
                <a:effectLst/>
                <a:latin typeface="Arial"/>
                <a:ea typeface="+mn-ea"/>
                <a:cs typeface="Arial"/>
              </a:rPr>
              <a:t> cells. </a:t>
            </a:r>
          </a:p>
          <a:p>
            <a:r>
              <a:rPr lang="en-CA" sz="1200" b="0" i="0" kern="1200" dirty="0">
                <a:solidFill>
                  <a:schemeClr val="tx1"/>
                </a:solidFill>
                <a:effectLst/>
                <a:latin typeface="Arial"/>
                <a:ea typeface="+mn-ea"/>
                <a:cs typeface="Arial"/>
              </a:rPr>
              <a:t>B cells with the highest affinity Ig receptors are selected to survive, and they differentiate into antibody-secreting cells and memory B cells. </a:t>
            </a:r>
          </a:p>
          <a:p>
            <a:r>
              <a:rPr lang="en-CA" sz="1200" b="0" i="0" kern="1200" dirty="0">
                <a:solidFill>
                  <a:schemeClr val="tx1"/>
                </a:solidFill>
                <a:effectLst/>
                <a:latin typeface="Arial"/>
                <a:ea typeface="+mn-ea"/>
                <a:cs typeface="Arial"/>
              </a:rPr>
              <a:t>The antibody-secreting cells leave and reside in the bone marrow as long-lived plasma cells, and the memory B cells enter the recirculating lymphocyte pool.</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8F104617-2183-4F1E-813D-0343C33DF74C}" type="slidenum">
              <a:rPr lang="en-CA" smtClean="0"/>
              <a:t>9</a:t>
            </a:fld>
            <a:endParaRPr lang="en-CA"/>
          </a:p>
        </p:txBody>
      </p:sp>
    </p:spTree>
    <p:extLst>
      <p:ext uri="{BB962C8B-B14F-4D97-AF65-F5344CB8AC3E}">
        <p14:creationId xmlns:p14="http://schemas.microsoft.com/office/powerpoint/2010/main" val="776798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Production of membrane and secreted µ chains in B lymphocytes.</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Alternative processing of a primary RNA transcript results in the formation of mRNA for the membrane or secreted form of the µ heavy chain. </a:t>
            </a:r>
          </a:p>
          <a:p>
            <a:r>
              <a:rPr lang="en-CA" sz="1200" b="0" i="0" kern="1200" dirty="0">
                <a:solidFill>
                  <a:schemeClr val="tx1"/>
                </a:solidFill>
                <a:effectLst/>
                <a:latin typeface="Arial"/>
                <a:ea typeface="+mn-ea"/>
                <a:cs typeface="Arial"/>
              </a:rPr>
              <a:t>B cell differentiation results in an increasing fraction of the µ protein produced as the secreted form. </a:t>
            </a:r>
          </a:p>
          <a:p>
            <a:r>
              <a:rPr lang="en-CA" sz="1200" b="1" i="0" kern="1200" dirty="0">
                <a:solidFill>
                  <a:schemeClr val="tx1"/>
                </a:solidFill>
                <a:effectLst/>
                <a:latin typeface="Arial"/>
                <a:ea typeface="+mn-ea"/>
                <a:cs typeface="Arial"/>
              </a:rPr>
              <a:t>TP</a:t>
            </a:r>
            <a:r>
              <a:rPr lang="en-CA" sz="1200" b="0" i="0" kern="1200" dirty="0">
                <a:solidFill>
                  <a:schemeClr val="tx1"/>
                </a:solidFill>
                <a:effectLst/>
                <a:latin typeface="Arial"/>
                <a:ea typeface="+mn-ea"/>
                <a:cs typeface="Arial"/>
              </a:rPr>
              <a:t>, </a:t>
            </a:r>
            <a:r>
              <a:rPr lang="en-CA" sz="1200" b="1" i="0" kern="1200" dirty="0">
                <a:solidFill>
                  <a:schemeClr val="tx1"/>
                </a:solidFill>
                <a:effectLst/>
                <a:latin typeface="Arial"/>
                <a:ea typeface="+mn-ea"/>
                <a:cs typeface="Arial"/>
              </a:rPr>
              <a:t>TM</a:t>
            </a:r>
            <a:r>
              <a:rPr lang="en-CA" sz="1200" b="0" i="0" kern="1200" dirty="0">
                <a:solidFill>
                  <a:schemeClr val="tx1"/>
                </a:solidFill>
                <a:effectLst/>
                <a:latin typeface="Arial"/>
                <a:ea typeface="+mn-ea"/>
                <a:cs typeface="Arial"/>
              </a:rPr>
              <a:t>, and </a:t>
            </a:r>
            <a:r>
              <a:rPr lang="en-CA" sz="1200" b="1" i="0" kern="1200" dirty="0">
                <a:solidFill>
                  <a:schemeClr val="tx1"/>
                </a:solidFill>
                <a:effectLst/>
                <a:latin typeface="Arial"/>
                <a:ea typeface="+mn-ea"/>
                <a:cs typeface="Arial"/>
              </a:rPr>
              <a:t>CY</a:t>
            </a:r>
            <a:r>
              <a:rPr lang="en-CA" sz="1200" b="0" i="0" kern="1200" dirty="0">
                <a:solidFill>
                  <a:schemeClr val="tx1"/>
                </a:solidFill>
                <a:effectLst/>
                <a:latin typeface="Arial"/>
                <a:ea typeface="+mn-ea"/>
                <a:cs typeface="Arial"/>
              </a:rPr>
              <a:t> refer to tail piece, transmembrane, and cytoplasmic segments, respectively. </a:t>
            </a:r>
          </a:p>
          <a:p>
            <a:r>
              <a:rPr lang="en-CA" sz="1200" b="1" i="0" kern="1200" dirty="0">
                <a:solidFill>
                  <a:schemeClr val="tx1"/>
                </a:solidFill>
                <a:effectLst/>
                <a:latin typeface="Arial"/>
                <a:ea typeface="+mn-ea"/>
                <a:cs typeface="Arial"/>
              </a:rPr>
              <a:t>Cµ1, Cµ2, Cµ3</a:t>
            </a:r>
            <a:r>
              <a:rPr lang="en-CA" sz="1200" b="0" i="0" kern="1200" dirty="0">
                <a:solidFill>
                  <a:schemeClr val="tx1"/>
                </a:solidFill>
                <a:effectLst/>
                <a:latin typeface="Arial"/>
                <a:ea typeface="+mn-ea"/>
                <a:cs typeface="Arial"/>
              </a:rPr>
              <a:t>, and </a:t>
            </a:r>
            <a:r>
              <a:rPr lang="en-CA" sz="1200" b="1" i="0" kern="1200" dirty="0">
                <a:solidFill>
                  <a:schemeClr val="tx1"/>
                </a:solidFill>
                <a:effectLst/>
                <a:latin typeface="Arial"/>
                <a:ea typeface="+mn-ea"/>
                <a:cs typeface="Arial"/>
              </a:rPr>
              <a:t>Cµ4</a:t>
            </a:r>
            <a:r>
              <a:rPr lang="en-CA" sz="1200" b="0" i="0" kern="1200" dirty="0">
                <a:solidFill>
                  <a:schemeClr val="tx1"/>
                </a:solidFill>
                <a:effectLst/>
                <a:latin typeface="Arial"/>
                <a:ea typeface="+mn-ea"/>
                <a:cs typeface="Arial"/>
              </a:rPr>
              <a:t> are four exons of the Cµ constant gene region.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fld id="{8F104617-2183-4F1E-813D-0343C33DF74C}" type="slidenum">
              <a:rPr lang="en-CA" smtClean="0"/>
              <a:t>10</a:t>
            </a:fld>
            <a:endParaRPr lang="en-CA"/>
          </a:p>
        </p:txBody>
      </p:sp>
    </p:spTree>
    <p:extLst>
      <p:ext uri="{BB962C8B-B14F-4D97-AF65-F5344CB8AC3E}">
        <p14:creationId xmlns:p14="http://schemas.microsoft.com/office/powerpoint/2010/main" val="990544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8385DC0C-7F73-C344-9BFF-2A5513F972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1586DCD-4985-C441-9514-D0C22BECD9E5}" type="slidenum">
              <a:rPr lang="en-US" altLang="en-US" sz="1200"/>
              <a:pPr/>
              <a:t>11</a:t>
            </a:fld>
            <a:endParaRPr lang="en-US" altLang="en-US" sz="1200"/>
          </a:p>
        </p:txBody>
      </p:sp>
      <p:sp>
        <p:nvSpPr>
          <p:cNvPr id="75778" name="Rectangle 2">
            <a:extLst>
              <a:ext uri="{FF2B5EF4-FFF2-40B4-BE49-F238E27FC236}">
                <a16:creationId xmlns:a16="http://schemas.microsoft.com/office/drawing/2014/main" id="{CD2C816C-DFC4-CB4F-9E3D-CD6CA416C344}"/>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E55A991D-DC17-DF4E-9AAF-8EFD0E15C6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900953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94E173-750B-304F-A38B-0B4D76281495}" type="datetime1">
              <a:rPr lang="en-US" smtClean="0"/>
              <a:t>6/14/21</a:t>
            </a:fld>
            <a:endParaRPr lang="en-US"/>
          </a:p>
        </p:txBody>
      </p:sp>
      <p:sp>
        <p:nvSpPr>
          <p:cNvPr id="5" name="Footer Placeholder 4"/>
          <p:cNvSpPr>
            <a:spLocks noGrp="1"/>
          </p:cNvSpPr>
          <p:nvPr>
            <p:ph type="ftr" sz="quarter" idx="11"/>
          </p:nvPr>
        </p:nvSpPr>
        <p:spPr/>
        <p:txBody>
          <a:bodyPr/>
          <a:lstStyle/>
          <a:p>
            <a:r>
              <a:rPr lang="en-US"/>
              <a:t>Chapter 4: Orchestration of immune responses</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2371567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77D738-FC08-FB4A-8748-BE3F5C6B732C}" type="datetime1">
              <a:rPr lang="en-US" smtClean="0"/>
              <a:t>6/14/21</a:t>
            </a:fld>
            <a:endParaRPr lang="en-US"/>
          </a:p>
        </p:txBody>
      </p:sp>
      <p:sp>
        <p:nvSpPr>
          <p:cNvPr id="5" name="Footer Placeholder 4"/>
          <p:cNvSpPr>
            <a:spLocks noGrp="1"/>
          </p:cNvSpPr>
          <p:nvPr>
            <p:ph type="ftr" sz="quarter" idx="11"/>
          </p:nvPr>
        </p:nvSpPr>
        <p:spPr/>
        <p:txBody>
          <a:bodyPr/>
          <a:lstStyle/>
          <a:p>
            <a:r>
              <a:rPr lang="en-US"/>
              <a:t>Chapter 4: Orchestration of immune responses</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1761051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1BF415-A9D8-AB41-940A-01CB012FE23C}" type="datetime1">
              <a:rPr lang="en-US" smtClean="0"/>
              <a:t>6/14/21</a:t>
            </a:fld>
            <a:endParaRPr lang="en-US"/>
          </a:p>
        </p:txBody>
      </p:sp>
      <p:sp>
        <p:nvSpPr>
          <p:cNvPr id="5" name="Footer Placeholder 4"/>
          <p:cNvSpPr>
            <a:spLocks noGrp="1"/>
          </p:cNvSpPr>
          <p:nvPr>
            <p:ph type="ftr" sz="quarter" idx="11"/>
          </p:nvPr>
        </p:nvSpPr>
        <p:spPr/>
        <p:txBody>
          <a:bodyPr/>
          <a:lstStyle/>
          <a:p>
            <a:r>
              <a:rPr lang="en-US"/>
              <a:t>Chapter 4: Orchestration of immune responses</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418178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9847EC-992F-354F-823E-8C7FA4DBEC96}" type="datetime1">
              <a:rPr lang="en-US" smtClean="0"/>
              <a:t>6/14/21</a:t>
            </a:fld>
            <a:endParaRPr lang="en-US"/>
          </a:p>
        </p:txBody>
      </p:sp>
      <p:sp>
        <p:nvSpPr>
          <p:cNvPr id="5" name="Footer Placeholder 4"/>
          <p:cNvSpPr>
            <a:spLocks noGrp="1"/>
          </p:cNvSpPr>
          <p:nvPr>
            <p:ph type="ftr" sz="quarter" idx="11"/>
          </p:nvPr>
        </p:nvSpPr>
        <p:spPr/>
        <p:txBody>
          <a:bodyPr/>
          <a:lstStyle/>
          <a:p>
            <a:r>
              <a:rPr lang="en-US"/>
              <a:t>Chapter 4: Orchestration of immune responses</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4177819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96A704-F639-B44A-BBD8-B188399F7B58}" type="datetime1">
              <a:rPr lang="en-US" smtClean="0"/>
              <a:t>6/14/21</a:t>
            </a:fld>
            <a:endParaRPr lang="en-US"/>
          </a:p>
        </p:txBody>
      </p:sp>
      <p:sp>
        <p:nvSpPr>
          <p:cNvPr id="5" name="Footer Placeholder 4"/>
          <p:cNvSpPr>
            <a:spLocks noGrp="1"/>
          </p:cNvSpPr>
          <p:nvPr>
            <p:ph type="ftr" sz="quarter" idx="11"/>
          </p:nvPr>
        </p:nvSpPr>
        <p:spPr/>
        <p:txBody>
          <a:bodyPr/>
          <a:lstStyle/>
          <a:p>
            <a:r>
              <a:rPr lang="en-US"/>
              <a:t>Chapter 4: Orchestration of immune responses</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2875235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30AAB2-D533-3440-A94E-2A1415ADB7A9}" type="datetime1">
              <a:rPr lang="en-US" smtClean="0"/>
              <a:t>6/14/21</a:t>
            </a:fld>
            <a:endParaRPr lang="en-US"/>
          </a:p>
        </p:txBody>
      </p:sp>
      <p:sp>
        <p:nvSpPr>
          <p:cNvPr id="6" name="Footer Placeholder 5"/>
          <p:cNvSpPr>
            <a:spLocks noGrp="1"/>
          </p:cNvSpPr>
          <p:nvPr>
            <p:ph type="ftr" sz="quarter" idx="11"/>
          </p:nvPr>
        </p:nvSpPr>
        <p:spPr/>
        <p:txBody>
          <a:bodyPr/>
          <a:lstStyle/>
          <a:p>
            <a:r>
              <a:rPr lang="en-US"/>
              <a:t>Chapter 4: Orchestration of immune responses</a:t>
            </a:r>
          </a:p>
        </p:txBody>
      </p:sp>
      <p:sp>
        <p:nvSpPr>
          <p:cNvPr id="7" name="Slide Number Placeholder 6"/>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304608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736924-80BD-D743-A039-046EF0B61DD0}" type="datetime1">
              <a:rPr lang="en-US" smtClean="0"/>
              <a:t>6/14/21</a:t>
            </a:fld>
            <a:endParaRPr lang="en-US"/>
          </a:p>
        </p:txBody>
      </p:sp>
      <p:sp>
        <p:nvSpPr>
          <p:cNvPr id="8" name="Footer Placeholder 7"/>
          <p:cNvSpPr>
            <a:spLocks noGrp="1"/>
          </p:cNvSpPr>
          <p:nvPr>
            <p:ph type="ftr" sz="quarter" idx="11"/>
          </p:nvPr>
        </p:nvSpPr>
        <p:spPr/>
        <p:txBody>
          <a:bodyPr/>
          <a:lstStyle/>
          <a:p>
            <a:r>
              <a:rPr lang="en-US"/>
              <a:t>Chapter 4: Orchestration of immune responses</a:t>
            </a:r>
          </a:p>
        </p:txBody>
      </p:sp>
      <p:sp>
        <p:nvSpPr>
          <p:cNvPr id="9" name="Slide Number Placeholder 8"/>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1072623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645D8E-AEE4-AA43-92AC-42ECF0B48613}" type="datetime1">
              <a:rPr lang="en-US" smtClean="0"/>
              <a:t>6/14/21</a:t>
            </a:fld>
            <a:endParaRPr lang="en-US"/>
          </a:p>
        </p:txBody>
      </p:sp>
      <p:sp>
        <p:nvSpPr>
          <p:cNvPr id="4" name="Footer Placeholder 3"/>
          <p:cNvSpPr>
            <a:spLocks noGrp="1"/>
          </p:cNvSpPr>
          <p:nvPr>
            <p:ph type="ftr" sz="quarter" idx="11"/>
          </p:nvPr>
        </p:nvSpPr>
        <p:spPr/>
        <p:txBody>
          <a:bodyPr/>
          <a:lstStyle/>
          <a:p>
            <a:r>
              <a:rPr lang="en-US"/>
              <a:t>Chapter 4: Orchestration of immune responses</a:t>
            </a:r>
          </a:p>
        </p:txBody>
      </p:sp>
      <p:sp>
        <p:nvSpPr>
          <p:cNvPr id="5" name="Slide Number Placeholder 4"/>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4136827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11ABCD-5B80-F546-BCC1-B969FEBF6B33}" type="datetime1">
              <a:rPr lang="en-US" smtClean="0"/>
              <a:t>6/14/21</a:t>
            </a:fld>
            <a:endParaRPr lang="en-US"/>
          </a:p>
        </p:txBody>
      </p:sp>
      <p:sp>
        <p:nvSpPr>
          <p:cNvPr id="3" name="Footer Placeholder 2"/>
          <p:cNvSpPr>
            <a:spLocks noGrp="1"/>
          </p:cNvSpPr>
          <p:nvPr>
            <p:ph type="ftr" sz="quarter" idx="11"/>
          </p:nvPr>
        </p:nvSpPr>
        <p:spPr/>
        <p:txBody>
          <a:bodyPr/>
          <a:lstStyle/>
          <a:p>
            <a:r>
              <a:rPr lang="en-US"/>
              <a:t>Chapter 4: Orchestration of immune responses</a:t>
            </a:r>
          </a:p>
        </p:txBody>
      </p:sp>
      <p:sp>
        <p:nvSpPr>
          <p:cNvPr id="4" name="Slide Number Placeholder 3"/>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53311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1C486C-A061-314A-A123-461187DA65D8}" type="datetime1">
              <a:rPr lang="en-US" smtClean="0"/>
              <a:t>6/14/21</a:t>
            </a:fld>
            <a:endParaRPr lang="en-US"/>
          </a:p>
        </p:txBody>
      </p:sp>
      <p:sp>
        <p:nvSpPr>
          <p:cNvPr id="6" name="Footer Placeholder 5"/>
          <p:cNvSpPr>
            <a:spLocks noGrp="1"/>
          </p:cNvSpPr>
          <p:nvPr>
            <p:ph type="ftr" sz="quarter" idx="11"/>
          </p:nvPr>
        </p:nvSpPr>
        <p:spPr/>
        <p:txBody>
          <a:bodyPr/>
          <a:lstStyle/>
          <a:p>
            <a:r>
              <a:rPr lang="en-US"/>
              <a:t>Chapter 4: Orchestration of immune responses</a:t>
            </a:r>
          </a:p>
        </p:txBody>
      </p:sp>
      <p:sp>
        <p:nvSpPr>
          <p:cNvPr id="7" name="Slide Number Placeholder 6"/>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2072124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EE3613-5D1B-0F43-9F6B-6978C7764298}" type="datetime1">
              <a:rPr lang="en-US" smtClean="0"/>
              <a:t>6/14/21</a:t>
            </a:fld>
            <a:endParaRPr lang="en-US"/>
          </a:p>
        </p:txBody>
      </p:sp>
      <p:sp>
        <p:nvSpPr>
          <p:cNvPr id="6" name="Footer Placeholder 5"/>
          <p:cNvSpPr>
            <a:spLocks noGrp="1"/>
          </p:cNvSpPr>
          <p:nvPr>
            <p:ph type="ftr" sz="quarter" idx="11"/>
          </p:nvPr>
        </p:nvSpPr>
        <p:spPr/>
        <p:txBody>
          <a:bodyPr/>
          <a:lstStyle/>
          <a:p>
            <a:r>
              <a:rPr lang="en-US"/>
              <a:t>Chapter 4: Orchestration of immune responses</a:t>
            </a:r>
          </a:p>
        </p:txBody>
      </p:sp>
      <p:sp>
        <p:nvSpPr>
          <p:cNvPr id="7" name="Slide Number Placeholder 6"/>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30354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9A2B41E5-0731-DE45-8E7F-611F08C14ED4}" type="datetime1">
              <a:rPr lang="en-US" smtClean="0"/>
              <a:t>6/14/21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r>
              <a:rPr lang="en-US"/>
              <a:t>Chapter 4: Orchestration of immune responses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13EA5BE9-B172-7244-9DA5-14841A33ACC0}" type="slidenum">
              <a:rPr lang="en-US" smtClean="0"/>
              <a:pPr/>
              <a:t>‹#›</a:t>
            </a:fld>
            <a:endParaRPr lang="en-US" dirty="0"/>
          </a:p>
        </p:txBody>
      </p:sp>
    </p:spTree>
    <p:extLst>
      <p:ext uri="{BB962C8B-B14F-4D97-AF65-F5344CB8AC3E}">
        <p14:creationId xmlns:p14="http://schemas.microsoft.com/office/powerpoint/2010/main" val="3257476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9.tiff"/><Relationship Id="rId4" Type="http://schemas.openxmlformats.org/officeDocument/2006/relationships/image" Target="../media/image38.tiff"/></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ntibodysociety.org/"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071" y="900367"/>
            <a:ext cx="7772400" cy="3225800"/>
          </a:xfrm>
        </p:spPr>
        <p:txBody>
          <a:bodyPr>
            <a:normAutofit/>
          </a:bodyPr>
          <a:lstStyle/>
          <a:p>
            <a:r>
              <a:rPr lang="en-US" sz="2800" b="1" dirty="0"/>
              <a:t>AIRR Community Webinar</a:t>
            </a:r>
            <a:br>
              <a:rPr lang="en-US" sz="2800" b="1" dirty="0"/>
            </a:br>
            <a:br>
              <a:rPr lang="en-US" sz="2800" b="1" dirty="0">
                <a:solidFill>
                  <a:srgbClr val="FF0000"/>
                </a:solidFill>
              </a:rPr>
            </a:br>
            <a:r>
              <a:rPr lang="en-US" sz="2400" b="1" i="1" dirty="0">
                <a:solidFill>
                  <a:srgbClr val="FF0000"/>
                </a:solidFill>
              </a:rPr>
              <a:t>Fundamentals of the Immune System</a:t>
            </a:r>
            <a:br>
              <a:rPr lang="en-US" sz="2400" b="1" i="1" dirty="0">
                <a:solidFill>
                  <a:srgbClr val="FF0000"/>
                </a:solidFill>
              </a:rPr>
            </a:br>
            <a:r>
              <a:rPr lang="en-US" sz="2000" b="1" i="1" dirty="0">
                <a:solidFill>
                  <a:srgbClr val="FF0000"/>
                </a:solidFill>
              </a:rPr>
              <a:t>Finish Chapter 3</a:t>
            </a:r>
            <a:br>
              <a:rPr lang="en-US" sz="2400" b="1" i="1" dirty="0">
                <a:solidFill>
                  <a:srgbClr val="FF0000"/>
                </a:solidFill>
              </a:rPr>
            </a:br>
            <a:r>
              <a:rPr lang="en-US" sz="2000" b="1" i="1" dirty="0">
                <a:solidFill>
                  <a:srgbClr val="FF0000"/>
                </a:solidFill>
              </a:rPr>
              <a:t>Chapter 4: Orchestration of Immune Responses</a:t>
            </a:r>
            <a:endParaRPr lang="en-US" sz="2400" i="1" dirty="0"/>
          </a:p>
        </p:txBody>
      </p:sp>
      <p:sp>
        <p:nvSpPr>
          <p:cNvPr id="3" name="Subtitle 2"/>
          <p:cNvSpPr>
            <a:spLocks noGrp="1"/>
          </p:cNvSpPr>
          <p:nvPr>
            <p:ph type="subTitle" idx="1"/>
          </p:nvPr>
        </p:nvSpPr>
        <p:spPr>
          <a:xfrm>
            <a:off x="331664" y="4399242"/>
            <a:ext cx="6053665" cy="1482721"/>
          </a:xfrm>
        </p:spPr>
        <p:txBody>
          <a:bodyPr>
            <a:normAutofit fontScale="47500" lnSpcReduction="20000"/>
          </a:bodyPr>
          <a:lstStyle/>
          <a:p>
            <a:pPr algn="r"/>
            <a:r>
              <a:rPr lang="en-US" sz="4800" b="1" dirty="0">
                <a:solidFill>
                  <a:schemeClr val="tx1"/>
                </a:solidFill>
                <a:latin typeface="Arial" pitchFamily="34" charset="0"/>
                <a:cs typeface="Arial" pitchFamily="34" charset="0"/>
              </a:rPr>
              <a:t>Jamie K. Scott, MD, PhD</a:t>
            </a:r>
          </a:p>
          <a:p>
            <a:pPr algn="r"/>
            <a:r>
              <a:rPr lang="en-US" sz="4000" dirty="0">
                <a:solidFill>
                  <a:schemeClr val="tx1"/>
                </a:solidFill>
                <a:latin typeface="Arial" pitchFamily="34" charset="0"/>
                <a:cs typeface="Arial" pitchFamily="34" charset="0"/>
              </a:rPr>
              <a:t>Professor Emerita</a:t>
            </a:r>
          </a:p>
          <a:p>
            <a:pPr algn="r"/>
            <a:r>
              <a:rPr lang="en-US" sz="4000" dirty="0">
                <a:solidFill>
                  <a:schemeClr val="tx1"/>
                </a:solidFill>
                <a:latin typeface="Arial" pitchFamily="34" charset="0"/>
                <a:cs typeface="Arial" pitchFamily="34" charset="0"/>
              </a:rPr>
              <a:t>Simon Fraser University</a:t>
            </a:r>
          </a:p>
          <a:p>
            <a:pPr algn="r"/>
            <a:endParaRPr lang="en-US" dirty="0">
              <a:solidFill>
                <a:schemeClr val="tx1"/>
              </a:solidFill>
              <a:latin typeface="Arial" pitchFamily="34" charset="0"/>
              <a:cs typeface="Arial" pitchFamily="34" charset="0"/>
            </a:endParaRPr>
          </a:p>
          <a:p>
            <a:pPr algn="r"/>
            <a:r>
              <a:rPr lang="en-US" sz="3600" dirty="0">
                <a:solidFill>
                  <a:schemeClr val="tx1"/>
                </a:solidFill>
                <a:latin typeface="Arial" pitchFamily="34" charset="0"/>
                <a:cs typeface="Arial" pitchFamily="34" charset="0"/>
              </a:rPr>
              <a:t>Tuesday, 15 June 2021</a:t>
            </a:r>
          </a:p>
          <a:p>
            <a:pPr algn="r"/>
            <a:endParaRPr lang="en-US" sz="2800" dirty="0">
              <a:solidFill>
                <a:schemeClr val="tx1"/>
              </a:solidFill>
              <a:latin typeface="Arial" pitchFamily="34" charset="0"/>
              <a:cs typeface="Arial" pitchFamily="34" charset="0"/>
            </a:endParaRPr>
          </a:p>
          <a:p>
            <a:endParaRPr lang="en-US" dirty="0"/>
          </a:p>
        </p:txBody>
      </p:sp>
      <p:pic>
        <p:nvPicPr>
          <p:cNvPr id="5" name="Picture 1633"/>
          <p:cNvPicPr>
            <a:picLocks noChangeAspect="1" noChangeArrowheads="1"/>
          </p:cNvPicPr>
          <p:nvPr/>
        </p:nvPicPr>
        <p:blipFill>
          <a:blip r:embed="rId2" cstate="print"/>
          <a:srcRect/>
          <a:stretch>
            <a:fillRect/>
          </a:stretch>
        </p:blipFill>
        <p:spPr bwMode="auto">
          <a:xfrm>
            <a:off x="6385329" y="4399243"/>
            <a:ext cx="2758671" cy="1482721"/>
          </a:xfrm>
          <a:prstGeom prst="rect">
            <a:avLst/>
          </a:prstGeom>
          <a:noFill/>
          <a:ln w="9525">
            <a:noFill/>
            <a:miter lim="800000"/>
            <a:headEnd/>
            <a:tailEnd/>
          </a:ln>
        </p:spPr>
      </p:pic>
      <p:pic>
        <p:nvPicPr>
          <p:cNvPr id="6" name="Picture 5">
            <a:extLst>
              <a:ext uri="{FF2B5EF4-FFF2-40B4-BE49-F238E27FC236}">
                <a16:creationId xmlns:a16="http://schemas.microsoft.com/office/drawing/2014/main" id="{7F81A63F-879A-1D4F-A8D6-980A31AB47BC}"/>
              </a:ext>
            </a:extLst>
          </p:cNvPr>
          <p:cNvPicPr>
            <a:picLocks noChangeAspect="1"/>
          </p:cNvPicPr>
          <p:nvPr/>
        </p:nvPicPr>
        <p:blipFill>
          <a:blip r:embed="rId3"/>
          <a:stretch>
            <a:fillRect/>
          </a:stretch>
        </p:blipFill>
        <p:spPr>
          <a:xfrm>
            <a:off x="0" y="4294"/>
            <a:ext cx="2078502" cy="1310648"/>
          </a:xfrm>
          <a:prstGeom prst="rect">
            <a:avLst/>
          </a:prstGeom>
        </p:spPr>
      </p:pic>
      <p:pic>
        <p:nvPicPr>
          <p:cNvPr id="8" name="Picture 7">
            <a:extLst>
              <a:ext uri="{FF2B5EF4-FFF2-40B4-BE49-F238E27FC236}">
                <a16:creationId xmlns:a16="http://schemas.microsoft.com/office/drawing/2014/main" id="{EB921665-43E7-F74E-A528-82E04F4EA946}"/>
              </a:ext>
            </a:extLst>
          </p:cNvPr>
          <p:cNvPicPr>
            <a:picLocks noChangeAspect="1"/>
          </p:cNvPicPr>
          <p:nvPr/>
        </p:nvPicPr>
        <p:blipFill>
          <a:blip r:embed="rId4"/>
          <a:stretch>
            <a:fillRect/>
          </a:stretch>
        </p:blipFill>
        <p:spPr>
          <a:xfrm>
            <a:off x="7909560" y="54452"/>
            <a:ext cx="1209822" cy="1314720"/>
          </a:xfrm>
          <a:prstGeom prst="rect">
            <a:avLst/>
          </a:prstGeom>
        </p:spPr>
      </p:pic>
    </p:spTree>
    <p:extLst>
      <p:ext uri="{BB962C8B-B14F-4D97-AF65-F5344CB8AC3E}">
        <p14:creationId xmlns:p14="http://schemas.microsoft.com/office/powerpoint/2010/main" val="218619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12020.jpg (800×5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745" y="1159673"/>
            <a:ext cx="5946509" cy="431865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0" y="246724"/>
            <a:ext cx="8759687" cy="707886"/>
          </a:xfrm>
          <a:prstGeom prst="rect">
            <a:avLst/>
          </a:prstGeom>
        </p:spPr>
        <p:txBody>
          <a:bodyPr wrap="square">
            <a:spAutoFit/>
          </a:bodyPr>
          <a:lstStyle/>
          <a:p>
            <a:pPr algn="ctr"/>
            <a:r>
              <a:rPr lang="en-CA" sz="2000" b="1" dirty="0">
                <a:latin typeface="Arial"/>
                <a:cs typeface="Arial"/>
              </a:rPr>
              <a:t>Germinal center reactions produce “</a:t>
            </a:r>
            <a:r>
              <a:rPr lang="en-CA" sz="2000" b="1" dirty="0">
                <a:solidFill>
                  <a:srgbClr val="FF0000"/>
                </a:solidFill>
                <a:latin typeface="Arial"/>
                <a:cs typeface="Arial"/>
              </a:rPr>
              <a:t>central</a:t>
            </a:r>
            <a:r>
              <a:rPr lang="en-CA" sz="2000" b="1" dirty="0">
                <a:latin typeface="Arial"/>
                <a:cs typeface="Arial"/>
              </a:rPr>
              <a:t>” </a:t>
            </a:r>
            <a:r>
              <a:rPr lang="en-CA" sz="2000" b="1" dirty="0">
                <a:solidFill>
                  <a:srgbClr val="FF0000"/>
                </a:solidFill>
                <a:latin typeface="Arial"/>
                <a:cs typeface="Arial"/>
              </a:rPr>
              <a:t>memory B cells and </a:t>
            </a:r>
            <a:r>
              <a:rPr lang="en-CA" sz="2000" b="1" dirty="0">
                <a:latin typeface="Arial"/>
                <a:cs typeface="Arial"/>
              </a:rPr>
              <a:t>antibody-secreting </a:t>
            </a:r>
            <a:r>
              <a:rPr lang="en-CA" sz="2000" b="1" i="1" dirty="0" err="1">
                <a:solidFill>
                  <a:srgbClr val="FF0000"/>
                </a:solidFill>
                <a:latin typeface="Arial"/>
                <a:cs typeface="Arial"/>
              </a:rPr>
              <a:t>plasmablasts</a:t>
            </a:r>
            <a:r>
              <a:rPr lang="en-CA" sz="2000" b="1" i="1" dirty="0">
                <a:solidFill>
                  <a:srgbClr val="FF0000"/>
                </a:solidFill>
                <a:latin typeface="Arial"/>
                <a:cs typeface="Arial"/>
              </a:rPr>
              <a:t> </a:t>
            </a:r>
            <a:r>
              <a:rPr lang="en-CA" sz="2000" b="1" dirty="0">
                <a:latin typeface="Arial"/>
                <a:cs typeface="Arial"/>
              </a:rPr>
              <a:t>(destined to become plasma cells) </a:t>
            </a:r>
          </a:p>
        </p:txBody>
      </p:sp>
      <p:sp>
        <p:nvSpPr>
          <p:cNvPr id="3" name="TextBox 2">
            <a:extLst>
              <a:ext uri="{FF2B5EF4-FFF2-40B4-BE49-F238E27FC236}">
                <a16:creationId xmlns:a16="http://schemas.microsoft.com/office/drawing/2014/main" id="{887C6653-F111-0F48-87AC-CFE5EC96845A}"/>
              </a:ext>
            </a:extLst>
          </p:cNvPr>
          <p:cNvSpPr txBox="1"/>
          <p:nvPr/>
        </p:nvSpPr>
        <p:spPr>
          <a:xfrm>
            <a:off x="2712355" y="5683388"/>
            <a:ext cx="3719288"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The </a:t>
            </a:r>
            <a:r>
              <a:rPr lang="en-US" sz="1600" i="1" dirty="0" err="1">
                <a:latin typeface="Arial" panose="020B0604020202020204" pitchFamily="34" charset="0"/>
                <a:cs typeface="Arial" panose="020B0604020202020204" pitchFamily="34" charset="0"/>
              </a:rPr>
              <a:t>BcR</a:t>
            </a:r>
            <a:r>
              <a:rPr lang="en-US" sz="1600" i="1" dirty="0">
                <a:latin typeface="Arial" panose="020B0604020202020204" pitchFamily="34" charset="0"/>
                <a:cs typeface="Arial" panose="020B0604020202020204" pitchFamily="34" charset="0"/>
              </a:rPr>
              <a:t> becomes a secreted antibody</a:t>
            </a:r>
          </a:p>
        </p:txBody>
      </p:sp>
      <p:sp>
        <p:nvSpPr>
          <p:cNvPr id="4" name="Slide Number Placeholder 3">
            <a:extLst>
              <a:ext uri="{FF2B5EF4-FFF2-40B4-BE49-F238E27FC236}">
                <a16:creationId xmlns:a16="http://schemas.microsoft.com/office/drawing/2014/main" id="{7446B2C9-2755-3548-B4EA-E8C898026BFB}"/>
              </a:ext>
            </a:extLst>
          </p:cNvPr>
          <p:cNvSpPr>
            <a:spLocks noGrp="1"/>
          </p:cNvSpPr>
          <p:nvPr>
            <p:ph type="sldNum" sz="quarter" idx="12"/>
          </p:nvPr>
        </p:nvSpPr>
        <p:spPr/>
        <p:txBody>
          <a:bodyPr/>
          <a:lstStyle/>
          <a:p>
            <a:fld id="{13EA5BE9-B172-7244-9DA5-14841A33ACC0}" type="slidenum">
              <a:rPr lang="en-US" smtClean="0"/>
              <a:t>10</a:t>
            </a:fld>
            <a:endParaRPr lang="en-US"/>
          </a:p>
        </p:txBody>
      </p:sp>
    </p:spTree>
    <p:extLst>
      <p:ext uri="{BB962C8B-B14F-4D97-AF65-F5344CB8AC3E}">
        <p14:creationId xmlns:p14="http://schemas.microsoft.com/office/powerpoint/2010/main" val="695966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figure_10_14">
            <a:extLst>
              <a:ext uri="{FF2B5EF4-FFF2-40B4-BE49-F238E27FC236}">
                <a16:creationId xmlns:a16="http://schemas.microsoft.com/office/drawing/2014/main" id="{CE3D4DBB-021E-2E40-8DE5-568AE0EFB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14400"/>
            <a:ext cx="6569075"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Box 1">
            <a:extLst>
              <a:ext uri="{FF2B5EF4-FFF2-40B4-BE49-F238E27FC236}">
                <a16:creationId xmlns:a16="http://schemas.microsoft.com/office/drawing/2014/main" id="{D9B47CAA-BD39-B547-9272-0AD34C6F4565}"/>
              </a:ext>
            </a:extLst>
          </p:cNvPr>
          <p:cNvSpPr txBox="1">
            <a:spLocks noChangeArrowheads="1"/>
          </p:cNvSpPr>
          <p:nvPr/>
        </p:nvSpPr>
        <p:spPr bwMode="auto">
          <a:xfrm>
            <a:off x="304800" y="304800"/>
            <a:ext cx="8547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b="1">
                <a:latin typeface="Arial" panose="020B0604020202020204" pitchFamily="34" charset="0"/>
                <a:cs typeface="Arial" panose="020B0604020202020204" pitchFamily="34" charset="0"/>
              </a:rPr>
              <a:t>Class switching requires CD40L &amp; is mediated by LPS and cytokines</a:t>
            </a:r>
          </a:p>
        </p:txBody>
      </p:sp>
      <p:sp>
        <p:nvSpPr>
          <p:cNvPr id="74755" name="TextBox 1">
            <a:extLst>
              <a:ext uri="{FF2B5EF4-FFF2-40B4-BE49-F238E27FC236}">
                <a16:creationId xmlns:a16="http://schemas.microsoft.com/office/drawing/2014/main" id="{DED0153C-DA29-604D-B6E8-FEC240D6B2DD}"/>
              </a:ext>
            </a:extLst>
          </p:cNvPr>
          <p:cNvSpPr txBox="1">
            <a:spLocks noChangeArrowheads="1"/>
          </p:cNvSpPr>
          <p:nvPr/>
        </p:nvSpPr>
        <p:spPr bwMode="auto">
          <a:xfrm>
            <a:off x="2514600" y="6248400"/>
            <a:ext cx="50577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cs typeface="Arial" panose="020B0604020202020204" pitchFamily="34" charset="0"/>
              </a:rPr>
              <a:t>Mice: IgG1, 2a, 2b (2c) and 3. Humans: IgG 1-4</a:t>
            </a:r>
          </a:p>
        </p:txBody>
      </p:sp>
      <p:sp>
        <p:nvSpPr>
          <p:cNvPr id="2" name="Slide Number Placeholder 1">
            <a:extLst>
              <a:ext uri="{FF2B5EF4-FFF2-40B4-BE49-F238E27FC236}">
                <a16:creationId xmlns:a16="http://schemas.microsoft.com/office/drawing/2014/main" id="{F4B8DD18-BBF1-C945-95D6-0363B31B6206}"/>
              </a:ext>
            </a:extLst>
          </p:cNvPr>
          <p:cNvSpPr>
            <a:spLocks noGrp="1"/>
          </p:cNvSpPr>
          <p:nvPr>
            <p:ph type="sldNum" sz="quarter" idx="12"/>
          </p:nvPr>
        </p:nvSpPr>
        <p:spPr/>
        <p:txBody>
          <a:bodyPr/>
          <a:lstStyle/>
          <a:p>
            <a:fld id="{13EA5BE9-B172-7244-9DA5-14841A33ACC0}" type="slidenum">
              <a:rPr lang="en-US" smtClean="0"/>
              <a:t>11</a:t>
            </a:fld>
            <a:endParaRPr lang="en-US"/>
          </a:p>
        </p:txBody>
      </p:sp>
    </p:spTree>
    <p:extLst>
      <p:ext uri="{BB962C8B-B14F-4D97-AF65-F5344CB8AC3E}">
        <p14:creationId xmlns:p14="http://schemas.microsoft.com/office/powerpoint/2010/main" val="2688797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012017.jpg (800×7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673" y="1568378"/>
            <a:ext cx="4514926" cy="411987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973844" y="640164"/>
            <a:ext cx="2460930" cy="400110"/>
          </a:xfrm>
          <a:prstGeom prst="rect">
            <a:avLst/>
          </a:prstGeom>
        </p:spPr>
        <p:txBody>
          <a:bodyPr wrap="none">
            <a:spAutoFit/>
          </a:bodyPr>
          <a:lstStyle/>
          <a:p>
            <a:r>
              <a:rPr lang="en-CA" sz="2000" b="1" dirty="0">
                <a:latin typeface="Arial"/>
                <a:cs typeface="Arial"/>
              </a:rPr>
              <a:t>Affinity maturation</a:t>
            </a:r>
            <a:endParaRPr lang="en-CA" sz="2000" dirty="0">
              <a:latin typeface="Arial"/>
              <a:cs typeface="Arial"/>
            </a:endParaRPr>
          </a:p>
        </p:txBody>
      </p:sp>
      <p:sp>
        <p:nvSpPr>
          <p:cNvPr id="3" name="TextBox 2"/>
          <p:cNvSpPr txBox="1"/>
          <p:nvPr/>
        </p:nvSpPr>
        <p:spPr>
          <a:xfrm>
            <a:off x="6446949" y="2659985"/>
            <a:ext cx="2479595" cy="1754326"/>
          </a:xfrm>
          <a:prstGeom prst="rect">
            <a:avLst/>
          </a:prstGeom>
          <a:noFill/>
        </p:spPr>
        <p:txBody>
          <a:bodyPr wrap="square" rtlCol="0">
            <a:spAutoFit/>
          </a:bodyPr>
          <a:lstStyle/>
          <a:p>
            <a:r>
              <a:rPr lang="en-US" sz="1200" dirty="0">
                <a:latin typeface="Arial"/>
                <a:cs typeface="Arial"/>
              </a:rPr>
              <a:t>When antigen is limiting, B cells bearing high-affinity antibodies are selected over their lower-affinity counterparts in the light zones. </a:t>
            </a:r>
          </a:p>
          <a:p>
            <a:endParaRPr lang="en-US" sz="1200" dirty="0">
              <a:latin typeface="Arial"/>
              <a:cs typeface="Arial"/>
            </a:endParaRPr>
          </a:p>
          <a:p>
            <a:r>
              <a:rPr lang="en-US" sz="1200" dirty="0">
                <a:latin typeface="Arial"/>
                <a:cs typeface="Arial"/>
              </a:rPr>
              <a:t>Thus B cells bearing lower affinity antibodies die off, and “drop out” of the antibody response.</a:t>
            </a:r>
          </a:p>
        </p:txBody>
      </p:sp>
      <p:sp>
        <p:nvSpPr>
          <p:cNvPr id="4" name="TextBox 3">
            <a:extLst>
              <a:ext uri="{FF2B5EF4-FFF2-40B4-BE49-F238E27FC236}">
                <a16:creationId xmlns:a16="http://schemas.microsoft.com/office/drawing/2014/main" id="{9ED3CC8B-4ECE-4F47-BEEF-AA9ECB824D87}"/>
              </a:ext>
            </a:extLst>
          </p:cNvPr>
          <p:cNvSpPr txBox="1"/>
          <p:nvPr/>
        </p:nvSpPr>
        <p:spPr>
          <a:xfrm>
            <a:off x="1179444" y="5791200"/>
            <a:ext cx="7222434" cy="584775"/>
          </a:xfrm>
          <a:prstGeom prst="rect">
            <a:avLst/>
          </a:prstGeom>
          <a:noFill/>
        </p:spPr>
        <p:txBody>
          <a:bodyPr wrap="square" rtlCol="0">
            <a:spAutoFit/>
          </a:bodyPr>
          <a:lstStyle/>
          <a:p>
            <a:pPr algn="ctr"/>
            <a:r>
              <a:rPr lang="en-US" sz="1600" i="1" dirty="0">
                <a:latin typeface="Arial" panose="020B0604020202020204" pitchFamily="34" charset="0"/>
                <a:cs typeface="Arial" panose="020B0604020202020204" pitchFamily="34" charset="0"/>
              </a:rPr>
              <a:t>Somatic mutations are produced by activation-induced cytosine deaminase, the same enzyme that mediates class switching!</a:t>
            </a:r>
          </a:p>
        </p:txBody>
      </p:sp>
      <p:sp>
        <p:nvSpPr>
          <p:cNvPr id="5" name="Slide Number Placeholder 4">
            <a:extLst>
              <a:ext uri="{FF2B5EF4-FFF2-40B4-BE49-F238E27FC236}">
                <a16:creationId xmlns:a16="http://schemas.microsoft.com/office/drawing/2014/main" id="{D59D19BC-14F5-4F40-A10D-81D36ACD8B6D}"/>
              </a:ext>
            </a:extLst>
          </p:cNvPr>
          <p:cNvSpPr>
            <a:spLocks noGrp="1"/>
          </p:cNvSpPr>
          <p:nvPr>
            <p:ph type="sldNum" sz="quarter" idx="12"/>
          </p:nvPr>
        </p:nvSpPr>
        <p:spPr/>
        <p:txBody>
          <a:bodyPr/>
          <a:lstStyle/>
          <a:p>
            <a:fld id="{13EA5BE9-B172-7244-9DA5-14841A33ACC0}" type="slidenum">
              <a:rPr lang="en-US" smtClean="0"/>
              <a:t>12</a:t>
            </a:fld>
            <a:endParaRPr lang="en-US"/>
          </a:p>
        </p:txBody>
      </p:sp>
    </p:spTree>
    <p:extLst>
      <p:ext uri="{BB962C8B-B14F-4D97-AF65-F5344CB8AC3E}">
        <p14:creationId xmlns:p14="http://schemas.microsoft.com/office/powerpoint/2010/main" val="4272707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012018.jpg (800×5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52" y="1789716"/>
            <a:ext cx="5715000" cy="382905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694241" y="265848"/>
            <a:ext cx="7818166" cy="707886"/>
          </a:xfrm>
          <a:prstGeom prst="rect">
            <a:avLst/>
          </a:prstGeom>
        </p:spPr>
        <p:txBody>
          <a:bodyPr wrap="none">
            <a:spAutoFit/>
          </a:bodyPr>
          <a:lstStyle/>
          <a:p>
            <a:pPr algn="ctr"/>
            <a:r>
              <a:rPr lang="en-CA" sz="2000" b="1" dirty="0">
                <a:latin typeface="Arial"/>
                <a:cs typeface="Arial"/>
              </a:rPr>
              <a:t>Progression of clonal lineages based upon somatic mutations </a:t>
            </a:r>
          </a:p>
          <a:p>
            <a:pPr algn="ctr"/>
            <a:r>
              <a:rPr lang="en-CA" sz="2000" b="1" dirty="0">
                <a:latin typeface="Arial"/>
                <a:cs typeface="Arial"/>
              </a:rPr>
              <a:t>accumulating in unmutated, recombined </a:t>
            </a:r>
            <a:r>
              <a:rPr lang="en-CA" sz="2000" b="1" i="1" dirty="0">
                <a:latin typeface="Arial"/>
                <a:cs typeface="Arial"/>
              </a:rPr>
              <a:t>Ig V</a:t>
            </a:r>
            <a:r>
              <a:rPr lang="en-CA" sz="2000" b="1" dirty="0">
                <a:latin typeface="Arial"/>
                <a:cs typeface="Arial"/>
              </a:rPr>
              <a:t> genes</a:t>
            </a:r>
            <a:endParaRPr lang="en-CA" sz="2000" dirty="0">
              <a:latin typeface="Arial"/>
              <a:cs typeface="Arial"/>
            </a:endParaRPr>
          </a:p>
        </p:txBody>
      </p:sp>
      <p:sp>
        <p:nvSpPr>
          <p:cNvPr id="3" name="TextBox 2"/>
          <p:cNvSpPr txBox="1"/>
          <p:nvPr/>
        </p:nvSpPr>
        <p:spPr>
          <a:xfrm>
            <a:off x="6305258" y="2652112"/>
            <a:ext cx="2778721" cy="3000821"/>
          </a:xfrm>
          <a:prstGeom prst="rect">
            <a:avLst/>
          </a:prstGeom>
          <a:noFill/>
        </p:spPr>
        <p:txBody>
          <a:bodyPr wrap="square" rtlCol="0">
            <a:spAutoFit/>
          </a:bodyPr>
          <a:lstStyle/>
          <a:p>
            <a:r>
              <a:rPr lang="en-US" sz="1050" dirty="0">
                <a:latin typeface="Arial"/>
                <a:cs typeface="Arial"/>
              </a:rPr>
              <a:t>Lineages of B cells can be traced by analyzing their SHM patterns compared to their germline V, D and J gene segments, and building phylogenetic trees of their lineages.</a:t>
            </a:r>
          </a:p>
          <a:p>
            <a:endParaRPr lang="en-US" sz="1050" dirty="0">
              <a:latin typeface="Arial"/>
              <a:cs typeface="Arial"/>
            </a:endParaRPr>
          </a:p>
          <a:p>
            <a:r>
              <a:rPr lang="en-US" sz="1050" dirty="0">
                <a:latin typeface="Arial"/>
                <a:cs typeface="Arial"/>
              </a:rPr>
              <a:t>This example used a </a:t>
            </a:r>
            <a:r>
              <a:rPr lang="en-US" sz="1050" dirty="0" err="1">
                <a:latin typeface="Arial"/>
                <a:cs typeface="Arial"/>
              </a:rPr>
              <a:t>hapten</a:t>
            </a:r>
            <a:r>
              <a:rPr lang="en-US" sz="1050" dirty="0">
                <a:latin typeface="Arial"/>
                <a:cs typeface="Arial"/>
              </a:rPr>
              <a:t> for cloning </a:t>
            </a:r>
            <a:r>
              <a:rPr lang="en-US" sz="1050" dirty="0" err="1">
                <a:latin typeface="Arial"/>
                <a:cs typeface="Arial"/>
              </a:rPr>
              <a:t>hapten</a:t>
            </a:r>
            <a:r>
              <a:rPr lang="en-US" sz="1050" dirty="0">
                <a:latin typeface="Arial"/>
                <a:cs typeface="Arial"/>
              </a:rPr>
              <a:t>-specific </a:t>
            </a:r>
            <a:r>
              <a:rPr lang="en-US" sz="1050" dirty="0" err="1">
                <a:latin typeface="Arial"/>
                <a:cs typeface="Arial"/>
              </a:rPr>
              <a:t>MAbs</a:t>
            </a:r>
            <a:r>
              <a:rPr lang="en-US" sz="1050" dirty="0">
                <a:latin typeface="Arial"/>
                <a:cs typeface="Arial"/>
              </a:rPr>
              <a:t> from immunized mice. That is why it is not a “poly-clonal” response but instead is dominated by a single VH gene. </a:t>
            </a:r>
          </a:p>
          <a:p>
            <a:endParaRPr lang="en-US" sz="1050" dirty="0">
              <a:latin typeface="Arial"/>
              <a:cs typeface="Arial"/>
            </a:endParaRPr>
          </a:p>
          <a:p>
            <a:r>
              <a:rPr lang="en-US" sz="1050" dirty="0">
                <a:latin typeface="Arial"/>
                <a:cs typeface="Arial"/>
              </a:rPr>
              <a:t>Normally, there would be an initial polyclonal IgM response against multiple determinants on an antigen, with the lower-affinity clones dropping out as the GC reaction progresses, multiple somatically mutated lineages would arise over time.</a:t>
            </a:r>
          </a:p>
        </p:txBody>
      </p:sp>
      <p:sp>
        <p:nvSpPr>
          <p:cNvPr id="4" name="TextBox 3">
            <a:extLst>
              <a:ext uri="{FF2B5EF4-FFF2-40B4-BE49-F238E27FC236}">
                <a16:creationId xmlns:a16="http://schemas.microsoft.com/office/drawing/2014/main" id="{1FB37922-A3AA-4141-B1C7-062FD442E12D}"/>
              </a:ext>
            </a:extLst>
          </p:cNvPr>
          <p:cNvSpPr txBox="1"/>
          <p:nvPr/>
        </p:nvSpPr>
        <p:spPr>
          <a:xfrm>
            <a:off x="694241" y="5883966"/>
            <a:ext cx="6744539" cy="584775"/>
          </a:xfrm>
          <a:prstGeom prst="rect">
            <a:avLst/>
          </a:prstGeom>
          <a:noFill/>
        </p:spPr>
        <p:txBody>
          <a:bodyPr wrap="none" rtlCol="0">
            <a:spAutoFit/>
          </a:bodyPr>
          <a:lstStyle/>
          <a:p>
            <a:pPr algn="ctr"/>
            <a:r>
              <a:rPr lang="en-US" sz="1600" i="1" dirty="0">
                <a:latin typeface="Arial" panose="020B0604020202020204" pitchFamily="34" charset="0"/>
                <a:cs typeface="Arial" panose="020B0604020202020204" pitchFamily="34" charset="0"/>
              </a:rPr>
              <a:t>AIRR-sequencing allows assessment of multiple clonal lineages; </a:t>
            </a:r>
          </a:p>
          <a:p>
            <a:pPr algn="ctr"/>
            <a:r>
              <a:rPr lang="en-US" sz="1600" i="1" dirty="0">
                <a:latin typeface="Arial" panose="020B0604020202020204" pitchFamily="34" charset="0"/>
                <a:cs typeface="Arial" panose="020B0604020202020204" pitchFamily="34" charset="0"/>
              </a:rPr>
              <a:t>but depends on knowing the germline V, D and J genes of the individual!</a:t>
            </a:r>
          </a:p>
        </p:txBody>
      </p:sp>
      <p:sp>
        <p:nvSpPr>
          <p:cNvPr id="5" name="Slide Number Placeholder 4">
            <a:extLst>
              <a:ext uri="{FF2B5EF4-FFF2-40B4-BE49-F238E27FC236}">
                <a16:creationId xmlns:a16="http://schemas.microsoft.com/office/drawing/2014/main" id="{011860AE-26C5-EA48-A765-4D08B7FF1818}"/>
              </a:ext>
            </a:extLst>
          </p:cNvPr>
          <p:cNvSpPr>
            <a:spLocks noGrp="1"/>
          </p:cNvSpPr>
          <p:nvPr>
            <p:ph type="sldNum" sz="quarter" idx="12"/>
          </p:nvPr>
        </p:nvSpPr>
        <p:spPr/>
        <p:txBody>
          <a:bodyPr/>
          <a:lstStyle/>
          <a:p>
            <a:fld id="{13EA5BE9-B172-7244-9DA5-14841A33ACC0}" type="slidenum">
              <a:rPr lang="en-US" smtClean="0"/>
              <a:t>13</a:t>
            </a:fld>
            <a:endParaRPr lang="en-US"/>
          </a:p>
        </p:txBody>
      </p:sp>
    </p:spTree>
    <p:extLst>
      <p:ext uri="{BB962C8B-B14F-4D97-AF65-F5344CB8AC3E}">
        <p14:creationId xmlns:p14="http://schemas.microsoft.com/office/powerpoint/2010/main" val="542459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925" y="1781175"/>
            <a:ext cx="6524625" cy="3295650"/>
          </a:xfrm>
          <a:prstGeom prst="rect">
            <a:avLst/>
          </a:prstGeom>
        </p:spPr>
      </p:pic>
      <p:sp>
        <p:nvSpPr>
          <p:cNvPr id="3" name="TextBox 2"/>
          <p:cNvSpPr txBox="1"/>
          <p:nvPr/>
        </p:nvSpPr>
        <p:spPr>
          <a:xfrm>
            <a:off x="4834891" y="5417821"/>
            <a:ext cx="4105611" cy="276999"/>
          </a:xfrm>
          <a:prstGeom prst="rect">
            <a:avLst/>
          </a:prstGeom>
          <a:noFill/>
        </p:spPr>
        <p:txBody>
          <a:bodyPr wrap="none" rtlCol="0">
            <a:spAutoFit/>
          </a:bodyPr>
          <a:lstStyle/>
          <a:p>
            <a:r>
              <a:rPr lang="en-US" sz="1200" dirty="0">
                <a:latin typeface="Arial" charset="0"/>
                <a:ea typeface="Arial" charset="0"/>
                <a:cs typeface="Arial" charset="0"/>
              </a:rPr>
              <a:t>Pepper &amp; Cockburn 2017 </a:t>
            </a:r>
            <a:r>
              <a:rPr lang="en-US" sz="1200" i="1" dirty="0" err="1">
                <a:latin typeface="Arial" charset="0"/>
                <a:ea typeface="Arial" charset="0"/>
                <a:cs typeface="Arial" charset="0"/>
              </a:rPr>
              <a:t>Immunol</a:t>
            </a:r>
            <a:r>
              <a:rPr lang="en-US" sz="1200" i="1" dirty="0">
                <a:latin typeface="Arial" charset="0"/>
                <a:ea typeface="Arial" charset="0"/>
                <a:cs typeface="Arial" charset="0"/>
              </a:rPr>
              <a:t> &amp; Cell </a:t>
            </a:r>
            <a:r>
              <a:rPr lang="en-US" sz="1200" i="1" dirty="0" err="1">
                <a:latin typeface="Arial" charset="0"/>
                <a:ea typeface="Arial" charset="0"/>
                <a:cs typeface="Arial" charset="0"/>
              </a:rPr>
              <a:t>Biol</a:t>
            </a:r>
            <a:r>
              <a:rPr lang="en-US" sz="1200" i="1" dirty="0">
                <a:latin typeface="Arial" charset="0"/>
                <a:ea typeface="Arial" charset="0"/>
                <a:cs typeface="Arial" charset="0"/>
              </a:rPr>
              <a:t> </a:t>
            </a:r>
            <a:r>
              <a:rPr lang="en-US" sz="1200" dirty="0">
                <a:latin typeface="Arial" charset="0"/>
                <a:ea typeface="Arial" charset="0"/>
                <a:cs typeface="Arial" charset="0"/>
              </a:rPr>
              <a:t>95:862-863</a:t>
            </a:r>
          </a:p>
        </p:txBody>
      </p:sp>
      <p:sp>
        <p:nvSpPr>
          <p:cNvPr id="4" name="TextBox 3">
            <a:extLst>
              <a:ext uri="{FF2B5EF4-FFF2-40B4-BE49-F238E27FC236}">
                <a16:creationId xmlns:a16="http://schemas.microsoft.com/office/drawing/2014/main" id="{EBDFAAEC-9983-024A-AF36-F0997B5E380B}"/>
              </a:ext>
            </a:extLst>
          </p:cNvPr>
          <p:cNvSpPr txBox="1"/>
          <p:nvPr/>
        </p:nvSpPr>
        <p:spPr>
          <a:xfrm>
            <a:off x="1548622" y="345400"/>
            <a:ext cx="6037230" cy="707886"/>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AID-mediated recombination of gene fragments </a:t>
            </a:r>
          </a:p>
          <a:p>
            <a:pPr algn="ctr"/>
            <a:r>
              <a:rPr lang="en-US" sz="2000" b="1" dirty="0">
                <a:latin typeface="Arial" panose="020B0604020202020204" pitchFamily="34" charset="0"/>
                <a:cs typeface="Arial" panose="020B0604020202020204" pitchFamily="34" charset="0"/>
              </a:rPr>
              <a:t>into the heavy chain V region</a:t>
            </a:r>
          </a:p>
        </p:txBody>
      </p:sp>
      <p:sp>
        <p:nvSpPr>
          <p:cNvPr id="5" name="Slide Number Placeholder 4">
            <a:extLst>
              <a:ext uri="{FF2B5EF4-FFF2-40B4-BE49-F238E27FC236}">
                <a16:creationId xmlns:a16="http://schemas.microsoft.com/office/drawing/2014/main" id="{0CACBD97-F16B-A94F-92D7-D80AE269441D}"/>
              </a:ext>
            </a:extLst>
          </p:cNvPr>
          <p:cNvSpPr>
            <a:spLocks noGrp="1"/>
          </p:cNvSpPr>
          <p:nvPr>
            <p:ph type="sldNum" sz="quarter" idx="12"/>
          </p:nvPr>
        </p:nvSpPr>
        <p:spPr/>
        <p:txBody>
          <a:bodyPr/>
          <a:lstStyle/>
          <a:p>
            <a:fld id="{13EA5BE9-B172-7244-9DA5-14841A33ACC0}" type="slidenum">
              <a:rPr lang="en-US" smtClean="0"/>
              <a:t>14</a:t>
            </a:fld>
            <a:endParaRPr lang="en-US"/>
          </a:p>
        </p:txBody>
      </p:sp>
    </p:spTree>
    <p:extLst>
      <p:ext uri="{BB962C8B-B14F-4D97-AF65-F5344CB8AC3E}">
        <p14:creationId xmlns:p14="http://schemas.microsoft.com/office/powerpoint/2010/main" val="941009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22D991-91A9-AE48-A27C-13C3107193F5}"/>
              </a:ext>
            </a:extLst>
          </p:cNvPr>
          <p:cNvPicPr>
            <a:picLocks noChangeAspect="1"/>
          </p:cNvPicPr>
          <p:nvPr/>
        </p:nvPicPr>
        <p:blipFill>
          <a:blip r:embed="rId2"/>
          <a:stretch>
            <a:fillRect/>
          </a:stretch>
        </p:blipFill>
        <p:spPr>
          <a:xfrm>
            <a:off x="0" y="0"/>
            <a:ext cx="1899138" cy="1197546"/>
          </a:xfrm>
          <a:prstGeom prst="rect">
            <a:avLst/>
          </a:prstGeom>
        </p:spPr>
      </p:pic>
      <p:cxnSp>
        <p:nvCxnSpPr>
          <p:cNvPr id="5" name="Straight Connector 4">
            <a:extLst>
              <a:ext uri="{FF2B5EF4-FFF2-40B4-BE49-F238E27FC236}">
                <a16:creationId xmlns:a16="http://schemas.microsoft.com/office/drawing/2014/main" id="{6B09BFE7-6A40-4443-BDFB-133999AAB232}"/>
              </a:ext>
            </a:extLst>
          </p:cNvPr>
          <p:cNvCxnSpPr/>
          <p:nvPr/>
        </p:nvCxnSpPr>
        <p:spPr>
          <a:xfrm>
            <a:off x="0" y="1197546"/>
            <a:ext cx="9144000" cy="101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63A7F09E-DAEE-9549-A198-0C5E3627822D}"/>
              </a:ext>
            </a:extLst>
          </p:cNvPr>
          <p:cNvSpPr txBox="1"/>
          <p:nvPr/>
        </p:nvSpPr>
        <p:spPr>
          <a:xfrm>
            <a:off x="3124200" y="414107"/>
            <a:ext cx="3193503"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Chapter 3, Section C</a:t>
            </a:r>
            <a:endParaRPr lang="en-US" sz="2400" dirty="0"/>
          </a:p>
        </p:txBody>
      </p:sp>
      <p:sp>
        <p:nvSpPr>
          <p:cNvPr id="7" name="TextBox 6">
            <a:extLst>
              <a:ext uri="{FF2B5EF4-FFF2-40B4-BE49-F238E27FC236}">
                <a16:creationId xmlns:a16="http://schemas.microsoft.com/office/drawing/2014/main" id="{7D0C1E8E-5856-1D4E-B899-886B09B9747B}"/>
              </a:ext>
            </a:extLst>
          </p:cNvPr>
          <p:cNvSpPr txBox="1"/>
          <p:nvPr/>
        </p:nvSpPr>
        <p:spPr>
          <a:xfrm>
            <a:off x="0" y="2465208"/>
            <a:ext cx="8959504" cy="954107"/>
          </a:xfrm>
          <a:prstGeom prst="rect">
            <a:avLst/>
          </a:prstGeom>
          <a:noFill/>
        </p:spPr>
        <p:txBody>
          <a:bodyPr wrap="none" rtlCol="0">
            <a:spAutoFit/>
          </a:bodyPr>
          <a:lstStyle/>
          <a:p>
            <a:pPr algn="ctr"/>
            <a:r>
              <a:rPr lang="en-US" sz="1900" b="1" dirty="0">
                <a:latin typeface="Arial" panose="020B0604020202020204" pitchFamily="34" charset="0"/>
                <a:cs typeface="Arial" panose="020B0604020202020204" pitchFamily="34" charset="0"/>
              </a:rPr>
              <a:t>Role of co-stimulation in determining the type immune response generated </a:t>
            </a:r>
          </a:p>
          <a:p>
            <a:pPr algn="ctr"/>
            <a:r>
              <a:rPr lang="en-US" sz="1900" b="1" dirty="0">
                <a:latin typeface="Arial" panose="020B0604020202020204" pitchFamily="34" charset="0"/>
                <a:cs typeface="Arial" panose="020B0604020202020204" pitchFamily="34" charset="0"/>
              </a:rPr>
              <a:t>	     (including </a:t>
            </a:r>
            <a:r>
              <a:rPr lang="en-US" sz="1900" b="1" dirty="0" err="1">
                <a:latin typeface="Arial" panose="020B0604020202020204" pitchFamily="34" charset="0"/>
                <a:cs typeface="Arial" panose="020B0604020202020204" pitchFamily="34" charset="0"/>
              </a:rPr>
              <a:t>anergy</a:t>
            </a:r>
            <a:r>
              <a:rPr lang="en-US" sz="1900" b="1" dirty="0">
                <a:latin typeface="Arial" panose="020B0604020202020204" pitchFamily="34" charset="0"/>
                <a:cs typeface="Arial" panose="020B0604020202020204" pitchFamily="34" charset="0"/>
              </a:rPr>
              <a:t>/tolerance)</a:t>
            </a:r>
          </a:p>
          <a:p>
            <a:endParaRPr lang="en-US" dirty="0"/>
          </a:p>
        </p:txBody>
      </p:sp>
      <p:sp>
        <p:nvSpPr>
          <p:cNvPr id="8" name="Slide Number Placeholder 7">
            <a:extLst>
              <a:ext uri="{FF2B5EF4-FFF2-40B4-BE49-F238E27FC236}">
                <a16:creationId xmlns:a16="http://schemas.microsoft.com/office/drawing/2014/main" id="{B6646E0B-338A-044D-BFE6-EB70332918E0}"/>
              </a:ext>
            </a:extLst>
          </p:cNvPr>
          <p:cNvSpPr>
            <a:spLocks noGrp="1"/>
          </p:cNvSpPr>
          <p:nvPr>
            <p:ph type="sldNum" sz="quarter" idx="12"/>
          </p:nvPr>
        </p:nvSpPr>
        <p:spPr/>
        <p:txBody>
          <a:bodyPr/>
          <a:lstStyle/>
          <a:p>
            <a:fld id="{13EA5BE9-B172-7244-9DA5-14841A33ACC0}" type="slidenum">
              <a:rPr lang="en-US" smtClean="0"/>
              <a:t>15</a:t>
            </a:fld>
            <a:endParaRPr lang="en-US"/>
          </a:p>
        </p:txBody>
      </p:sp>
    </p:spTree>
    <p:extLst>
      <p:ext uri="{BB962C8B-B14F-4D97-AF65-F5344CB8AC3E}">
        <p14:creationId xmlns:p14="http://schemas.microsoft.com/office/powerpoint/2010/main" val="1133009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1051" y="326323"/>
            <a:ext cx="6961484" cy="400110"/>
          </a:xfrm>
          <a:prstGeom prst="rect">
            <a:avLst/>
          </a:prstGeom>
        </p:spPr>
        <p:txBody>
          <a:bodyPr wrap="square">
            <a:spAutoFit/>
          </a:bodyPr>
          <a:lstStyle/>
          <a:p>
            <a:r>
              <a:rPr lang="en-CA" sz="2000" b="1" dirty="0">
                <a:latin typeface="Arial"/>
                <a:cs typeface="Arial"/>
              </a:rPr>
              <a:t>Mechanisms of helper T-cell-mediated B-cell activation</a:t>
            </a:r>
            <a:endParaRPr lang="en-CA" sz="2000" dirty="0">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116" y="1045899"/>
            <a:ext cx="6569300" cy="3926066"/>
          </a:xfrm>
          <a:prstGeom prst="rect">
            <a:avLst/>
          </a:prstGeom>
        </p:spPr>
      </p:pic>
      <p:sp>
        <p:nvSpPr>
          <p:cNvPr id="4" name="TextBox 3"/>
          <p:cNvSpPr txBox="1"/>
          <p:nvPr/>
        </p:nvSpPr>
        <p:spPr>
          <a:xfrm>
            <a:off x="540875" y="5291431"/>
            <a:ext cx="8341835" cy="584775"/>
          </a:xfrm>
          <a:prstGeom prst="rect">
            <a:avLst/>
          </a:prstGeom>
          <a:noFill/>
        </p:spPr>
        <p:txBody>
          <a:bodyPr wrap="none" rtlCol="0">
            <a:spAutoFit/>
          </a:bodyPr>
          <a:lstStyle/>
          <a:p>
            <a:pPr algn="ctr"/>
            <a:r>
              <a:rPr lang="en-US" sz="1600" i="1" dirty="0">
                <a:latin typeface="Arial" charset="0"/>
                <a:ea typeface="Arial" charset="0"/>
                <a:cs typeface="Arial" charset="0"/>
              </a:rPr>
              <a:t>T cell is also activated by B cell’s B7 (binding to CD28) and ICOS ligand (binding to ICOS)</a:t>
            </a:r>
          </a:p>
          <a:p>
            <a:pPr algn="ctr"/>
            <a:r>
              <a:rPr lang="en-US" sz="1600" i="1" dirty="0">
                <a:latin typeface="Arial" charset="0"/>
                <a:ea typeface="Arial" charset="0"/>
                <a:cs typeface="Arial" charset="0"/>
              </a:rPr>
              <a:t>The local mix of cytokines drives class switching by B cells.</a:t>
            </a:r>
          </a:p>
        </p:txBody>
      </p:sp>
      <p:sp>
        <p:nvSpPr>
          <p:cNvPr id="5" name="Slide Number Placeholder 4">
            <a:extLst>
              <a:ext uri="{FF2B5EF4-FFF2-40B4-BE49-F238E27FC236}">
                <a16:creationId xmlns:a16="http://schemas.microsoft.com/office/drawing/2014/main" id="{FD34B695-2DBE-C949-8C29-2787FAA08F95}"/>
              </a:ext>
            </a:extLst>
          </p:cNvPr>
          <p:cNvSpPr>
            <a:spLocks noGrp="1"/>
          </p:cNvSpPr>
          <p:nvPr>
            <p:ph type="sldNum" sz="quarter" idx="12"/>
          </p:nvPr>
        </p:nvSpPr>
        <p:spPr/>
        <p:txBody>
          <a:bodyPr/>
          <a:lstStyle/>
          <a:p>
            <a:fld id="{13EA5BE9-B172-7244-9DA5-14841A33ACC0}" type="slidenum">
              <a:rPr lang="en-US" smtClean="0"/>
              <a:t>16</a:t>
            </a:fld>
            <a:endParaRPr lang="en-US"/>
          </a:p>
        </p:txBody>
      </p:sp>
    </p:spTree>
    <p:extLst>
      <p:ext uri="{BB962C8B-B14F-4D97-AF65-F5344CB8AC3E}">
        <p14:creationId xmlns:p14="http://schemas.microsoft.com/office/powerpoint/2010/main" val="1686937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009003.jpg (800×5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144" y="1393788"/>
            <a:ext cx="6312283" cy="424501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309017" y="434848"/>
            <a:ext cx="8834983" cy="400110"/>
          </a:xfrm>
          <a:prstGeom prst="rect">
            <a:avLst/>
          </a:prstGeom>
        </p:spPr>
        <p:txBody>
          <a:bodyPr wrap="none">
            <a:spAutoFit/>
          </a:bodyPr>
          <a:lstStyle/>
          <a:p>
            <a:r>
              <a:rPr lang="en-CA" sz="2000" b="1" dirty="0">
                <a:latin typeface="Arial"/>
                <a:cs typeface="Arial"/>
              </a:rPr>
              <a:t>CD28 co-stimulation, </a:t>
            </a:r>
            <a:r>
              <a:rPr lang="en-CA" sz="2000" b="1" i="1" dirty="0">
                <a:latin typeface="Arial"/>
                <a:cs typeface="Arial"/>
              </a:rPr>
              <a:t>via</a:t>
            </a:r>
            <a:r>
              <a:rPr lang="en-CA" sz="2000" b="1" dirty="0">
                <a:latin typeface="Arial"/>
                <a:cs typeface="Arial"/>
              </a:rPr>
              <a:t> binding to an APC’s B7, helps activate T-cells</a:t>
            </a:r>
            <a:endParaRPr lang="en-CA" sz="2000" dirty="0">
              <a:latin typeface="Arial"/>
              <a:cs typeface="Arial"/>
            </a:endParaRPr>
          </a:p>
        </p:txBody>
      </p:sp>
      <p:sp>
        <p:nvSpPr>
          <p:cNvPr id="4" name="Slide Number Placeholder 3">
            <a:extLst>
              <a:ext uri="{FF2B5EF4-FFF2-40B4-BE49-F238E27FC236}">
                <a16:creationId xmlns:a16="http://schemas.microsoft.com/office/drawing/2014/main" id="{8E926F56-6CFE-D240-8ABE-52D5166F4ABC}"/>
              </a:ext>
            </a:extLst>
          </p:cNvPr>
          <p:cNvSpPr>
            <a:spLocks noGrp="1"/>
          </p:cNvSpPr>
          <p:nvPr>
            <p:ph type="sldNum" sz="quarter" idx="12"/>
          </p:nvPr>
        </p:nvSpPr>
        <p:spPr/>
        <p:txBody>
          <a:bodyPr/>
          <a:lstStyle/>
          <a:p>
            <a:fld id="{13EA5BE9-B172-7244-9DA5-14841A33ACC0}" type="slidenum">
              <a:rPr lang="en-US" smtClean="0"/>
              <a:t>17</a:t>
            </a:fld>
            <a:endParaRPr lang="en-US"/>
          </a:p>
        </p:txBody>
      </p:sp>
    </p:spTree>
    <p:extLst>
      <p:ext uri="{BB962C8B-B14F-4D97-AF65-F5344CB8AC3E}">
        <p14:creationId xmlns:p14="http://schemas.microsoft.com/office/powerpoint/2010/main" val="3550029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figure_07_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4651" y="1528401"/>
            <a:ext cx="3440906" cy="3969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010026" y="585437"/>
            <a:ext cx="6253635" cy="400110"/>
          </a:xfrm>
          <a:prstGeom prst="rect">
            <a:avLst/>
          </a:prstGeom>
          <a:noFill/>
        </p:spPr>
        <p:txBody>
          <a:bodyPr wrap="none" rtlCol="0">
            <a:spAutoFit/>
          </a:bodyPr>
          <a:lstStyle/>
          <a:p>
            <a:r>
              <a:rPr lang="en-US" sz="2000" b="1" dirty="0">
                <a:latin typeface="Arial"/>
                <a:cs typeface="Arial"/>
              </a:rPr>
              <a:t>CD28 signaling through B7 is inhibited by CTLA-4</a:t>
            </a:r>
          </a:p>
        </p:txBody>
      </p:sp>
      <p:sp>
        <p:nvSpPr>
          <p:cNvPr id="5" name="Slide Number Placeholder 4">
            <a:extLst>
              <a:ext uri="{FF2B5EF4-FFF2-40B4-BE49-F238E27FC236}">
                <a16:creationId xmlns:a16="http://schemas.microsoft.com/office/drawing/2014/main" id="{6E7E5B48-11C4-F847-9E21-5257D23672F4}"/>
              </a:ext>
            </a:extLst>
          </p:cNvPr>
          <p:cNvSpPr>
            <a:spLocks noGrp="1"/>
          </p:cNvSpPr>
          <p:nvPr>
            <p:ph type="sldNum" sz="quarter" idx="12"/>
          </p:nvPr>
        </p:nvSpPr>
        <p:spPr/>
        <p:txBody>
          <a:bodyPr/>
          <a:lstStyle/>
          <a:p>
            <a:fld id="{13EA5BE9-B172-7244-9DA5-14841A33ACC0}" type="slidenum">
              <a:rPr lang="en-US" smtClean="0"/>
              <a:t>18</a:t>
            </a:fld>
            <a:endParaRPr lang="en-US"/>
          </a:p>
        </p:txBody>
      </p:sp>
      <p:sp>
        <p:nvSpPr>
          <p:cNvPr id="2" name="TextBox 1">
            <a:extLst>
              <a:ext uri="{FF2B5EF4-FFF2-40B4-BE49-F238E27FC236}">
                <a16:creationId xmlns:a16="http://schemas.microsoft.com/office/drawing/2014/main" id="{329E88B0-59BD-BE4C-AA1B-FE60382B7FEE}"/>
              </a:ext>
            </a:extLst>
          </p:cNvPr>
          <p:cNvSpPr txBox="1"/>
          <p:nvPr/>
        </p:nvSpPr>
        <p:spPr>
          <a:xfrm>
            <a:off x="1900052" y="5866410"/>
            <a:ext cx="6276718" cy="369332"/>
          </a:xfrm>
          <a:prstGeom prst="rect">
            <a:avLst/>
          </a:prstGeom>
          <a:noFill/>
        </p:spPr>
        <p:txBody>
          <a:bodyPr wrap="none" rtlCol="0">
            <a:spAutoFit/>
          </a:bodyPr>
          <a:lstStyle/>
          <a:p>
            <a:r>
              <a:rPr lang="en-US" dirty="0"/>
              <a:t>B cells are inhibited via </a:t>
            </a:r>
            <a:r>
              <a:rPr lang="en-US" dirty="0" err="1"/>
              <a:t>Fc</a:t>
            </a:r>
            <a:r>
              <a:rPr lang="en-US" dirty="0" err="1">
                <a:latin typeface="Symbol" pitchFamily="2" charset="2"/>
              </a:rPr>
              <a:t>g</a:t>
            </a:r>
            <a:r>
              <a:rPr lang="en-US" dirty="0" err="1"/>
              <a:t>RIIb</a:t>
            </a:r>
            <a:r>
              <a:rPr lang="en-US" dirty="0"/>
              <a:t>, and ITIM-containing IgG receptor</a:t>
            </a:r>
          </a:p>
        </p:txBody>
      </p:sp>
    </p:spTree>
    <p:extLst>
      <p:ext uri="{BB962C8B-B14F-4D97-AF65-F5344CB8AC3E}">
        <p14:creationId xmlns:p14="http://schemas.microsoft.com/office/powerpoint/2010/main" val="1343868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278" y="236518"/>
            <a:ext cx="9011477" cy="461665"/>
          </a:xfrm>
          <a:prstGeom prst="rect">
            <a:avLst/>
          </a:prstGeom>
        </p:spPr>
        <p:txBody>
          <a:bodyPr wrap="square">
            <a:spAutoFit/>
          </a:bodyPr>
          <a:lstStyle/>
          <a:p>
            <a:r>
              <a:rPr lang="en-CA" sz="2400" b="1" dirty="0">
                <a:latin typeface="Arial"/>
                <a:cs typeface="Arial"/>
              </a:rPr>
              <a:t>Therapeutic co-stimulatory blockade by a CTLA4-IgFc fusion</a:t>
            </a:r>
            <a:endParaRPr lang="en-CA" sz="2400" dirty="0">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85" y="1718723"/>
            <a:ext cx="5749265" cy="3617087"/>
          </a:xfrm>
          <a:prstGeom prst="rect">
            <a:avLst/>
          </a:prstGeom>
        </p:spPr>
      </p:pic>
      <p:sp>
        <p:nvSpPr>
          <p:cNvPr id="5" name="Slide Number Placeholder 4">
            <a:extLst>
              <a:ext uri="{FF2B5EF4-FFF2-40B4-BE49-F238E27FC236}">
                <a16:creationId xmlns:a16="http://schemas.microsoft.com/office/drawing/2014/main" id="{E0DA4029-1676-1646-B128-FB5C342233C1}"/>
              </a:ext>
            </a:extLst>
          </p:cNvPr>
          <p:cNvSpPr>
            <a:spLocks noGrp="1"/>
          </p:cNvSpPr>
          <p:nvPr>
            <p:ph type="sldNum" sz="quarter" idx="12"/>
          </p:nvPr>
        </p:nvSpPr>
        <p:spPr/>
        <p:txBody>
          <a:bodyPr/>
          <a:lstStyle/>
          <a:p>
            <a:fld id="{13EA5BE9-B172-7244-9DA5-14841A33ACC0}" type="slidenum">
              <a:rPr lang="en-US" smtClean="0"/>
              <a:t>19</a:t>
            </a:fld>
            <a:endParaRPr lang="en-US"/>
          </a:p>
        </p:txBody>
      </p:sp>
    </p:spTree>
    <p:extLst>
      <p:ext uri="{BB962C8B-B14F-4D97-AF65-F5344CB8AC3E}">
        <p14:creationId xmlns:p14="http://schemas.microsoft.com/office/powerpoint/2010/main" val="4190762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22D991-91A9-AE48-A27C-13C3107193F5}"/>
              </a:ext>
            </a:extLst>
          </p:cNvPr>
          <p:cNvPicPr>
            <a:picLocks noChangeAspect="1"/>
          </p:cNvPicPr>
          <p:nvPr/>
        </p:nvPicPr>
        <p:blipFill>
          <a:blip r:embed="rId2"/>
          <a:stretch>
            <a:fillRect/>
          </a:stretch>
        </p:blipFill>
        <p:spPr>
          <a:xfrm>
            <a:off x="0" y="0"/>
            <a:ext cx="1899138" cy="1197546"/>
          </a:xfrm>
          <a:prstGeom prst="rect">
            <a:avLst/>
          </a:prstGeom>
        </p:spPr>
      </p:pic>
      <p:cxnSp>
        <p:nvCxnSpPr>
          <p:cNvPr id="5" name="Straight Connector 4">
            <a:extLst>
              <a:ext uri="{FF2B5EF4-FFF2-40B4-BE49-F238E27FC236}">
                <a16:creationId xmlns:a16="http://schemas.microsoft.com/office/drawing/2014/main" id="{6B09BFE7-6A40-4443-BDFB-133999AAB232}"/>
              </a:ext>
            </a:extLst>
          </p:cNvPr>
          <p:cNvCxnSpPr/>
          <p:nvPr/>
        </p:nvCxnSpPr>
        <p:spPr>
          <a:xfrm>
            <a:off x="0" y="1197546"/>
            <a:ext cx="9144000" cy="101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673E50A-BD78-2A41-A5B6-121ADBE4C42B}"/>
              </a:ext>
            </a:extLst>
          </p:cNvPr>
          <p:cNvSpPr txBox="1"/>
          <p:nvPr/>
        </p:nvSpPr>
        <p:spPr>
          <a:xfrm>
            <a:off x="3359697" y="367941"/>
            <a:ext cx="3193503"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Chapter 3, Section B</a:t>
            </a:r>
            <a:endParaRPr lang="en-US" sz="2400" dirty="0"/>
          </a:p>
        </p:txBody>
      </p:sp>
      <p:sp>
        <p:nvSpPr>
          <p:cNvPr id="7" name="TextBox 6">
            <a:extLst>
              <a:ext uri="{FF2B5EF4-FFF2-40B4-BE49-F238E27FC236}">
                <a16:creationId xmlns:a16="http://schemas.microsoft.com/office/drawing/2014/main" id="{07CD313D-FB5F-FB4D-9A26-555AADD6E032}"/>
              </a:ext>
            </a:extLst>
          </p:cNvPr>
          <p:cNvSpPr txBox="1"/>
          <p:nvPr/>
        </p:nvSpPr>
        <p:spPr>
          <a:xfrm>
            <a:off x="652497" y="2560320"/>
            <a:ext cx="7839005"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Signaling, activation, proliferation and differentiation of B-cells</a:t>
            </a:r>
          </a:p>
        </p:txBody>
      </p:sp>
      <p:sp>
        <p:nvSpPr>
          <p:cNvPr id="8" name="Slide Number Placeholder 7">
            <a:extLst>
              <a:ext uri="{FF2B5EF4-FFF2-40B4-BE49-F238E27FC236}">
                <a16:creationId xmlns:a16="http://schemas.microsoft.com/office/drawing/2014/main" id="{38BF7CED-C4E5-AC4D-9025-A6D5FA73D353}"/>
              </a:ext>
            </a:extLst>
          </p:cNvPr>
          <p:cNvSpPr>
            <a:spLocks noGrp="1"/>
          </p:cNvSpPr>
          <p:nvPr>
            <p:ph type="sldNum" sz="quarter" idx="12"/>
          </p:nvPr>
        </p:nvSpPr>
        <p:spPr/>
        <p:txBody>
          <a:bodyPr/>
          <a:lstStyle/>
          <a:p>
            <a:fld id="{13EA5BE9-B172-7244-9DA5-14841A33ACC0}" type="slidenum">
              <a:rPr lang="en-US" smtClean="0"/>
              <a:t>2</a:t>
            </a:fld>
            <a:endParaRPr lang="en-US"/>
          </a:p>
        </p:txBody>
      </p:sp>
    </p:spTree>
    <p:extLst>
      <p:ext uri="{BB962C8B-B14F-4D97-AF65-F5344CB8AC3E}">
        <p14:creationId xmlns:p14="http://schemas.microsoft.com/office/powerpoint/2010/main" val="516966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09012.jpg (800×5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827" y="1887466"/>
            <a:ext cx="5715000" cy="379333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1207201" y="662754"/>
            <a:ext cx="6864380" cy="400110"/>
          </a:xfrm>
          <a:prstGeom prst="rect">
            <a:avLst/>
          </a:prstGeom>
        </p:spPr>
        <p:txBody>
          <a:bodyPr wrap="none">
            <a:spAutoFit/>
          </a:bodyPr>
          <a:lstStyle/>
          <a:p>
            <a:r>
              <a:rPr lang="en-CA" sz="2000" b="1" dirty="0">
                <a:latin typeface="Arial"/>
                <a:cs typeface="Arial"/>
              </a:rPr>
              <a:t>Clonal expansion and contraction of T-cell populations</a:t>
            </a:r>
            <a:endParaRPr lang="en-CA" sz="2000" dirty="0">
              <a:latin typeface="Arial"/>
              <a:cs typeface="Arial"/>
            </a:endParaRPr>
          </a:p>
        </p:txBody>
      </p:sp>
      <p:sp>
        <p:nvSpPr>
          <p:cNvPr id="4" name="Slide Number Placeholder 3">
            <a:extLst>
              <a:ext uri="{FF2B5EF4-FFF2-40B4-BE49-F238E27FC236}">
                <a16:creationId xmlns:a16="http://schemas.microsoft.com/office/drawing/2014/main" id="{1CB1F7A0-4922-D74B-92DC-F18F6529669D}"/>
              </a:ext>
            </a:extLst>
          </p:cNvPr>
          <p:cNvSpPr>
            <a:spLocks noGrp="1"/>
          </p:cNvSpPr>
          <p:nvPr>
            <p:ph type="sldNum" sz="quarter" idx="12"/>
          </p:nvPr>
        </p:nvSpPr>
        <p:spPr/>
        <p:txBody>
          <a:bodyPr/>
          <a:lstStyle/>
          <a:p>
            <a:fld id="{13EA5BE9-B172-7244-9DA5-14841A33ACC0}" type="slidenum">
              <a:rPr lang="en-US" smtClean="0"/>
              <a:t>20</a:t>
            </a:fld>
            <a:endParaRPr lang="en-US"/>
          </a:p>
        </p:txBody>
      </p:sp>
      <p:sp>
        <p:nvSpPr>
          <p:cNvPr id="3" name="TextBox 2">
            <a:extLst>
              <a:ext uri="{FF2B5EF4-FFF2-40B4-BE49-F238E27FC236}">
                <a16:creationId xmlns:a16="http://schemas.microsoft.com/office/drawing/2014/main" id="{7F3B57C7-6464-D84A-AB1C-1CF89CE8BB0E}"/>
              </a:ext>
            </a:extLst>
          </p:cNvPr>
          <p:cNvSpPr txBox="1"/>
          <p:nvPr/>
        </p:nvSpPr>
        <p:spPr>
          <a:xfrm>
            <a:off x="1791889" y="5734561"/>
            <a:ext cx="6146876" cy="369332"/>
          </a:xfrm>
          <a:prstGeom prst="rect">
            <a:avLst/>
          </a:prstGeom>
          <a:noFill/>
        </p:spPr>
        <p:txBody>
          <a:bodyPr wrap="none" rtlCol="0">
            <a:spAutoFit/>
          </a:bodyPr>
          <a:lstStyle/>
          <a:p>
            <a:r>
              <a:rPr lang="en-US" dirty="0"/>
              <a:t>Dominant memory B- and T-cell clones remain after contraction</a:t>
            </a:r>
          </a:p>
        </p:txBody>
      </p:sp>
    </p:spTree>
    <p:extLst>
      <p:ext uri="{BB962C8B-B14F-4D97-AF65-F5344CB8AC3E}">
        <p14:creationId xmlns:p14="http://schemas.microsoft.com/office/powerpoint/2010/main" val="106809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1978" y="184527"/>
            <a:ext cx="3351222" cy="1025841"/>
          </a:xfrm>
        </p:spPr>
        <p:txBody>
          <a:bodyPr>
            <a:normAutofit/>
          </a:bodyPr>
          <a:lstStyle/>
          <a:p>
            <a:pPr algn="l"/>
            <a:r>
              <a:rPr lang="en-US" sz="2400" b="1" dirty="0">
                <a:cs typeface="Arial"/>
              </a:rPr>
              <a:t>Chapter 4</a:t>
            </a:r>
            <a:endParaRPr lang="en-US" sz="2400" dirty="0"/>
          </a:p>
        </p:txBody>
      </p:sp>
      <p:sp>
        <p:nvSpPr>
          <p:cNvPr id="3" name="Content Placeholder 2"/>
          <p:cNvSpPr>
            <a:spLocks noGrp="1"/>
          </p:cNvSpPr>
          <p:nvPr>
            <p:ph idx="1"/>
          </p:nvPr>
        </p:nvSpPr>
        <p:spPr/>
        <p:txBody>
          <a:bodyPr>
            <a:normAutofit fontScale="40000" lnSpcReduction="20000"/>
          </a:bodyPr>
          <a:lstStyle/>
          <a:p>
            <a:pPr marL="0" indent="0">
              <a:buNone/>
            </a:pPr>
            <a:r>
              <a:rPr lang="en-US" sz="4200" dirty="0"/>
              <a:t>Orchestration of systemic and mucosal immune responses</a:t>
            </a:r>
          </a:p>
          <a:p>
            <a:pPr marL="0" indent="0">
              <a:buNone/>
            </a:pPr>
            <a:r>
              <a:rPr lang="en-US" sz="4200" dirty="0"/>
              <a:t>	A.  Systemic immune responses</a:t>
            </a:r>
          </a:p>
          <a:p>
            <a:pPr marL="0" indent="0">
              <a:buNone/>
            </a:pPr>
            <a:r>
              <a:rPr lang="en-US" sz="4200" dirty="0"/>
              <a:t>	B.  Mucosal immune responses </a:t>
            </a:r>
          </a:p>
          <a:p>
            <a:pPr marL="0" indent="0">
              <a:buNone/>
            </a:pPr>
            <a:r>
              <a:rPr lang="en-US" sz="4200" dirty="0"/>
              <a:t>	C.  Roles of tolerance and inflammation </a:t>
            </a:r>
          </a:p>
          <a:p>
            <a:pPr marL="0" indent="0">
              <a:buNone/>
            </a:pPr>
            <a:r>
              <a:rPr lang="en-US" sz="4200" dirty="0"/>
              <a:t>	D.  </a:t>
            </a:r>
            <a:r>
              <a:rPr lang="en-US" sz="4200" i="1" dirty="0"/>
              <a:t>Examples</a:t>
            </a:r>
            <a:r>
              <a:rPr lang="en-US" sz="4200" dirty="0"/>
              <a:t> of immune responses as variations on a common theme,</a:t>
            </a:r>
          </a:p>
          <a:p>
            <a:pPr marL="0" indent="0">
              <a:buNone/>
            </a:pPr>
            <a:r>
              <a:rPr lang="en-US" sz="4200" dirty="0"/>
              <a:t>	      reiterating the dynamics of the immune response (with emphasis on the</a:t>
            </a:r>
          </a:p>
          <a:p>
            <a:pPr marL="0" indent="0">
              <a:buNone/>
            </a:pPr>
            <a:r>
              <a:rPr lang="en-US" sz="4200" dirty="0"/>
              <a:t>	      role of AIRRs).</a:t>
            </a:r>
          </a:p>
          <a:p>
            <a:pPr marL="0" indent="0">
              <a:buNone/>
            </a:pPr>
            <a:r>
              <a:rPr lang="en-US" sz="4200" dirty="0"/>
              <a:t>		1.  Vaccination</a:t>
            </a:r>
          </a:p>
          <a:p>
            <a:pPr marL="0" indent="0">
              <a:buNone/>
            </a:pPr>
            <a:r>
              <a:rPr lang="en-US" sz="4200" dirty="0"/>
              <a:t>		2.  Viral infection </a:t>
            </a:r>
          </a:p>
          <a:p>
            <a:pPr marL="0" indent="0">
              <a:buNone/>
            </a:pPr>
            <a:r>
              <a:rPr lang="en-US" sz="4200" dirty="0"/>
              <a:t>		3.  Cancer (can’t describe initiation)</a:t>
            </a:r>
          </a:p>
          <a:p>
            <a:pPr marL="0" indent="0">
              <a:buNone/>
            </a:pPr>
            <a:r>
              <a:rPr lang="en-US" sz="4200" dirty="0"/>
              <a:t>		4.  Autoimmunity (can’t describe initiation)</a:t>
            </a:r>
          </a:p>
          <a:p>
            <a:pPr marL="0" indent="0">
              <a:buNone/>
            </a:pPr>
            <a:r>
              <a:rPr lang="en-US" sz="4200" dirty="0"/>
              <a:t>		5.  Fit engineered immunotherapies into each subject</a:t>
            </a:r>
          </a:p>
          <a:p>
            <a:pPr marL="0" indent="0">
              <a:buNone/>
            </a:pPr>
            <a:r>
              <a:rPr lang="en-US" sz="4200" dirty="0"/>
              <a:t>			a.   Therapeutic antibodies</a:t>
            </a:r>
          </a:p>
          <a:p>
            <a:pPr marL="0" indent="0">
              <a:buNone/>
            </a:pPr>
            <a:r>
              <a:rPr lang="en-US" sz="4200" dirty="0"/>
              <a:t>			b.   Genetic engineering of autologous immune cells </a:t>
            </a:r>
          </a:p>
          <a:p>
            <a:pPr marL="0" indent="0">
              <a:buNone/>
            </a:pPr>
            <a:r>
              <a:rPr lang="en-US" sz="4200" dirty="0"/>
              <a:t>				</a:t>
            </a:r>
            <a:r>
              <a:rPr lang="en-US" sz="4200" dirty="0" err="1"/>
              <a:t>i</a:t>
            </a:r>
            <a:r>
              <a:rPr lang="en-US" sz="4200" dirty="0"/>
              <a:t>.  CAR-T cells</a:t>
            </a:r>
          </a:p>
          <a:p>
            <a:pPr marL="0" indent="0">
              <a:buNone/>
            </a:pPr>
            <a:r>
              <a:rPr lang="en-US" sz="4200" dirty="0"/>
              <a:t>				ii.  Dendritic-cell vaccines </a:t>
            </a:r>
          </a:p>
          <a:p>
            <a:pPr marL="0" indent="0">
              <a:buNone/>
            </a:pPr>
            <a:r>
              <a:rPr lang="en-US" sz="4200" dirty="0"/>
              <a:t>				iii.  Other genetic engineering (including CRISPR)</a:t>
            </a:r>
          </a:p>
          <a:p>
            <a:pPr marL="0" indent="0">
              <a:buNone/>
            </a:pPr>
            <a:endParaRPr lang="en-US" sz="2000" dirty="0"/>
          </a:p>
        </p:txBody>
      </p:sp>
      <p:cxnSp>
        <p:nvCxnSpPr>
          <p:cNvPr id="6" name="Straight Connector 5"/>
          <p:cNvCxnSpPr/>
          <p:nvPr/>
        </p:nvCxnSpPr>
        <p:spPr>
          <a:xfrm>
            <a:off x="-1" y="1274953"/>
            <a:ext cx="9144000" cy="101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2DFB42C-F5A2-484F-9125-A366FA411D81}"/>
              </a:ext>
            </a:extLst>
          </p:cNvPr>
          <p:cNvPicPr>
            <a:picLocks noChangeAspect="1"/>
          </p:cNvPicPr>
          <p:nvPr/>
        </p:nvPicPr>
        <p:blipFill>
          <a:blip r:embed="rId2"/>
          <a:stretch>
            <a:fillRect/>
          </a:stretch>
        </p:blipFill>
        <p:spPr>
          <a:xfrm>
            <a:off x="0" y="12822"/>
            <a:ext cx="1899138" cy="1197546"/>
          </a:xfrm>
          <a:prstGeom prst="rect">
            <a:avLst/>
          </a:prstGeom>
        </p:spPr>
      </p:pic>
      <p:sp>
        <p:nvSpPr>
          <p:cNvPr id="4" name="Footer Placeholder 3">
            <a:extLst>
              <a:ext uri="{FF2B5EF4-FFF2-40B4-BE49-F238E27FC236}">
                <a16:creationId xmlns:a16="http://schemas.microsoft.com/office/drawing/2014/main" id="{E378A1D7-C187-AC41-8824-AEA20DCD6788}"/>
              </a:ext>
            </a:extLst>
          </p:cNvPr>
          <p:cNvSpPr>
            <a:spLocks noGrp="1"/>
          </p:cNvSpPr>
          <p:nvPr>
            <p:ph type="ftr" sz="quarter" idx="11"/>
          </p:nvPr>
        </p:nvSpPr>
        <p:spPr/>
        <p:txBody>
          <a:bodyPr/>
          <a:lstStyle/>
          <a:p>
            <a:r>
              <a:rPr lang="en-US"/>
              <a:t>Chapter 4: Orchestration of immune responses</a:t>
            </a:r>
          </a:p>
        </p:txBody>
      </p:sp>
      <p:sp>
        <p:nvSpPr>
          <p:cNvPr id="5" name="Slide Number Placeholder 4">
            <a:extLst>
              <a:ext uri="{FF2B5EF4-FFF2-40B4-BE49-F238E27FC236}">
                <a16:creationId xmlns:a16="http://schemas.microsoft.com/office/drawing/2014/main" id="{1ADF2650-54D3-2746-AD0E-52DB847DE4AB}"/>
              </a:ext>
            </a:extLst>
          </p:cNvPr>
          <p:cNvSpPr>
            <a:spLocks noGrp="1"/>
          </p:cNvSpPr>
          <p:nvPr>
            <p:ph type="sldNum" sz="quarter" idx="12"/>
          </p:nvPr>
        </p:nvSpPr>
        <p:spPr/>
        <p:txBody>
          <a:bodyPr/>
          <a:lstStyle/>
          <a:p>
            <a:fld id="{13EA5BE9-B172-7244-9DA5-14841A33ACC0}" type="slidenum">
              <a:rPr lang="en-US" smtClean="0"/>
              <a:t>21</a:t>
            </a:fld>
            <a:endParaRPr lang="en-US"/>
          </a:p>
        </p:txBody>
      </p:sp>
      <p:pic>
        <p:nvPicPr>
          <p:cNvPr id="8" name="Picture 7">
            <a:extLst>
              <a:ext uri="{FF2B5EF4-FFF2-40B4-BE49-F238E27FC236}">
                <a16:creationId xmlns:a16="http://schemas.microsoft.com/office/drawing/2014/main" id="{BBFF70B2-A73D-4C40-9CF8-4FCB615E81D8}"/>
              </a:ext>
            </a:extLst>
          </p:cNvPr>
          <p:cNvPicPr>
            <a:picLocks noChangeAspect="1"/>
          </p:cNvPicPr>
          <p:nvPr/>
        </p:nvPicPr>
        <p:blipFill>
          <a:blip r:embed="rId3"/>
          <a:stretch>
            <a:fillRect/>
          </a:stretch>
        </p:blipFill>
        <p:spPr>
          <a:xfrm>
            <a:off x="8029574" y="54452"/>
            <a:ext cx="1089807" cy="1184299"/>
          </a:xfrm>
          <a:prstGeom prst="rect">
            <a:avLst/>
          </a:prstGeom>
        </p:spPr>
      </p:pic>
    </p:spTree>
    <p:extLst>
      <p:ext uri="{BB962C8B-B14F-4D97-AF65-F5344CB8AC3E}">
        <p14:creationId xmlns:p14="http://schemas.microsoft.com/office/powerpoint/2010/main" val="3761677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743" y="216819"/>
            <a:ext cx="2970445" cy="1025841"/>
          </a:xfrm>
        </p:spPr>
        <p:txBody>
          <a:bodyPr>
            <a:normAutofit fontScale="90000"/>
          </a:bodyPr>
          <a:lstStyle/>
          <a:p>
            <a:pPr algn="l"/>
            <a:br>
              <a:rPr lang="en-US" sz="2400" b="1" dirty="0">
                <a:cs typeface="Arial"/>
              </a:rPr>
            </a:br>
            <a:r>
              <a:rPr lang="en-US" sz="2700" b="1" dirty="0">
                <a:cs typeface="Arial"/>
              </a:rPr>
              <a:t>Cellular homing</a:t>
            </a:r>
            <a:br>
              <a:rPr lang="en-US" sz="2400" dirty="0">
                <a:cs typeface="Arial"/>
              </a:rPr>
            </a:br>
            <a:endParaRPr lang="en-US" sz="2400" dirty="0"/>
          </a:p>
        </p:txBody>
      </p:sp>
      <p:sp>
        <p:nvSpPr>
          <p:cNvPr id="3" name="Content Placeholder 2"/>
          <p:cNvSpPr>
            <a:spLocks noGrp="1"/>
          </p:cNvSpPr>
          <p:nvPr>
            <p:ph idx="1"/>
          </p:nvPr>
        </p:nvSpPr>
        <p:spPr/>
        <p:txBody>
          <a:bodyPr>
            <a:normAutofit/>
          </a:bodyPr>
          <a:lstStyle/>
          <a:p>
            <a:r>
              <a:rPr lang="en-US" sz="1800" dirty="0"/>
              <a:t>Naïve lymphocytes are primed in the secondary LTs</a:t>
            </a:r>
          </a:p>
          <a:p>
            <a:pPr lvl="1"/>
            <a:r>
              <a:rPr lang="en-US" sz="1400" dirty="0"/>
              <a:t>To proliferate and differentiate into effector and memory cells</a:t>
            </a:r>
          </a:p>
          <a:p>
            <a:pPr lvl="1"/>
            <a:r>
              <a:rPr lang="en-US" sz="1400" dirty="0"/>
              <a:t>And after release into the circulation, to home to specific tissues</a:t>
            </a:r>
          </a:p>
          <a:p>
            <a:pPr lvl="1"/>
            <a:r>
              <a:rPr lang="en-US" sz="1400" dirty="0"/>
              <a:t>As with lymphocyte entry into the lymph node, effector lymphocytes enter tissues via post-capillary venules</a:t>
            </a:r>
          </a:p>
          <a:p>
            <a:endParaRPr lang="en-US" sz="1800" dirty="0"/>
          </a:p>
          <a:p>
            <a:r>
              <a:rPr lang="en-US" sz="1800" dirty="0"/>
              <a:t>Homing depends on 3 type of cell surface molecule</a:t>
            </a:r>
          </a:p>
          <a:p>
            <a:pPr lvl="1"/>
            <a:r>
              <a:rPr lang="en-US" sz="1400" dirty="0"/>
              <a:t>Selectins that cause cells to “</a:t>
            </a:r>
            <a:r>
              <a:rPr lang="en-US" sz="1400" dirty="0" err="1"/>
              <a:t>marginate</a:t>
            </a:r>
            <a:r>
              <a:rPr lang="en-US" sz="1400" dirty="0"/>
              <a:t>” and start rolling along a vessel wall</a:t>
            </a:r>
          </a:p>
          <a:p>
            <a:pPr lvl="1"/>
            <a:r>
              <a:rPr lang="en-US" sz="1400" dirty="0"/>
              <a:t>Chemokine receptors that bind to chemokines secreted from the tissues</a:t>
            </a:r>
          </a:p>
          <a:p>
            <a:pPr lvl="1"/>
            <a:r>
              <a:rPr lang="en-US" sz="1400" dirty="0"/>
              <a:t>Integrins that stop the cell and allow it to begin crawling into the tissue, following the chemokine gradient.</a:t>
            </a:r>
          </a:p>
          <a:p>
            <a:pPr lvl="1"/>
            <a:endParaRPr lang="en-US" sz="1400" dirty="0"/>
          </a:p>
          <a:p>
            <a:r>
              <a:rPr lang="en-US" sz="1800" dirty="0"/>
              <a:t>Homing to a specific tissue depends on a specific combination of selectin, chemokine receptors and integrins</a:t>
            </a:r>
          </a:p>
        </p:txBody>
      </p:sp>
      <p:cxnSp>
        <p:nvCxnSpPr>
          <p:cNvPr id="6" name="Straight Connector 5"/>
          <p:cNvCxnSpPr/>
          <p:nvPr/>
        </p:nvCxnSpPr>
        <p:spPr>
          <a:xfrm>
            <a:off x="-1" y="1274953"/>
            <a:ext cx="9144000" cy="101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2DFB42C-F5A2-484F-9125-A366FA411D81}"/>
              </a:ext>
            </a:extLst>
          </p:cNvPr>
          <p:cNvPicPr>
            <a:picLocks noChangeAspect="1"/>
          </p:cNvPicPr>
          <p:nvPr/>
        </p:nvPicPr>
        <p:blipFill>
          <a:blip r:embed="rId2"/>
          <a:stretch>
            <a:fillRect/>
          </a:stretch>
        </p:blipFill>
        <p:spPr>
          <a:xfrm>
            <a:off x="0" y="12822"/>
            <a:ext cx="1899138" cy="1197546"/>
          </a:xfrm>
          <a:prstGeom prst="rect">
            <a:avLst/>
          </a:prstGeom>
        </p:spPr>
      </p:pic>
      <p:sp>
        <p:nvSpPr>
          <p:cNvPr id="4" name="Footer Placeholder 3">
            <a:extLst>
              <a:ext uri="{FF2B5EF4-FFF2-40B4-BE49-F238E27FC236}">
                <a16:creationId xmlns:a16="http://schemas.microsoft.com/office/drawing/2014/main" id="{E378A1D7-C187-AC41-8824-AEA20DCD6788}"/>
              </a:ext>
            </a:extLst>
          </p:cNvPr>
          <p:cNvSpPr>
            <a:spLocks noGrp="1"/>
          </p:cNvSpPr>
          <p:nvPr>
            <p:ph type="ftr" sz="quarter" idx="11"/>
          </p:nvPr>
        </p:nvSpPr>
        <p:spPr/>
        <p:txBody>
          <a:bodyPr/>
          <a:lstStyle/>
          <a:p>
            <a:r>
              <a:rPr lang="en-US"/>
              <a:t>Chapter 4: Orchestration of immune responses</a:t>
            </a:r>
          </a:p>
        </p:txBody>
      </p:sp>
      <p:sp>
        <p:nvSpPr>
          <p:cNvPr id="5" name="Slide Number Placeholder 4">
            <a:extLst>
              <a:ext uri="{FF2B5EF4-FFF2-40B4-BE49-F238E27FC236}">
                <a16:creationId xmlns:a16="http://schemas.microsoft.com/office/drawing/2014/main" id="{1ADF2650-54D3-2746-AD0E-52DB847DE4AB}"/>
              </a:ext>
            </a:extLst>
          </p:cNvPr>
          <p:cNvSpPr>
            <a:spLocks noGrp="1"/>
          </p:cNvSpPr>
          <p:nvPr>
            <p:ph type="sldNum" sz="quarter" idx="12"/>
          </p:nvPr>
        </p:nvSpPr>
        <p:spPr/>
        <p:txBody>
          <a:bodyPr/>
          <a:lstStyle/>
          <a:p>
            <a:fld id="{13EA5BE9-B172-7244-9DA5-14841A33ACC0}" type="slidenum">
              <a:rPr lang="en-US" smtClean="0"/>
              <a:t>22</a:t>
            </a:fld>
            <a:endParaRPr lang="en-US"/>
          </a:p>
        </p:txBody>
      </p:sp>
      <p:pic>
        <p:nvPicPr>
          <p:cNvPr id="9" name="Picture 8">
            <a:extLst>
              <a:ext uri="{FF2B5EF4-FFF2-40B4-BE49-F238E27FC236}">
                <a16:creationId xmlns:a16="http://schemas.microsoft.com/office/drawing/2014/main" id="{D2F04666-2EDA-B843-9650-8DE026A13C08}"/>
              </a:ext>
            </a:extLst>
          </p:cNvPr>
          <p:cNvPicPr>
            <a:picLocks noChangeAspect="1"/>
          </p:cNvPicPr>
          <p:nvPr/>
        </p:nvPicPr>
        <p:blipFill>
          <a:blip r:embed="rId3"/>
          <a:stretch>
            <a:fillRect/>
          </a:stretch>
        </p:blipFill>
        <p:spPr>
          <a:xfrm>
            <a:off x="8015288" y="54452"/>
            <a:ext cx="1104094" cy="1199825"/>
          </a:xfrm>
          <a:prstGeom prst="rect">
            <a:avLst/>
          </a:prstGeom>
        </p:spPr>
      </p:pic>
    </p:spTree>
    <p:extLst>
      <p:ext uri="{BB962C8B-B14F-4D97-AF65-F5344CB8AC3E}">
        <p14:creationId xmlns:p14="http://schemas.microsoft.com/office/powerpoint/2010/main" val="486248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066355A-084C-D24E-9AD2-7E4FC41EA627}" type="slidenum">
              <a:rPr lang="en-US" smtClean="0"/>
              <a:t>23</a:t>
            </a:fld>
            <a:endParaRPr lang="en-US"/>
          </a:p>
        </p:txBody>
      </p:sp>
      <p:pic>
        <p:nvPicPr>
          <p:cNvPr id="4" name="Picture 1" descr="figure_03_31_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944" y="1213013"/>
            <a:ext cx="8374856" cy="550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61559" y="113764"/>
            <a:ext cx="8835176" cy="923330"/>
          </a:xfrm>
          <a:prstGeom prst="rect">
            <a:avLst/>
          </a:prstGeom>
          <a:noFill/>
        </p:spPr>
        <p:txBody>
          <a:bodyPr wrap="none" rtlCol="0">
            <a:spAutoFit/>
          </a:bodyPr>
          <a:lstStyle/>
          <a:p>
            <a:pPr algn="ctr"/>
            <a:r>
              <a:rPr lang="en-US" b="1" dirty="0"/>
              <a:t>Selectin-</a:t>
            </a:r>
            <a:r>
              <a:rPr lang="en-US" b="1" dirty="0" err="1"/>
              <a:t>Sialyl</a:t>
            </a:r>
            <a:r>
              <a:rPr lang="en-US" b="1" dirty="0"/>
              <a:t> Lewis X interactions initiate rolling adhesion</a:t>
            </a:r>
          </a:p>
          <a:p>
            <a:pPr algn="ctr"/>
            <a:r>
              <a:rPr lang="en-US" b="1" dirty="0"/>
              <a:t>Stopping is mediated by LFA-1-ICAM-1 interactions and</a:t>
            </a:r>
          </a:p>
          <a:p>
            <a:pPr algn="ctr"/>
            <a:r>
              <a:rPr lang="en-US" b="1" dirty="0"/>
              <a:t>chemokine recognition, followed by diapedesis between cells and migration into the tissue</a:t>
            </a:r>
          </a:p>
        </p:txBody>
      </p:sp>
      <p:sp>
        <p:nvSpPr>
          <p:cNvPr id="5" name="TextBox 4"/>
          <p:cNvSpPr txBox="1"/>
          <p:nvPr/>
        </p:nvSpPr>
        <p:spPr>
          <a:xfrm>
            <a:off x="503132" y="3376598"/>
            <a:ext cx="511879" cy="338554"/>
          </a:xfrm>
          <a:prstGeom prst="rect">
            <a:avLst/>
          </a:prstGeom>
          <a:noFill/>
        </p:spPr>
        <p:txBody>
          <a:bodyPr wrap="none" rtlCol="0">
            <a:spAutoFit/>
          </a:bodyPr>
          <a:lstStyle/>
          <a:p>
            <a:r>
              <a:rPr lang="en-US" sz="1600" dirty="0">
                <a:latin typeface="Arial Narrow"/>
                <a:cs typeface="Arial Narrow"/>
              </a:rPr>
              <a:t>&amp; P-</a:t>
            </a:r>
          </a:p>
        </p:txBody>
      </p:sp>
      <p:sp>
        <p:nvSpPr>
          <p:cNvPr id="6" name="TextBox 5"/>
          <p:cNvSpPr txBox="1"/>
          <p:nvPr/>
        </p:nvSpPr>
        <p:spPr>
          <a:xfrm>
            <a:off x="602353" y="2075788"/>
            <a:ext cx="814647" cy="523220"/>
          </a:xfrm>
          <a:prstGeom prst="rect">
            <a:avLst/>
          </a:prstGeom>
          <a:noFill/>
        </p:spPr>
        <p:txBody>
          <a:bodyPr wrap="none" rtlCol="0">
            <a:spAutoFit/>
          </a:bodyPr>
          <a:lstStyle/>
          <a:p>
            <a:r>
              <a:rPr lang="en-US" sz="1400" dirty="0">
                <a:solidFill>
                  <a:srgbClr val="FF0000"/>
                </a:solidFill>
                <a:latin typeface="Arial Narrow" charset="0"/>
                <a:ea typeface="Arial Narrow" charset="0"/>
                <a:cs typeface="Arial Narrow" charset="0"/>
              </a:rPr>
              <a:t>L-selectin</a:t>
            </a:r>
          </a:p>
          <a:p>
            <a:r>
              <a:rPr lang="en-US" sz="1400" dirty="0">
                <a:solidFill>
                  <a:srgbClr val="FF0000"/>
                </a:solidFill>
                <a:latin typeface="Arial Narrow" charset="0"/>
                <a:ea typeface="Arial Narrow" charset="0"/>
                <a:cs typeface="Arial Narrow" charset="0"/>
              </a:rPr>
              <a:t>on cell</a:t>
            </a:r>
          </a:p>
        </p:txBody>
      </p:sp>
    </p:spTree>
    <p:extLst>
      <p:ext uri="{BB962C8B-B14F-4D97-AF65-F5344CB8AC3E}">
        <p14:creationId xmlns:p14="http://schemas.microsoft.com/office/powerpoint/2010/main" val="1095772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0B72F3-600D-9C46-8051-01954CF22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9666"/>
            <a:ext cx="9144000" cy="5418667"/>
          </a:xfrm>
          <a:prstGeom prst="rect">
            <a:avLst/>
          </a:prstGeom>
        </p:spPr>
      </p:pic>
      <p:sp>
        <p:nvSpPr>
          <p:cNvPr id="5" name="TextBox 4">
            <a:extLst>
              <a:ext uri="{FF2B5EF4-FFF2-40B4-BE49-F238E27FC236}">
                <a16:creationId xmlns:a16="http://schemas.microsoft.com/office/drawing/2014/main" id="{36446451-4075-FB4C-B23F-E93174DB8C05}"/>
              </a:ext>
            </a:extLst>
          </p:cNvPr>
          <p:cNvSpPr txBox="1"/>
          <p:nvPr/>
        </p:nvSpPr>
        <p:spPr>
          <a:xfrm>
            <a:off x="711491" y="30118"/>
            <a:ext cx="7721017"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The underlying tissue controls what the leukocyte encounters in the post-capillary venule</a:t>
            </a:r>
          </a:p>
        </p:txBody>
      </p:sp>
      <p:sp>
        <p:nvSpPr>
          <p:cNvPr id="6" name="TextBox 5">
            <a:extLst>
              <a:ext uri="{FF2B5EF4-FFF2-40B4-BE49-F238E27FC236}">
                <a16:creationId xmlns:a16="http://schemas.microsoft.com/office/drawing/2014/main" id="{ECB441E9-4550-8248-B655-8CFEE3B20227}"/>
              </a:ext>
            </a:extLst>
          </p:cNvPr>
          <p:cNvSpPr txBox="1"/>
          <p:nvPr/>
        </p:nvSpPr>
        <p:spPr>
          <a:xfrm>
            <a:off x="7368722" y="1538262"/>
            <a:ext cx="1359155" cy="307777"/>
          </a:xfrm>
          <a:prstGeom prst="rect">
            <a:avLst/>
          </a:prstGeom>
          <a:noFill/>
        </p:spPr>
        <p:txBody>
          <a:bodyPr wrap="none" rtlCol="0">
            <a:spAutoFit/>
          </a:bodyPr>
          <a:lstStyle/>
          <a:p>
            <a:r>
              <a:rPr lang="en-US" sz="1400" dirty="0">
                <a:solidFill>
                  <a:srgbClr val="FF0000"/>
                </a:solidFill>
                <a:latin typeface="Arial" panose="020B0604020202020204" pitchFamily="34" charset="0"/>
                <a:cs typeface="Arial" panose="020B0604020202020204" pitchFamily="34" charset="0"/>
              </a:rPr>
              <a:t>CHEMOTAXIS</a:t>
            </a:r>
          </a:p>
        </p:txBody>
      </p:sp>
      <p:sp>
        <p:nvSpPr>
          <p:cNvPr id="2" name="TextBox 1">
            <a:extLst>
              <a:ext uri="{FF2B5EF4-FFF2-40B4-BE49-F238E27FC236}">
                <a16:creationId xmlns:a16="http://schemas.microsoft.com/office/drawing/2014/main" id="{488879E8-4D98-3447-B987-E1A878207970}"/>
              </a:ext>
            </a:extLst>
          </p:cNvPr>
          <p:cNvSpPr txBox="1"/>
          <p:nvPr/>
        </p:nvSpPr>
        <p:spPr>
          <a:xfrm>
            <a:off x="337538" y="6160679"/>
            <a:ext cx="8146782"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Chemokines bind to the extracellular matrix, forming a chemical gradient for </a:t>
            </a:r>
            <a:r>
              <a:rPr lang="en-US" sz="1600" i="1" dirty="0" err="1">
                <a:latin typeface="Arial" panose="020B0604020202020204" pitchFamily="34" charset="0"/>
                <a:cs typeface="Arial" panose="020B0604020202020204" pitchFamily="34" charset="0"/>
              </a:rPr>
              <a:t>chemotaxix</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019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figure_11_07.jpg">
            <a:extLst>
              <a:ext uri="{FF2B5EF4-FFF2-40B4-BE49-F238E27FC236}">
                <a16:creationId xmlns:a16="http://schemas.microsoft.com/office/drawing/2014/main" id="{E34050C7-E8CE-9646-BED6-98CFD42A39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2477" y="1027750"/>
            <a:ext cx="4664940" cy="52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Box 1">
            <a:extLst>
              <a:ext uri="{FF2B5EF4-FFF2-40B4-BE49-F238E27FC236}">
                <a16:creationId xmlns:a16="http://schemas.microsoft.com/office/drawing/2014/main" id="{BC226523-5547-3C48-A083-ECD09F2C4C8C}"/>
              </a:ext>
            </a:extLst>
          </p:cNvPr>
          <p:cNvSpPr txBox="1">
            <a:spLocks noChangeArrowheads="1"/>
          </p:cNvSpPr>
          <p:nvPr/>
        </p:nvSpPr>
        <p:spPr bwMode="auto">
          <a:xfrm>
            <a:off x="1293486" y="203269"/>
            <a:ext cx="70029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2000" b="1" dirty="0">
                <a:latin typeface="Arial" panose="020B0604020202020204" pitchFamily="34" charset="0"/>
                <a:cs typeface="Arial" panose="020B0604020202020204" pitchFamily="34" charset="0"/>
              </a:rPr>
              <a:t>Effector T cells home to tissues using special selectins, adhesion molecules and chemokine receptors</a:t>
            </a:r>
          </a:p>
        </p:txBody>
      </p:sp>
      <p:sp>
        <p:nvSpPr>
          <p:cNvPr id="47107" name="TextBox 2">
            <a:extLst>
              <a:ext uri="{FF2B5EF4-FFF2-40B4-BE49-F238E27FC236}">
                <a16:creationId xmlns:a16="http://schemas.microsoft.com/office/drawing/2014/main" id="{E752F4BC-2E78-C94D-AE8B-E6F4D57EFFBE}"/>
              </a:ext>
            </a:extLst>
          </p:cNvPr>
          <p:cNvSpPr txBox="1">
            <a:spLocks noChangeArrowheads="1"/>
          </p:cNvSpPr>
          <p:nvPr/>
        </p:nvSpPr>
        <p:spPr bwMode="auto">
          <a:xfrm>
            <a:off x="1001060" y="3005308"/>
            <a:ext cx="147161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825" i="1" dirty="0">
                <a:latin typeface="Arial Narrow" panose="020B0604020202020204" pitchFamily="34" charset="0"/>
              </a:rPr>
              <a:t>L-selectin binds MAdCAM-1</a:t>
            </a:r>
          </a:p>
          <a:p>
            <a:pPr algn="ctr" eaLnBrk="1" hangingPunct="1"/>
            <a:r>
              <a:rPr lang="en-US" altLang="en-US" sz="825" i="1" dirty="0">
                <a:latin typeface="Arial Narrow" panose="020B0604020202020204" pitchFamily="34" charset="0"/>
              </a:rPr>
              <a:t>via its </a:t>
            </a:r>
            <a:r>
              <a:rPr lang="en-US" altLang="en-US" sz="825" i="1" dirty="0" err="1">
                <a:latin typeface="Arial Narrow" panose="020B0604020202020204" pitchFamily="34" charset="0"/>
              </a:rPr>
              <a:t>sialyl-Lewis</a:t>
            </a:r>
            <a:r>
              <a:rPr lang="en-US" altLang="en-US" sz="825" i="1" baseline="30000" dirty="0" err="1">
                <a:latin typeface="Arial Narrow" panose="020B0604020202020204" pitchFamily="34" charset="0"/>
              </a:rPr>
              <a:t>x</a:t>
            </a:r>
            <a:endParaRPr lang="en-US" altLang="en-US" sz="825" i="1" baseline="30000" dirty="0">
              <a:latin typeface="Arial Narrow" panose="020B0604020202020204" pitchFamily="34" charset="0"/>
            </a:endParaRPr>
          </a:p>
        </p:txBody>
      </p:sp>
      <p:sp>
        <p:nvSpPr>
          <p:cNvPr id="47108" name="TextBox 3">
            <a:extLst>
              <a:ext uri="{FF2B5EF4-FFF2-40B4-BE49-F238E27FC236}">
                <a16:creationId xmlns:a16="http://schemas.microsoft.com/office/drawing/2014/main" id="{63DA9E18-C58C-0E49-AFC0-229D0A194ED7}"/>
              </a:ext>
            </a:extLst>
          </p:cNvPr>
          <p:cNvSpPr txBox="1">
            <a:spLocks noChangeArrowheads="1"/>
          </p:cNvSpPr>
          <p:nvPr/>
        </p:nvSpPr>
        <p:spPr bwMode="auto">
          <a:xfrm>
            <a:off x="3714750" y="4800601"/>
            <a:ext cx="338554"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r>
              <a:rPr lang="en-US" altLang="en-US" sz="750">
                <a:latin typeface="Arial Narrow" panose="020B0604020202020204" pitchFamily="34" charset="0"/>
              </a:rPr>
              <a:t>CLA</a:t>
            </a:r>
          </a:p>
        </p:txBody>
      </p:sp>
    </p:spTree>
    <p:extLst>
      <p:ext uri="{BB962C8B-B14F-4D97-AF65-F5344CB8AC3E}">
        <p14:creationId xmlns:p14="http://schemas.microsoft.com/office/powerpoint/2010/main" val="3899282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1223890"/>
            <a:ext cx="9144000" cy="1016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810810" y="511187"/>
            <a:ext cx="7121363"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Chapter 4, Section A</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A4A5A05-79C0-7C47-A94E-2B269F380B52}"/>
              </a:ext>
            </a:extLst>
          </p:cNvPr>
          <p:cNvPicPr>
            <a:picLocks noChangeAspect="1"/>
          </p:cNvPicPr>
          <p:nvPr/>
        </p:nvPicPr>
        <p:blipFill>
          <a:blip r:embed="rId2"/>
          <a:stretch>
            <a:fillRect/>
          </a:stretch>
        </p:blipFill>
        <p:spPr>
          <a:xfrm>
            <a:off x="0" y="-14068"/>
            <a:ext cx="1899138" cy="1197546"/>
          </a:xfrm>
          <a:prstGeom prst="rect">
            <a:avLst/>
          </a:prstGeom>
        </p:spPr>
      </p:pic>
      <p:sp>
        <p:nvSpPr>
          <p:cNvPr id="2" name="Footer Placeholder 1">
            <a:extLst>
              <a:ext uri="{FF2B5EF4-FFF2-40B4-BE49-F238E27FC236}">
                <a16:creationId xmlns:a16="http://schemas.microsoft.com/office/drawing/2014/main" id="{206F5A12-7986-1046-AD2C-402719DAE646}"/>
              </a:ext>
            </a:extLst>
          </p:cNvPr>
          <p:cNvSpPr>
            <a:spLocks noGrp="1"/>
          </p:cNvSpPr>
          <p:nvPr>
            <p:ph type="ftr" sz="quarter" idx="11"/>
          </p:nvPr>
        </p:nvSpPr>
        <p:spPr/>
        <p:txBody>
          <a:bodyPr/>
          <a:lstStyle/>
          <a:p>
            <a:r>
              <a:rPr lang="en-US"/>
              <a:t>Chapter 4: Orchestration of immune responses</a:t>
            </a:r>
          </a:p>
        </p:txBody>
      </p:sp>
      <p:sp>
        <p:nvSpPr>
          <p:cNvPr id="3" name="Slide Number Placeholder 2">
            <a:extLst>
              <a:ext uri="{FF2B5EF4-FFF2-40B4-BE49-F238E27FC236}">
                <a16:creationId xmlns:a16="http://schemas.microsoft.com/office/drawing/2014/main" id="{941C3BE2-A3AB-4244-9F03-877621D5C103}"/>
              </a:ext>
            </a:extLst>
          </p:cNvPr>
          <p:cNvSpPr>
            <a:spLocks noGrp="1"/>
          </p:cNvSpPr>
          <p:nvPr>
            <p:ph type="sldNum" sz="quarter" idx="12"/>
          </p:nvPr>
        </p:nvSpPr>
        <p:spPr/>
        <p:txBody>
          <a:bodyPr/>
          <a:lstStyle/>
          <a:p>
            <a:fld id="{13EA5BE9-B172-7244-9DA5-14841A33ACC0}" type="slidenum">
              <a:rPr lang="en-US" smtClean="0"/>
              <a:t>26</a:t>
            </a:fld>
            <a:endParaRPr lang="en-US"/>
          </a:p>
        </p:txBody>
      </p:sp>
      <p:sp>
        <p:nvSpPr>
          <p:cNvPr id="4" name="TextBox 3">
            <a:extLst>
              <a:ext uri="{FF2B5EF4-FFF2-40B4-BE49-F238E27FC236}">
                <a16:creationId xmlns:a16="http://schemas.microsoft.com/office/drawing/2014/main" id="{F0D89046-C070-7F47-B780-B93414B3BDA4}"/>
              </a:ext>
            </a:extLst>
          </p:cNvPr>
          <p:cNvSpPr txBox="1"/>
          <p:nvPr/>
        </p:nvSpPr>
        <p:spPr>
          <a:xfrm>
            <a:off x="2594495" y="2574387"/>
            <a:ext cx="3776996"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Cutaneous immune response</a:t>
            </a:r>
          </a:p>
        </p:txBody>
      </p:sp>
      <p:pic>
        <p:nvPicPr>
          <p:cNvPr id="9" name="Picture 8">
            <a:extLst>
              <a:ext uri="{FF2B5EF4-FFF2-40B4-BE49-F238E27FC236}">
                <a16:creationId xmlns:a16="http://schemas.microsoft.com/office/drawing/2014/main" id="{C238D798-EF59-4647-B3CC-9815ABB2FEA4}"/>
              </a:ext>
            </a:extLst>
          </p:cNvPr>
          <p:cNvPicPr>
            <a:picLocks noChangeAspect="1"/>
          </p:cNvPicPr>
          <p:nvPr/>
        </p:nvPicPr>
        <p:blipFill>
          <a:blip r:embed="rId3"/>
          <a:stretch>
            <a:fillRect/>
          </a:stretch>
        </p:blipFill>
        <p:spPr>
          <a:xfrm>
            <a:off x="8043250" y="54452"/>
            <a:ext cx="1076132" cy="1169438"/>
          </a:xfrm>
          <a:prstGeom prst="rect">
            <a:avLst/>
          </a:prstGeom>
        </p:spPr>
      </p:pic>
    </p:spTree>
    <p:extLst>
      <p:ext uri="{BB962C8B-B14F-4D97-AF65-F5344CB8AC3E}">
        <p14:creationId xmlns:p14="http://schemas.microsoft.com/office/powerpoint/2010/main" val="1423106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607" y="389294"/>
            <a:ext cx="7809875" cy="400110"/>
          </a:xfrm>
          <a:prstGeom prst="rect">
            <a:avLst/>
          </a:prstGeom>
        </p:spPr>
        <p:txBody>
          <a:bodyPr wrap="square">
            <a:spAutoFit/>
          </a:bodyPr>
          <a:lstStyle/>
          <a:p>
            <a:r>
              <a:rPr lang="en-CA" sz="2000" b="1" dirty="0">
                <a:latin typeface="Arial"/>
                <a:cs typeface="Arial"/>
              </a:rPr>
              <a:t>Cells of the cutaneous immune system have specific locations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784" y="1330251"/>
            <a:ext cx="4813192" cy="4197499"/>
          </a:xfrm>
          <a:prstGeom prst="rect">
            <a:avLst/>
          </a:prstGeom>
        </p:spPr>
      </p:pic>
      <p:sp>
        <p:nvSpPr>
          <p:cNvPr id="4" name="TextBox 3"/>
          <p:cNvSpPr txBox="1"/>
          <p:nvPr/>
        </p:nvSpPr>
        <p:spPr>
          <a:xfrm>
            <a:off x="1668932" y="2848554"/>
            <a:ext cx="1197764" cy="230832"/>
          </a:xfrm>
          <a:prstGeom prst="rect">
            <a:avLst/>
          </a:prstGeom>
          <a:noFill/>
        </p:spPr>
        <p:txBody>
          <a:bodyPr wrap="none" rtlCol="0">
            <a:spAutoFit/>
          </a:bodyPr>
          <a:lstStyle/>
          <a:p>
            <a:r>
              <a:rPr lang="en-US" sz="900" dirty="0">
                <a:solidFill>
                  <a:srgbClr val="FF0000"/>
                </a:solidFill>
              </a:rPr>
              <a:t>Basement membrane</a:t>
            </a:r>
          </a:p>
        </p:txBody>
      </p:sp>
      <p:sp>
        <p:nvSpPr>
          <p:cNvPr id="5" name="TextBox 4"/>
          <p:cNvSpPr txBox="1"/>
          <p:nvPr/>
        </p:nvSpPr>
        <p:spPr>
          <a:xfrm>
            <a:off x="782151" y="2576353"/>
            <a:ext cx="1826141" cy="219291"/>
          </a:xfrm>
          <a:prstGeom prst="rect">
            <a:avLst/>
          </a:prstGeom>
          <a:noFill/>
        </p:spPr>
        <p:txBody>
          <a:bodyPr wrap="none" rtlCol="0">
            <a:spAutoFit/>
          </a:bodyPr>
          <a:lstStyle/>
          <a:p>
            <a:r>
              <a:rPr lang="en-US" sz="825" dirty="0">
                <a:solidFill>
                  <a:srgbClr val="FF0000"/>
                </a:solidFill>
              </a:rPr>
              <a:t>(Stratum </a:t>
            </a:r>
            <a:r>
              <a:rPr lang="en-US" sz="825" dirty="0" err="1">
                <a:solidFill>
                  <a:srgbClr val="FF0000"/>
                </a:solidFill>
              </a:rPr>
              <a:t>basale</a:t>
            </a:r>
            <a:r>
              <a:rPr lang="en-US" sz="825" dirty="0">
                <a:solidFill>
                  <a:srgbClr val="FF0000"/>
                </a:solidFill>
              </a:rPr>
              <a:t> containing stem cells)</a:t>
            </a:r>
          </a:p>
        </p:txBody>
      </p:sp>
      <p:sp>
        <p:nvSpPr>
          <p:cNvPr id="6" name="TextBox 5"/>
          <p:cNvSpPr txBox="1"/>
          <p:nvPr/>
        </p:nvSpPr>
        <p:spPr>
          <a:xfrm>
            <a:off x="6052821" y="2318948"/>
            <a:ext cx="705642" cy="219291"/>
          </a:xfrm>
          <a:prstGeom prst="rect">
            <a:avLst/>
          </a:prstGeom>
          <a:noFill/>
        </p:spPr>
        <p:txBody>
          <a:bodyPr wrap="none" rtlCol="0">
            <a:spAutoFit/>
          </a:bodyPr>
          <a:lstStyle/>
          <a:p>
            <a:r>
              <a:rPr lang="en-US" sz="825" dirty="0">
                <a:solidFill>
                  <a:srgbClr val="FF0000"/>
                </a:solidFill>
              </a:rPr>
              <a:t>&amp; other DCs</a:t>
            </a:r>
          </a:p>
        </p:txBody>
      </p:sp>
      <p:sp>
        <p:nvSpPr>
          <p:cNvPr id="7" name="TextBox 6"/>
          <p:cNvSpPr txBox="1"/>
          <p:nvPr/>
        </p:nvSpPr>
        <p:spPr>
          <a:xfrm>
            <a:off x="6211466" y="2617216"/>
            <a:ext cx="2505814" cy="219291"/>
          </a:xfrm>
          <a:prstGeom prst="rect">
            <a:avLst/>
          </a:prstGeom>
          <a:noFill/>
        </p:spPr>
        <p:txBody>
          <a:bodyPr wrap="none" rtlCol="0">
            <a:spAutoFit/>
          </a:bodyPr>
          <a:lstStyle/>
          <a:p>
            <a:r>
              <a:rPr lang="en-US" sz="825">
                <a:solidFill>
                  <a:srgbClr val="FF0000"/>
                </a:solidFill>
              </a:rPr>
              <a:t>- </a:t>
            </a:r>
            <a:r>
              <a:rPr lang="en-US" sz="825">
                <a:solidFill>
                  <a:srgbClr val="FF0000"/>
                </a:solidFill>
                <a:latin typeface="Symbol" pitchFamily="2" charset="2"/>
              </a:rPr>
              <a:t>g/d </a:t>
            </a:r>
            <a:r>
              <a:rPr lang="en-US" sz="825">
                <a:solidFill>
                  <a:srgbClr val="FF0000"/>
                </a:solidFill>
              </a:rPr>
              <a:t>T cells  + CD103 </a:t>
            </a:r>
            <a:r>
              <a:rPr lang="en-US" sz="825" dirty="0">
                <a:solidFill>
                  <a:srgbClr val="FF0000"/>
                </a:solidFill>
              </a:rPr>
              <a:t>Tissue-resident memory CD8 </a:t>
            </a:r>
            <a:r>
              <a:rPr lang="en-US" sz="825" dirty="0">
                <a:solidFill>
                  <a:srgbClr val="FF0000"/>
                </a:solidFill>
                <a:latin typeface="Symbol" pitchFamily="2" charset="2"/>
              </a:rPr>
              <a:t>a</a:t>
            </a:r>
            <a:r>
              <a:rPr lang="en-US" sz="825">
                <a:solidFill>
                  <a:srgbClr val="FF0000"/>
                </a:solidFill>
                <a:latin typeface="Symbol" pitchFamily="2" charset="2"/>
              </a:rPr>
              <a:t>/b</a:t>
            </a:r>
            <a:endParaRPr lang="en-US" sz="825" dirty="0">
              <a:solidFill>
                <a:srgbClr val="FF0000"/>
              </a:solidFill>
            </a:endParaRPr>
          </a:p>
        </p:txBody>
      </p:sp>
      <p:sp>
        <p:nvSpPr>
          <p:cNvPr id="8" name="TextBox 7"/>
          <p:cNvSpPr txBox="1"/>
          <p:nvPr/>
        </p:nvSpPr>
        <p:spPr>
          <a:xfrm>
            <a:off x="6417337" y="4560570"/>
            <a:ext cx="2203352" cy="346249"/>
          </a:xfrm>
          <a:prstGeom prst="rect">
            <a:avLst/>
          </a:prstGeom>
          <a:noFill/>
        </p:spPr>
        <p:txBody>
          <a:bodyPr wrap="square" rtlCol="0">
            <a:spAutoFit/>
          </a:bodyPr>
          <a:lstStyle/>
          <a:p>
            <a:pPr marL="128588" indent="-128588">
              <a:buFontTx/>
              <a:buChar char="-"/>
            </a:pPr>
            <a:r>
              <a:rPr lang="en-US" sz="825" dirty="0">
                <a:solidFill>
                  <a:srgbClr val="FF0000"/>
                </a:solidFill>
              </a:rPr>
              <a:t>Effector memory (circulating) &amp; tissue-resident memory CD4 &amp; CD8  T cells</a:t>
            </a:r>
          </a:p>
        </p:txBody>
      </p:sp>
      <p:sp>
        <p:nvSpPr>
          <p:cNvPr id="10" name="Slide Number Placeholder 9"/>
          <p:cNvSpPr>
            <a:spLocks noGrp="1"/>
          </p:cNvSpPr>
          <p:nvPr>
            <p:ph type="sldNum" sz="quarter" idx="12"/>
          </p:nvPr>
        </p:nvSpPr>
        <p:spPr/>
        <p:txBody>
          <a:bodyPr/>
          <a:lstStyle/>
          <a:p>
            <a:fld id="{49BC5267-693F-4D36-9C1D-83D74ABCD1B7}" type="slidenum">
              <a:rPr lang="en-CA" smtClean="0"/>
              <a:t>27</a:t>
            </a:fld>
            <a:endParaRPr lang="en-CA" dirty="0"/>
          </a:p>
        </p:txBody>
      </p:sp>
    </p:spTree>
    <p:extLst>
      <p:ext uri="{BB962C8B-B14F-4D97-AF65-F5344CB8AC3E}">
        <p14:creationId xmlns:p14="http://schemas.microsoft.com/office/powerpoint/2010/main" val="2018982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79233" y="5894685"/>
            <a:ext cx="4702629" cy="461665"/>
          </a:xfrm>
          <a:prstGeom prst="rect">
            <a:avLst/>
          </a:prstGeom>
          <a:noFill/>
        </p:spPr>
        <p:txBody>
          <a:bodyPr wrap="square" rtlCol="0">
            <a:spAutoFit/>
          </a:bodyPr>
          <a:lstStyle/>
          <a:p>
            <a:r>
              <a:rPr lang="en-US" sz="1200" i="1" dirty="0">
                <a:latin typeface="Arial" charset="0"/>
                <a:ea typeface="Arial" charset="0"/>
                <a:cs typeface="Arial" charset="0"/>
              </a:rPr>
              <a:t>From: http://</a:t>
            </a:r>
            <a:r>
              <a:rPr lang="en-US" sz="1200" i="1" dirty="0" err="1">
                <a:latin typeface="Arial" charset="0"/>
                <a:ea typeface="Arial" charset="0"/>
                <a:cs typeface="Arial" charset="0"/>
              </a:rPr>
              <a:t>www.biken.osaka-u.ac.jp</a:t>
            </a:r>
            <a:r>
              <a:rPr lang="en-US" sz="1200" i="1" dirty="0">
                <a:latin typeface="Arial" charset="0"/>
                <a:ea typeface="Arial" charset="0"/>
                <a:cs typeface="Arial" charset="0"/>
              </a:rPr>
              <a:t>/act/old/2008/</a:t>
            </a:r>
            <a:r>
              <a:rPr lang="en-US" sz="1200" i="1" dirty="0" err="1">
                <a:latin typeface="Arial" charset="0"/>
                <a:ea typeface="Arial" charset="0"/>
                <a:cs typeface="Arial" charset="0"/>
              </a:rPr>
              <a:t>act_hirata_e.php</a:t>
            </a:r>
            <a:endParaRPr lang="en-US" sz="1200" i="1" dirty="0">
              <a:latin typeface="Arial" charset="0"/>
              <a:ea typeface="Arial" charset="0"/>
              <a:cs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513" y="1252025"/>
            <a:ext cx="5646143" cy="3854547"/>
          </a:xfrm>
          <a:prstGeom prst="rect">
            <a:avLst/>
          </a:prstGeom>
        </p:spPr>
      </p:pic>
      <p:sp>
        <p:nvSpPr>
          <p:cNvPr id="5" name="TextBox 4"/>
          <p:cNvSpPr txBox="1"/>
          <p:nvPr/>
        </p:nvSpPr>
        <p:spPr>
          <a:xfrm>
            <a:off x="486217" y="354060"/>
            <a:ext cx="8390498" cy="707886"/>
          </a:xfrm>
          <a:prstGeom prst="rect">
            <a:avLst/>
          </a:prstGeom>
          <a:noFill/>
        </p:spPr>
        <p:txBody>
          <a:bodyPr wrap="square" rtlCol="0">
            <a:spAutoFit/>
          </a:bodyPr>
          <a:lstStyle/>
          <a:p>
            <a:pPr algn="ctr"/>
            <a:r>
              <a:rPr lang="en-US" sz="2000" b="1" dirty="0">
                <a:latin typeface="Arial" charset="0"/>
                <a:ea typeface="Arial" charset="0"/>
                <a:cs typeface="Arial" charset="0"/>
              </a:rPr>
              <a:t>DCs become activated in the epidermis, and “imprint” naïve T cells in the draining lymph node to migrate to the dermis and epidermis</a:t>
            </a:r>
          </a:p>
        </p:txBody>
      </p:sp>
      <p:sp>
        <p:nvSpPr>
          <p:cNvPr id="6" name="Slide Number Placeholder 5"/>
          <p:cNvSpPr>
            <a:spLocks noGrp="1"/>
          </p:cNvSpPr>
          <p:nvPr>
            <p:ph type="sldNum" sz="quarter" idx="12"/>
          </p:nvPr>
        </p:nvSpPr>
        <p:spPr/>
        <p:txBody>
          <a:bodyPr/>
          <a:lstStyle/>
          <a:p>
            <a:fld id="{49BC5267-693F-4D36-9C1D-83D74ABCD1B7}" type="slidenum">
              <a:rPr lang="en-CA" smtClean="0"/>
              <a:t>28</a:t>
            </a:fld>
            <a:endParaRPr lang="en-CA"/>
          </a:p>
        </p:txBody>
      </p:sp>
      <p:sp>
        <p:nvSpPr>
          <p:cNvPr id="2" name="TextBox 1">
            <a:extLst>
              <a:ext uri="{FF2B5EF4-FFF2-40B4-BE49-F238E27FC236}">
                <a16:creationId xmlns:a16="http://schemas.microsoft.com/office/drawing/2014/main" id="{62428158-4E25-3147-936D-C0FB577AFDCE}"/>
              </a:ext>
            </a:extLst>
          </p:cNvPr>
          <p:cNvSpPr txBox="1"/>
          <p:nvPr/>
        </p:nvSpPr>
        <p:spPr>
          <a:xfrm>
            <a:off x="844062" y="5236643"/>
            <a:ext cx="7842738"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Antibody responses begin with antigen collecting in the draining lymph node, </a:t>
            </a:r>
          </a:p>
          <a:p>
            <a:r>
              <a:rPr lang="en-US" sz="1600" dirty="0">
                <a:latin typeface="Arial" panose="020B0604020202020204" pitchFamily="34" charset="0"/>
                <a:cs typeface="Arial" panose="020B0604020202020204" pitchFamily="34" charset="0"/>
              </a:rPr>
              <a:t>B and T cell responses and germinal-center formation, and antibody-secreting plasma cells in the lymph node and/or bone marrow.</a:t>
            </a:r>
          </a:p>
        </p:txBody>
      </p:sp>
    </p:spTree>
    <p:extLst>
      <p:ext uri="{BB962C8B-B14F-4D97-AF65-F5344CB8AC3E}">
        <p14:creationId xmlns:p14="http://schemas.microsoft.com/office/powerpoint/2010/main" val="2822368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1223890"/>
            <a:ext cx="9144000" cy="1016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992518" y="511187"/>
            <a:ext cx="7121363"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Chapter 4, Section B</a:t>
            </a:r>
            <a:endParaRPr lang="en-US" sz="2400" dirty="0">
              <a:latin typeface="Arial"/>
              <a:cs typeface="Arial"/>
            </a:endParaRPr>
          </a:p>
        </p:txBody>
      </p:sp>
      <p:pic>
        <p:nvPicPr>
          <p:cNvPr id="5" name="Picture 4">
            <a:extLst>
              <a:ext uri="{FF2B5EF4-FFF2-40B4-BE49-F238E27FC236}">
                <a16:creationId xmlns:a16="http://schemas.microsoft.com/office/drawing/2014/main" id="{6A4A5A05-79C0-7C47-A94E-2B269F380B52}"/>
              </a:ext>
            </a:extLst>
          </p:cNvPr>
          <p:cNvPicPr>
            <a:picLocks noChangeAspect="1"/>
          </p:cNvPicPr>
          <p:nvPr/>
        </p:nvPicPr>
        <p:blipFill>
          <a:blip r:embed="rId2"/>
          <a:stretch>
            <a:fillRect/>
          </a:stretch>
        </p:blipFill>
        <p:spPr>
          <a:xfrm>
            <a:off x="0" y="-14068"/>
            <a:ext cx="1899138" cy="1197546"/>
          </a:xfrm>
          <a:prstGeom prst="rect">
            <a:avLst/>
          </a:prstGeom>
        </p:spPr>
      </p:pic>
      <p:sp>
        <p:nvSpPr>
          <p:cNvPr id="2" name="Footer Placeholder 1">
            <a:extLst>
              <a:ext uri="{FF2B5EF4-FFF2-40B4-BE49-F238E27FC236}">
                <a16:creationId xmlns:a16="http://schemas.microsoft.com/office/drawing/2014/main" id="{206F5A12-7986-1046-AD2C-402719DAE646}"/>
              </a:ext>
            </a:extLst>
          </p:cNvPr>
          <p:cNvSpPr>
            <a:spLocks noGrp="1"/>
          </p:cNvSpPr>
          <p:nvPr>
            <p:ph type="ftr" sz="quarter" idx="11"/>
          </p:nvPr>
        </p:nvSpPr>
        <p:spPr/>
        <p:txBody>
          <a:bodyPr/>
          <a:lstStyle/>
          <a:p>
            <a:r>
              <a:rPr lang="en-US"/>
              <a:t>Chapter 4: Orchestration of immune responses</a:t>
            </a:r>
          </a:p>
        </p:txBody>
      </p:sp>
      <p:sp>
        <p:nvSpPr>
          <p:cNvPr id="3" name="Slide Number Placeholder 2">
            <a:extLst>
              <a:ext uri="{FF2B5EF4-FFF2-40B4-BE49-F238E27FC236}">
                <a16:creationId xmlns:a16="http://schemas.microsoft.com/office/drawing/2014/main" id="{941C3BE2-A3AB-4244-9F03-877621D5C103}"/>
              </a:ext>
            </a:extLst>
          </p:cNvPr>
          <p:cNvSpPr>
            <a:spLocks noGrp="1"/>
          </p:cNvSpPr>
          <p:nvPr>
            <p:ph type="sldNum" sz="quarter" idx="12"/>
          </p:nvPr>
        </p:nvSpPr>
        <p:spPr/>
        <p:txBody>
          <a:bodyPr/>
          <a:lstStyle/>
          <a:p>
            <a:fld id="{13EA5BE9-B172-7244-9DA5-14841A33ACC0}" type="slidenum">
              <a:rPr lang="en-US" smtClean="0"/>
              <a:t>29</a:t>
            </a:fld>
            <a:endParaRPr lang="en-US"/>
          </a:p>
        </p:txBody>
      </p:sp>
      <p:sp>
        <p:nvSpPr>
          <p:cNvPr id="4" name="TextBox 3">
            <a:extLst>
              <a:ext uri="{FF2B5EF4-FFF2-40B4-BE49-F238E27FC236}">
                <a16:creationId xmlns:a16="http://schemas.microsoft.com/office/drawing/2014/main" id="{AAAD1CC1-D337-AB4D-B55F-79D3681250E5}"/>
              </a:ext>
            </a:extLst>
          </p:cNvPr>
          <p:cNvSpPr txBox="1"/>
          <p:nvPr/>
        </p:nvSpPr>
        <p:spPr>
          <a:xfrm>
            <a:off x="2475914" y="3038622"/>
            <a:ext cx="3546164"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Mucosal immune response </a:t>
            </a:r>
          </a:p>
        </p:txBody>
      </p:sp>
      <p:pic>
        <p:nvPicPr>
          <p:cNvPr id="8" name="Picture 7">
            <a:extLst>
              <a:ext uri="{FF2B5EF4-FFF2-40B4-BE49-F238E27FC236}">
                <a16:creationId xmlns:a16="http://schemas.microsoft.com/office/drawing/2014/main" id="{AEC327D2-DE45-9B49-BEB9-293D1C2D8173}"/>
              </a:ext>
            </a:extLst>
          </p:cNvPr>
          <p:cNvPicPr>
            <a:picLocks noChangeAspect="1"/>
          </p:cNvPicPr>
          <p:nvPr/>
        </p:nvPicPr>
        <p:blipFill>
          <a:blip r:embed="rId3"/>
          <a:stretch>
            <a:fillRect/>
          </a:stretch>
        </p:blipFill>
        <p:spPr>
          <a:xfrm>
            <a:off x="8080438" y="54452"/>
            <a:ext cx="1038944" cy="1129026"/>
          </a:xfrm>
          <a:prstGeom prst="rect">
            <a:avLst/>
          </a:prstGeom>
        </p:spPr>
      </p:pic>
    </p:spTree>
    <p:extLst>
      <p:ext uri="{BB962C8B-B14F-4D97-AF65-F5344CB8AC3E}">
        <p14:creationId xmlns:p14="http://schemas.microsoft.com/office/powerpoint/2010/main" val="11472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20484" y="508791"/>
            <a:ext cx="5198859" cy="400110"/>
          </a:xfrm>
          <a:prstGeom prst="rect">
            <a:avLst/>
          </a:prstGeom>
        </p:spPr>
        <p:txBody>
          <a:bodyPr wrap="none">
            <a:spAutoFit/>
          </a:bodyPr>
          <a:lstStyle/>
          <a:p>
            <a:r>
              <a:rPr lang="en-CA" sz="2000" b="1" dirty="0">
                <a:latin typeface="Arial"/>
                <a:cs typeface="Arial"/>
              </a:rPr>
              <a:t>Phases of the humoral immune response</a:t>
            </a:r>
            <a:endParaRPr lang="en-CA" sz="2000" dirty="0">
              <a:latin typeface="Arial"/>
              <a:cs typeface="Arial"/>
            </a:endParaRPr>
          </a:p>
        </p:txBody>
      </p:sp>
      <p:sp>
        <p:nvSpPr>
          <p:cNvPr id="2" name="TextBox 1"/>
          <p:cNvSpPr txBox="1"/>
          <p:nvPr/>
        </p:nvSpPr>
        <p:spPr>
          <a:xfrm>
            <a:off x="6627999" y="3541672"/>
            <a:ext cx="2377262" cy="1754326"/>
          </a:xfrm>
          <a:prstGeom prst="rect">
            <a:avLst/>
          </a:prstGeom>
          <a:noFill/>
        </p:spPr>
        <p:txBody>
          <a:bodyPr wrap="square" rtlCol="0">
            <a:spAutoFit/>
          </a:bodyPr>
          <a:lstStyle/>
          <a:p>
            <a:r>
              <a:rPr lang="en-US" sz="1200" dirty="0">
                <a:latin typeface="Arial"/>
                <a:cs typeface="Arial"/>
              </a:rPr>
              <a:t>Most </a:t>
            </a:r>
            <a:r>
              <a:rPr lang="en-US" sz="1200" dirty="0" err="1">
                <a:solidFill>
                  <a:srgbClr val="FF0000"/>
                </a:solidFill>
                <a:latin typeface="Arial"/>
                <a:cs typeface="Arial"/>
              </a:rPr>
              <a:t>isotype</a:t>
            </a:r>
            <a:r>
              <a:rPr lang="en-US" sz="1200" dirty="0">
                <a:solidFill>
                  <a:srgbClr val="FF0000"/>
                </a:solidFill>
                <a:latin typeface="Arial"/>
                <a:cs typeface="Arial"/>
              </a:rPr>
              <a:t> switching</a:t>
            </a:r>
            <a:r>
              <a:rPr lang="en-US" sz="1200" dirty="0">
                <a:latin typeface="Arial"/>
                <a:cs typeface="Arial"/>
              </a:rPr>
              <a:t>,</a:t>
            </a:r>
          </a:p>
          <a:p>
            <a:r>
              <a:rPr lang="en-US" sz="1200" dirty="0">
                <a:solidFill>
                  <a:srgbClr val="FF0000"/>
                </a:solidFill>
                <a:latin typeface="Arial"/>
                <a:cs typeface="Arial"/>
              </a:rPr>
              <a:t>affinity maturation </a:t>
            </a:r>
          </a:p>
          <a:p>
            <a:r>
              <a:rPr lang="en-US" sz="1200" dirty="0">
                <a:solidFill>
                  <a:srgbClr val="FF0000"/>
                </a:solidFill>
                <a:latin typeface="Arial"/>
                <a:cs typeface="Arial"/>
              </a:rPr>
              <a:t>(&amp; somatic </a:t>
            </a:r>
            <a:r>
              <a:rPr lang="en-US" sz="1200" dirty="0" err="1">
                <a:solidFill>
                  <a:srgbClr val="FF0000"/>
                </a:solidFill>
                <a:latin typeface="Arial"/>
                <a:cs typeface="Arial"/>
              </a:rPr>
              <a:t>hypermutation</a:t>
            </a:r>
            <a:r>
              <a:rPr lang="en-US" sz="1200" dirty="0">
                <a:solidFill>
                  <a:srgbClr val="FF0000"/>
                </a:solidFill>
                <a:latin typeface="Arial"/>
                <a:cs typeface="Arial"/>
              </a:rPr>
              <a:t>)</a:t>
            </a:r>
            <a:r>
              <a:rPr lang="en-US" sz="1200" dirty="0">
                <a:latin typeface="Arial"/>
                <a:cs typeface="Arial"/>
              </a:rPr>
              <a:t>,</a:t>
            </a:r>
          </a:p>
          <a:p>
            <a:r>
              <a:rPr lang="en-US" sz="1200" dirty="0">
                <a:solidFill>
                  <a:srgbClr val="FF0000"/>
                </a:solidFill>
                <a:latin typeface="Arial"/>
                <a:cs typeface="Arial"/>
              </a:rPr>
              <a:t>memory</a:t>
            </a:r>
            <a:r>
              <a:rPr lang="en-US" sz="1200" dirty="0">
                <a:latin typeface="Arial"/>
                <a:cs typeface="Arial"/>
              </a:rPr>
              <a:t> &amp; </a:t>
            </a:r>
            <a:r>
              <a:rPr lang="en-US" sz="1200" dirty="0">
                <a:solidFill>
                  <a:srgbClr val="FF0000"/>
                </a:solidFill>
                <a:latin typeface="Arial"/>
                <a:cs typeface="Arial"/>
              </a:rPr>
              <a:t>production of long-lived plasma cells (&amp; their homing to the bone marrow)</a:t>
            </a:r>
          </a:p>
          <a:p>
            <a:r>
              <a:rPr lang="en-US" sz="1200" dirty="0">
                <a:latin typeface="Arial"/>
                <a:cs typeface="Arial"/>
              </a:rPr>
              <a:t>involve </a:t>
            </a:r>
            <a:r>
              <a:rPr lang="en-US" sz="1200" b="1" dirty="0">
                <a:latin typeface="Arial"/>
                <a:cs typeface="Arial"/>
              </a:rPr>
              <a:t>follicular B cells </a:t>
            </a:r>
            <a:r>
              <a:rPr lang="en-US" sz="1200" dirty="0">
                <a:latin typeface="Arial"/>
                <a:cs typeface="Arial"/>
              </a:rPr>
              <a:t>that have been driven by </a:t>
            </a:r>
            <a:r>
              <a:rPr lang="en-US" sz="1200" b="1" dirty="0">
                <a:latin typeface="Arial"/>
                <a:cs typeface="Arial"/>
              </a:rPr>
              <a:t>T</a:t>
            </a:r>
            <a:r>
              <a:rPr lang="en-US" sz="1200" b="1" baseline="-25000" dirty="0">
                <a:latin typeface="Arial"/>
                <a:cs typeface="Arial"/>
              </a:rPr>
              <a:t>FH</a:t>
            </a:r>
            <a:r>
              <a:rPr lang="en-US" sz="1200" b="1" dirty="0">
                <a:latin typeface="Arial"/>
                <a:cs typeface="Arial"/>
              </a:rPr>
              <a:t> cells </a:t>
            </a:r>
            <a:r>
              <a:rPr lang="en-US" sz="1200" dirty="0">
                <a:latin typeface="Arial"/>
                <a:cs typeface="Arial"/>
              </a:rPr>
              <a:t>in </a:t>
            </a:r>
            <a:r>
              <a:rPr lang="en-US" sz="1200" b="1" dirty="0">
                <a:latin typeface="Arial"/>
                <a:cs typeface="Arial"/>
              </a:rPr>
              <a:t>germinal center </a:t>
            </a:r>
            <a:r>
              <a:rPr lang="en-US" sz="1200" dirty="0">
                <a:latin typeface="Arial"/>
                <a:cs typeface="Arial"/>
              </a:rPr>
              <a:t>reactions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71" y="1536700"/>
            <a:ext cx="6539028" cy="3530600"/>
          </a:xfrm>
          <a:prstGeom prst="rect">
            <a:avLst/>
          </a:prstGeom>
        </p:spPr>
      </p:pic>
      <p:sp>
        <p:nvSpPr>
          <p:cNvPr id="5" name="Slide Number Placeholder 4">
            <a:extLst>
              <a:ext uri="{FF2B5EF4-FFF2-40B4-BE49-F238E27FC236}">
                <a16:creationId xmlns:a16="http://schemas.microsoft.com/office/drawing/2014/main" id="{A6B7B601-7AC1-BE4B-8488-E08E7A0831B2}"/>
              </a:ext>
            </a:extLst>
          </p:cNvPr>
          <p:cNvSpPr>
            <a:spLocks noGrp="1"/>
          </p:cNvSpPr>
          <p:nvPr>
            <p:ph type="sldNum" sz="quarter" idx="12"/>
          </p:nvPr>
        </p:nvSpPr>
        <p:spPr/>
        <p:txBody>
          <a:bodyPr/>
          <a:lstStyle/>
          <a:p>
            <a:fld id="{13EA5BE9-B172-7244-9DA5-14841A33ACC0}" type="slidenum">
              <a:rPr lang="en-US" smtClean="0"/>
              <a:t>3</a:t>
            </a:fld>
            <a:endParaRPr lang="en-US"/>
          </a:p>
        </p:txBody>
      </p:sp>
    </p:spTree>
    <p:extLst>
      <p:ext uri="{BB962C8B-B14F-4D97-AF65-F5344CB8AC3E}">
        <p14:creationId xmlns:p14="http://schemas.microsoft.com/office/powerpoint/2010/main" val="1761536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figure_12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8534400" cy="473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376864" y="4191000"/>
            <a:ext cx="1424363" cy="400110"/>
          </a:xfrm>
          <a:prstGeom prst="rect">
            <a:avLst/>
          </a:prstGeom>
          <a:noFill/>
        </p:spPr>
        <p:txBody>
          <a:bodyPr wrap="none" rtlCol="0">
            <a:spAutoFit/>
          </a:bodyPr>
          <a:lstStyle/>
          <a:p>
            <a:pPr algn="ctr"/>
            <a:r>
              <a:rPr lang="en-US" sz="1000" dirty="0">
                <a:latin typeface="Arial Black"/>
                <a:cs typeface="Arial Black"/>
              </a:rPr>
              <a:t>(biliary tree &amp;</a:t>
            </a:r>
          </a:p>
          <a:p>
            <a:pPr algn="ctr"/>
            <a:r>
              <a:rPr lang="en-US" sz="1000" dirty="0">
                <a:latin typeface="Arial Black"/>
                <a:cs typeface="Arial Black"/>
              </a:rPr>
              <a:t>pancreatic ducts)</a:t>
            </a:r>
          </a:p>
        </p:txBody>
      </p:sp>
      <p:sp>
        <p:nvSpPr>
          <p:cNvPr id="4" name="TextBox 3"/>
          <p:cNvSpPr txBox="1"/>
          <p:nvPr/>
        </p:nvSpPr>
        <p:spPr>
          <a:xfrm>
            <a:off x="1676400" y="6096000"/>
            <a:ext cx="5856664" cy="338554"/>
          </a:xfrm>
          <a:prstGeom prst="rect">
            <a:avLst/>
          </a:prstGeom>
          <a:noFill/>
        </p:spPr>
        <p:txBody>
          <a:bodyPr wrap="none" rtlCol="0">
            <a:spAutoFit/>
          </a:bodyPr>
          <a:lstStyle/>
          <a:p>
            <a:r>
              <a:rPr lang="en-US" sz="1600" i="1" dirty="0">
                <a:latin typeface="Arial"/>
                <a:cs typeface="Arial"/>
              </a:rPr>
              <a:t>Fallopian tubes of the UG tract open into the peritoneal cavity!</a:t>
            </a:r>
          </a:p>
        </p:txBody>
      </p:sp>
      <p:sp>
        <p:nvSpPr>
          <p:cNvPr id="5" name="TextBox 4"/>
          <p:cNvSpPr txBox="1"/>
          <p:nvPr/>
        </p:nvSpPr>
        <p:spPr>
          <a:xfrm>
            <a:off x="533400" y="304800"/>
            <a:ext cx="8338190" cy="400110"/>
          </a:xfrm>
          <a:prstGeom prst="rect">
            <a:avLst/>
          </a:prstGeom>
          <a:noFill/>
        </p:spPr>
        <p:txBody>
          <a:bodyPr wrap="none" rtlCol="0">
            <a:spAutoFit/>
          </a:bodyPr>
          <a:lstStyle/>
          <a:p>
            <a:r>
              <a:rPr lang="en-US" sz="2000" b="1" dirty="0">
                <a:latin typeface="Arial"/>
                <a:cs typeface="Arial"/>
              </a:rPr>
              <a:t>The mucosal tissues consists of all epithelial surfaces, except skin</a:t>
            </a:r>
          </a:p>
        </p:txBody>
      </p:sp>
      <p:sp>
        <p:nvSpPr>
          <p:cNvPr id="6" name="TextBox 5"/>
          <p:cNvSpPr txBox="1"/>
          <p:nvPr/>
        </p:nvSpPr>
        <p:spPr>
          <a:xfrm>
            <a:off x="1757598" y="2078085"/>
            <a:ext cx="184666" cy="461665"/>
          </a:xfrm>
          <a:prstGeom prst="rect">
            <a:avLst/>
          </a:prstGeom>
          <a:noFill/>
        </p:spPr>
        <p:txBody>
          <a:bodyPr wrap="none" rtlCol="0">
            <a:spAutoFit/>
          </a:bodyPr>
          <a:lstStyle/>
          <a:p>
            <a:endParaRPr lang="en-US" dirty="0"/>
          </a:p>
        </p:txBody>
      </p:sp>
      <p:sp>
        <p:nvSpPr>
          <p:cNvPr id="7" name="TextBox 6"/>
          <p:cNvSpPr txBox="1"/>
          <p:nvPr/>
        </p:nvSpPr>
        <p:spPr>
          <a:xfrm>
            <a:off x="1154626" y="1744565"/>
            <a:ext cx="184666" cy="461665"/>
          </a:xfrm>
          <a:prstGeom prst="rect">
            <a:avLst/>
          </a:prstGeom>
          <a:noFill/>
        </p:spPr>
        <p:txBody>
          <a:bodyPr wrap="none" rtlCol="0">
            <a:spAutoFit/>
          </a:bodyPr>
          <a:lstStyle/>
          <a:p>
            <a:endParaRPr lang="en-US" dirty="0"/>
          </a:p>
        </p:txBody>
      </p:sp>
      <p:sp>
        <p:nvSpPr>
          <p:cNvPr id="3" name="Slide Number Placeholder 2"/>
          <p:cNvSpPr>
            <a:spLocks noGrp="1"/>
          </p:cNvSpPr>
          <p:nvPr>
            <p:ph type="sldNum" sz="quarter" idx="12"/>
          </p:nvPr>
        </p:nvSpPr>
        <p:spPr/>
        <p:txBody>
          <a:bodyPr/>
          <a:lstStyle/>
          <a:p>
            <a:pPr>
              <a:defRPr/>
            </a:pPr>
            <a:fld id="{E6413C4F-81AE-AC43-A448-D3A59AEEB3A9}" type="slidenum">
              <a:rPr lang="en-US" smtClean="0"/>
              <a:pPr>
                <a:defRPr/>
              </a:pPr>
              <a:t>30</a:t>
            </a:fld>
            <a:endParaRPr lang="en-US"/>
          </a:p>
        </p:txBody>
      </p:sp>
    </p:spTree>
    <p:extLst>
      <p:ext uri="{BB962C8B-B14F-4D97-AF65-F5344CB8AC3E}">
        <p14:creationId xmlns:p14="http://schemas.microsoft.com/office/powerpoint/2010/main" val="1903746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PortalCirculatio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7814" y="1301642"/>
            <a:ext cx="6748225" cy="45202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TextBox 2"/>
          <p:cNvSpPr txBox="1">
            <a:spLocks noChangeArrowheads="1"/>
          </p:cNvSpPr>
          <p:nvPr/>
        </p:nvSpPr>
        <p:spPr bwMode="auto">
          <a:xfrm>
            <a:off x="1107814" y="574470"/>
            <a:ext cx="692837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b="1" dirty="0">
                <a:latin typeface="Arial" charset="0"/>
                <a:cs typeface="Arial" charset="0"/>
              </a:rPr>
              <a:t>The gut and p</a:t>
            </a:r>
            <a:r>
              <a:rPr lang="en-US" altLang="ja-JP" sz="2000" b="1" dirty="0">
                <a:latin typeface="Arial" charset="0"/>
                <a:cs typeface="Arial" charset="0"/>
              </a:rPr>
              <a:t>ortal circulation</a:t>
            </a:r>
          </a:p>
          <a:p>
            <a:pPr algn="ctr"/>
            <a:r>
              <a:rPr lang="en-US" sz="1600" i="1" dirty="0">
                <a:latin typeface="Arial" charset="0"/>
                <a:cs typeface="Arial" charset="0"/>
              </a:rPr>
              <a:t>Venous blood from the GI tract, spleen and pancreas all drain into the liver</a:t>
            </a:r>
          </a:p>
        </p:txBody>
      </p:sp>
      <p:sp>
        <p:nvSpPr>
          <p:cNvPr id="2" name="TextBox 1">
            <a:extLst>
              <a:ext uri="{FF2B5EF4-FFF2-40B4-BE49-F238E27FC236}">
                <a16:creationId xmlns:a16="http://schemas.microsoft.com/office/drawing/2014/main" id="{35BAD332-F3B5-754E-B070-C6FFFDE63BD4}"/>
              </a:ext>
            </a:extLst>
          </p:cNvPr>
          <p:cNvSpPr txBox="1"/>
          <p:nvPr/>
        </p:nvSpPr>
        <p:spPr>
          <a:xfrm>
            <a:off x="3616036" y="5898559"/>
            <a:ext cx="2669320"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Small intestines not shown.</a:t>
            </a:r>
          </a:p>
        </p:txBody>
      </p:sp>
    </p:spTree>
    <p:extLst>
      <p:ext uri="{BB962C8B-B14F-4D97-AF65-F5344CB8AC3E}">
        <p14:creationId xmlns:p14="http://schemas.microsoft.com/office/powerpoint/2010/main" val="2294216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2B24D7-FABF-3940-B9CE-11C1DA41486F}"/>
              </a:ext>
            </a:extLst>
          </p:cNvPr>
          <p:cNvSpPr>
            <a:spLocks noGrp="1"/>
          </p:cNvSpPr>
          <p:nvPr>
            <p:ph type="sldNum" sz="quarter" idx="12"/>
          </p:nvPr>
        </p:nvSpPr>
        <p:spPr/>
        <p:txBody>
          <a:bodyPr/>
          <a:lstStyle/>
          <a:p>
            <a:fld id="{49BC5267-693F-4D36-9C1D-83D74ABCD1B7}" type="slidenum">
              <a:rPr lang="en-CA" smtClean="0"/>
              <a:t>32</a:t>
            </a:fld>
            <a:endParaRPr lang="en-CA"/>
          </a:p>
        </p:txBody>
      </p:sp>
      <p:pic>
        <p:nvPicPr>
          <p:cNvPr id="4" name="Picture 3">
            <a:extLst>
              <a:ext uri="{FF2B5EF4-FFF2-40B4-BE49-F238E27FC236}">
                <a16:creationId xmlns:a16="http://schemas.microsoft.com/office/drawing/2014/main" id="{13F44F6A-83C1-1448-A94A-445BBAA00FD8}"/>
              </a:ext>
            </a:extLst>
          </p:cNvPr>
          <p:cNvPicPr>
            <a:picLocks noChangeAspect="1"/>
          </p:cNvPicPr>
          <p:nvPr/>
        </p:nvPicPr>
        <p:blipFill>
          <a:blip r:embed="rId2"/>
          <a:stretch>
            <a:fillRect/>
          </a:stretch>
        </p:blipFill>
        <p:spPr>
          <a:xfrm>
            <a:off x="1023210" y="1189434"/>
            <a:ext cx="7097581" cy="5143500"/>
          </a:xfrm>
          <a:prstGeom prst="rect">
            <a:avLst/>
          </a:prstGeom>
        </p:spPr>
      </p:pic>
    </p:spTree>
    <p:extLst>
      <p:ext uri="{BB962C8B-B14F-4D97-AF65-F5344CB8AC3E}">
        <p14:creationId xmlns:p14="http://schemas.microsoft.com/office/powerpoint/2010/main" val="3455202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Ch12_GIlymph&amp;circul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83649" y="1439581"/>
            <a:ext cx="3034717" cy="449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TextBox 2"/>
          <p:cNvSpPr txBox="1">
            <a:spLocks noChangeArrowheads="1"/>
          </p:cNvSpPr>
          <p:nvPr/>
        </p:nvSpPr>
        <p:spPr bwMode="auto">
          <a:xfrm>
            <a:off x="1656982" y="526384"/>
            <a:ext cx="668804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dirty="0">
                <a:latin typeface="Arial" charset="0"/>
                <a:cs typeface="Arial" charset="0"/>
              </a:rPr>
              <a:t>Circulatory circuits to and from the intestinal mucosa</a:t>
            </a:r>
          </a:p>
        </p:txBody>
      </p:sp>
      <p:sp>
        <p:nvSpPr>
          <p:cNvPr id="2" name="TextBox 1"/>
          <p:cNvSpPr txBox="1"/>
          <p:nvPr/>
        </p:nvSpPr>
        <p:spPr>
          <a:xfrm>
            <a:off x="431075" y="3731845"/>
            <a:ext cx="2971801" cy="1962076"/>
          </a:xfrm>
          <a:prstGeom prst="rect">
            <a:avLst/>
          </a:prstGeom>
          <a:noFill/>
        </p:spPr>
        <p:txBody>
          <a:bodyPr wrap="square" rtlCol="0">
            <a:spAutoFit/>
          </a:bodyPr>
          <a:lstStyle/>
          <a:p>
            <a:r>
              <a:rPr lang="en-US" sz="1350" dirty="0">
                <a:latin typeface="Arial"/>
                <a:cs typeface="Arial"/>
              </a:rPr>
              <a:t>Amino acids &amp; sugars are absorbed</a:t>
            </a:r>
          </a:p>
          <a:p>
            <a:r>
              <a:rPr lang="en-US" sz="1350" dirty="0">
                <a:latin typeface="Arial"/>
                <a:cs typeface="Arial"/>
              </a:rPr>
              <a:t>into the venous blood circulation, passing through the liver on the way to the heart.</a:t>
            </a:r>
          </a:p>
          <a:p>
            <a:endParaRPr lang="en-US" sz="1350" dirty="0">
              <a:latin typeface="Arial"/>
              <a:cs typeface="Arial"/>
            </a:endParaRPr>
          </a:p>
          <a:p>
            <a:r>
              <a:rPr lang="en-US" sz="1350" dirty="0">
                <a:latin typeface="Arial"/>
                <a:cs typeface="Arial"/>
              </a:rPr>
              <a:t>Fats are absorbed </a:t>
            </a:r>
          </a:p>
          <a:p>
            <a:r>
              <a:rPr lang="en-US" sz="1350" dirty="0">
                <a:latin typeface="Arial"/>
                <a:cs typeface="Arial"/>
              </a:rPr>
              <a:t>into the lymphatic circulation, </a:t>
            </a:r>
          </a:p>
          <a:p>
            <a:r>
              <a:rPr lang="en-US" sz="1350" dirty="0">
                <a:latin typeface="Arial"/>
                <a:cs typeface="Arial"/>
              </a:rPr>
              <a:t>passing through the mesenteric  lymph nodes</a:t>
            </a:r>
          </a:p>
        </p:txBody>
      </p:sp>
      <p:sp>
        <p:nvSpPr>
          <p:cNvPr id="3" name="TextBox 2"/>
          <p:cNvSpPr txBox="1"/>
          <p:nvPr/>
        </p:nvSpPr>
        <p:spPr>
          <a:xfrm>
            <a:off x="6518366" y="3868239"/>
            <a:ext cx="2475412" cy="923330"/>
          </a:xfrm>
          <a:prstGeom prst="rect">
            <a:avLst/>
          </a:prstGeom>
          <a:noFill/>
        </p:spPr>
        <p:txBody>
          <a:bodyPr wrap="square" rtlCol="0">
            <a:spAutoFit/>
          </a:bodyPr>
          <a:lstStyle/>
          <a:p>
            <a:r>
              <a:rPr lang="en-US" sz="1350" dirty="0"/>
              <a:t>Cells activated in the mesenteric lymph nodes travel throughout the body, and home to the lamina </a:t>
            </a:r>
            <a:r>
              <a:rPr lang="en-US" sz="1350" dirty="0" err="1"/>
              <a:t>propria</a:t>
            </a:r>
            <a:r>
              <a:rPr lang="en-US" sz="1350" dirty="0"/>
              <a:t> of the GALT</a:t>
            </a:r>
          </a:p>
        </p:txBody>
      </p:sp>
      <p:sp>
        <p:nvSpPr>
          <p:cNvPr id="4" name="Slide Number Placeholder 3"/>
          <p:cNvSpPr>
            <a:spLocks noGrp="1"/>
          </p:cNvSpPr>
          <p:nvPr>
            <p:ph type="sldNum" sz="quarter" idx="12"/>
          </p:nvPr>
        </p:nvSpPr>
        <p:spPr/>
        <p:txBody>
          <a:bodyPr/>
          <a:lstStyle/>
          <a:p>
            <a:fld id="{49BC5267-693F-4D36-9C1D-83D74ABCD1B7}" type="slidenum">
              <a:rPr lang="en-CA" smtClean="0"/>
              <a:t>33</a:t>
            </a:fld>
            <a:endParaRPr lang="en-CA"/>
          </a:p>
        </p:txBody>
      </p:sp>
    </p:spTree>
    <p:extLst>
      <p:ext uri="{BB962C8B-B14F-4D97-AF65-F5344CB8AC3E}">
        <p14:creationId xmlns:p14="http://schemas.microsoft.com/office/powerpoint/2010/main" val="899232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849A23-8C6B-C748-B6EF-768D96218CD0}"/>
              </a:ext>
            </a:extLst>
          </p:cNvPr>
          <p:cNvSpPr>
            <a:spLocks noGrp="1"/>
          </p:cNvSpPr>
          <p:nvPr>
            <p:ph type="ftr" sz="quarter" idx="11"/>
          </p:nvPr>
        </p:nvSpPr>
        <p:spPr/>
        <p:txBody>
          <a:bodyPr/>
          <a:lstStyle/>
          <a:p>
            <a:r>
              <a:rPr lang="en-US"/>
              <a:t>Chapter 4: Orchestration of immune responses</a:t>
            </a:r>
          </a:p>
        </p:txBody>
      </p:sp>
      <p:sp>
        <p:nvSpPr>
          <p:cNvPr id="3" name="Slide Number Placeholder 2">
            <a:extLst>
              <a:ext uri="{FF2B5EF4-FFF2-40B4-BE49-F238E27FC236}">
                <a16:creationId xmlns:a16="http://schemas.microsoft.com/office/drawing/2014/main" id="{B03E326B-0917-C342-83F1-D4D0391840BE}"/>
              </a:ext>
            </a:extLst>
          </p:cNvPr>
          <p:cNvSpPr>
            <a:spLocks noGrp="1"/>
          </p:cNvSpPr>
          <p:nvPr>
            <p:ph type="sldNum" sz="quarter" idx="12"/>
          </p:nvPr>
        </p:nvSpPr>
        <p:spPr>
          <a:xfrm>
            <a:off x="6553199" y="6321366"/>
            <a:ext cx="2324793" cy="400110"/>
          </a:xfrm>
        </p:spPr>
        <p:txBody>
          <a:bodyPr/>
          <a:lstStyle/>
          <a:p>
            <a:fld id="{13EA5BE9-B172-7244-9DA5-14841A33ACC0}" type="slidenum">
              <a:rPr lang="en-US" smtClean="0"/>
              <a:t>34</a:t>
            </a:fld>
            <a:endParaRPr lang="en-US"/>
          </a:p>
        </p:txBody>
      </p:sp>
      <p:pic>
        <p:nvPicPr>
          <p:cNvPr id="5" name="Picture 4" descr="Diagram&#10;&#10;Description automatically generated with low confidence">
            <a:extLst>
              <a:ext uri="{FF2B5EF4-FFF2-40B4-BE49-F238E27FC236}">
                <a16:creationId xmlns:a16="http://schemas.microsoft.com/office/drawing/2014/main" id="{08B1099D-5B16-DF4F-A9A8-1139849F18BC}"/>
              </a:ext>
            </a:extLst>
          </p:cNvPr>
          <p:cNvPicPr>
            <a:picLocks noChangeAspect="1"/>
          </p:cNvPicPr>
          <p:nvPr/>
        </p:nvPicPr>
        <p:blipFill>
          <a:blip r:embed="rId3"/>
          <a:stretch>
            <a:fillRect/>
          </a:stretch>
        </p:blipFill>
        <p:spPr>
          <a:xfrm>
            <a:off x="545950" y="536635"/>
            <a:ext cx="8140850" cy="4993055"/>
          </a:xfrm>
          <a:prstGeom prst="rect">
            <a:avLst/>
          </a:prstGeom>
        </p:spPr>
      </p:pic>
      <p:sp>
        <p:nvSpPr>
          <p:cNvPr id="6" name="TextBox 5">
            <a:extLst>
              <a:ext uri="{FF2B5EF4-FFF2-40B4-BE49-F238E27FC236}">
                <a16:creationId xmlns:a16="http://schemas.microsoft.com/office/drawing/2014/main" id="{21B9BB8D-84EF-DC4C-ADAB-7516446CFFBC}"/>
              </a:ext>
            </a:extLst>
          </p:cNvPr>
          <p:cNvSpPr txBox="1"/>
          <p:nvPr/>
        </p:nvSpPr>
        <p:spPr>
          <a:xfrm>
            <a:off x="1057275" y="136525"/>
            <a:ext cx="7369325"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Microbial habitats in the human lower gastrointestinal tract</a:t>
            </a:r>
          </a:p>
        </p:txBody>
      </p:sp>
      <p:sp>
        <p:nvSpPr>
          <p:cNvPr id="7" name="TextBox 6">
            <a:extLst>
              <a:ext uri="{FF2B5EF4-FFF2-40B4-BE49-F238E27FC236}">
                <a16:creationId xmlns:a16="http://schemas.microsoft.com/office/drawing/2014/main" id="{49FB9388-E525-D745-8674-32D9BE069286}"/>
              </a:ext>
            </a:extLst>
          </p:cNvPr>
          <p:cNvSpPr txBox="1"/>
          <p:nvPr/>
        </p:nvSpPr>
        <p:spPr>
          <a:xfrm>
            <a:off x="2510443" y="3557847"/>
            <a:ext cx="431528" cy="369332"/>
          </a:xfrm>
          <a:prstGeom prst="rect">
            <a:avLst/>
          </a:prstGeom>
          <a:noFill/>
        </p:spPr>
        <p:txBody>
          <a:bodyPr wrap="none" rtlCol="0">
            <a:spAutoFit/>
          </a:bodyPr>
          <a:lstStyle/>
          <a:p>
            <a:r>
              <a:rPr lang="en-US" b="1" dirty="0">
                <a:solidFill>
                  <a:srgbClr val="FF0000"/>
                </a:solidFill>
              </a:rPr>
              <a:t>PP</a:t>
            </a:r>
          </a:p>
        </p:txBody>
      </p:sp>
    </p:spTree>
    <p:extLst>
      <p:ext uri="{BB962C8B-B14F-4D97-AF65-F5344CB8AC3E}">
        <p14:creationId xmlns:p14="http://schemas.microsoft.com/office/powerpoint/2010/main" val="611548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014001a.jpg (800×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05" y="1590514"/>
            <a:ext cx="4683918" cy="3899363"/>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014001b.jpg (800×4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4708" y="2611561"/>
            <a:ext cx="3844233" cy="206627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475924" y="532938"/>
            <a:ext cx="5546903" cy="400110"/>
          </a:xfrm>
          <a:prstGeom prst="rect">
            <a:avLst/>
          </a:prstGeom>
        </p:spPr>
        <p:txBody>
          <a:bodyPr wrap="none">
            <a:spAutoFit/>
          </a:bodyPr>
          <a:lstStyle/>
          <a:p>
            <a:r>
              <a:rPr lang="en-CA" sz="2000" b="1" dirty="0">
                <a:latin typeface="Arial"/>
                <a:cs typeface="Arial"/>
              </a:rPr>
              <a:t>The gastrointestinal immune system (GALT)</a:t>
            </a:r>
            <a:endParaRPr lang="en-CA" sz="2000" dirty="0">
              <a:latin typeface="Arial"/>
              <a:cs typeface="Arial"/>
            </a:endParaRPr>
          </a:p>
        </p:txBody>
      </p:sp>
      <p:sp>
        <p:nvSpPr>
          <p:cNvPr id="3" name="TextBox 2"/>
          <p:cNvSpPr txBox="1"/>
          <p:nvPr/>
        </p:nvSpPr>
        <p:spPr>
          <a:xfrm>
            <a:off x="1704703" y="5584057"/>
            <a:ext cx="5382627" cy="276999"/>
          </a:xfrm>
          <a:prstGeom prst="rect">
            <a:avLst/>
          </a:prstGeom>
          <a:noFill/>
        </p:spPr>
        <p:txBody>
          <a:bodyPr wrap="none" rtlCol="0">
            <a:spAutoFit/>
          </a:bodyPr>
          <a:lstStyle/>
          <a:p>
            <a:r>
              <a:rPr lang="en-US" sz="1200" i="1" dirty="0">
                <a:latin typeface="Arial" charset="0"/>
                <a:ea typeface="Arial" charset="0"/>
                <a:cs typeface="Arial" charset="0"/>
              </a:rPr>
              <a:t>Isolated lymphoid follicles are also located throughout the small intestinal LP.</a:t>
            </a:r>
          </a:p>
        </p:txBody>
      </p:sp>
      <p:sp>
        <p:nvSpPr>
          <p:cNvPr id="4" name="TextBox 3"/>
          <p:cNvSpPr txBox="1"/>
          <p:nvPr/>
        </p:nvSpPr>
        <p:spPr>
          <a:xfrm>
            <a:off x="3231731" y="3822519"/>
            <a:ext cx="1138453" cy="346249"/>
          </a:xfrm>
          <a:prstGeom prst="rect">
            <a:avLst/>
          </a:prstGeom>
          <a:noFill/>
        </p:spPr>
        <p:txBody>
          <a:bodyPr wrap="none" rtlCol="0">
            <a:spAutoFit/>
          </a:bodyPr>
          <a:lstStyle/>
          <a:p>
            <a:pPr algn="ctr"/>
            <a:r>
              <a:rPr lang="en-US" sz="825" b="1" dirty="0">
                <a:solidFill>
                  <a:srgbClr val="FF0000"/>
                </a:solidFill>
                <a:latin typeface="Arial" charset="0"/>
                <a:ea typeface="Arial" charset="0"/>
                <a:cs typeface="Arial" charset="0"/>
              </a:rPr>
              <a:t>Isolated </a:t>
            </a:r>
          </a:p>
          <a:p>
            <a:pPr algn="ctr"/>
            <a:r>
              <a:rPr lang="en-US" sz="825" b="1" dirty="0">
                <a:solidFill>
                  <a:srgbClr val="FF0000"/>
                </a:solidFill>
                <a:latin typeface="Arial" charset="0"/>
                <a:ea typeface="Arial" charset="0"/>
                <a:cs typeface="Arial" charset="0"/>
              </a:rPr>
              <a:t>Lymphoid Follicles</a:t>
            </a:r>
          </a:p>
        </p:txBody>
      </p:sp>
      <p:sp>
        <p:nvSpPr>
          <p:cNvPr id="5" name="Slide Number Placeholder 4"/>
          <p:cNvSpPr>
            <a:spLocks noGrp="1"/>
          </p:cNvSpPr>
          <p:nvPr>
            <p:ph type="sldNum" sz="quarter" idx="12"/>
          </p:nvPr>
        </p:nvSpPr>
        <p:spPr/>
        <p:txBody>
          <a:bodyPr/>
          <a:lstStyle/>
          <a:p>
            <a:fld id="{49BC5267-693F-4D36-9C1D-83D74ABCD1B7}" type="slidenum">
              <a:rPr lang="en-CA" smtClean="0"/>
              <a:t>35</a:t>
            </a:fld>
            <a:endParaRPr lang="en-CA"/>
          </a:p>
        </p:txBody>
      </p:sp>
    </p:spTree>
    <p:extLst>
      <p:ext uri="{BB962C8B-B14F-4D97-AF65-F5344CB8AC3E}">
        <p14:creationId xmlns:p14="http://schemas.microsoft.com/office/powerpoint/2010/main" val="979213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014005.jpg (752×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2683" y="1369078"/>
            <a:ext cx="3769511" cy="401011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1892433" y="146548"/>
            <a:ext cx="5609228" cy="400110"/>
          </a:xfrm>
          <a:prstGeom prst="rect">
            <a:avLst/>
          </a:prstGeom>
        </p:spPr>
        <p:txBody>
          <a:bodyPr wrap="none">
            <a:spAutoFit/>
          </a:bodyPr>
          <a:lstStyle/>
          <a:p>
            <a:r>
              <a:rPr lang="en-CA" sz="2000" b="1" dirty="0">
                <a:latin typeface="Arial"/>
                <a:cs typeface="Arial"/>
              </a:rPr>
              <a:t>Homing properties of intestinal lymphocytes</a:t>
            </a:r>
            <a:endParaRPr lang="en-CA" sz="2000" dirty="0">
              <a:latin typeface="Arial"/>
              <a:cs typeface="Arial"/>
            </a:endParaRPr>
          </a:p>
        </p:txBody>
      </p:sp>
      <p:sp>
        <p:nvSpPr>
          <p:cNvPr id="3" name="TextBox 2"/>
          <p:cNvSpPr txBox="1"/>
          <p:nvPr/>
        </p:nvSpPr>
        <p:spPr>
          <a:xfrm>
            <a:off x="5884136" y="4913249"/>
            <a:ext cx="2813591" cy="230832"/>
          </a:xfrm>
          <a:prstGeom prst="rect">
            <a:avLst/>
          </a:prstGeom>
          <a:noFill/>
        </p:spPr>
        <p:txBody>
          <a:bodyPr wrap="none" rtlCol="0">
            <a:spAutoFit/>
          </a:bodyPr>
          <a:lstStyle/>
          <a:p>
            <a:r>
              <a:rPr lang="en-US" sz="900" dirty="0">
                <a:latin typeface="Arial"/>
                <a:cs typeface="Arial"/>
              </a:rPr>
              <a:t>CCR10, colon, mammary gland, respiratory homing</a:t>
            </a:r>
          </a:p>
        </p:txBody>
      </p:sp>
      <p:sp>
        <p:nvSpPr>
          <p:cNvPr id="4" name="TextBox 3"/>
          <p:cNvSpPr txBox="1"/>
          <p:nvPr/>
        </p:nvSpPr>
        <p:spPr>
          <a:xfrm>
            <a:off x="5884136" y="2913893"/>
            <a:ext cx="2826415" cy="230832"/>
          </a:xfrm>
          <a:prstGeom prst="rect">
            <a:avLst/>
          </a:prstGeom>
          <a:noFill/>
        </p:spPr>
        <p:txBody>
          <a:bodyPr wrap="none" rtlCol="0">
            <a:spAutoFit/>
          </a:bodyPr>
          <a:lstStyle/>
          <a:p>
            <a:r>
              <a:rPr lang="en-US" sz="900" dirty="0">
                <a:latin typeface="Arial"/>
                <a:cs typeface="Arial"/>
              </a:rPr>
              <a:t>CCL 28, colon, mammary gland, respiratory homing</a:t>
            </a:r>
          </a:p>
        </p:txBody>
      </p:sp>
      <p:sp>
        <p:nvSpPr>
          <p:cNvPr id="5" name="TextBox 4">
            <a:extLst>
              <a:ext uri="{FF2B5EF4-FFF2-40B4-BE49-F238E27FC236}">
                <a16:creationId xmlns:a16="http://schemas.microsoft.com/office/drawing/2014/main" id="{638360CD-EA9C-5949-9C3C-6A987BCA66D2}"/>
              </a:ext>
            </a:extLst>
          </p:cNvPr>
          <p:cNvSpPr txBox="1"/>
          <p:nvPr/>
        </p:nvSpPr>
        <p:spPr>
          <a:xfrm>
            <a:off x="528166" y="5464813"/>
            <a:ext cx="7959230" cy="276999"/>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rPr>
              <a:t>DC-derived retinoic acid upregulates </a:t>
            </a:r>
            <a:r>
              <a:rPr lang="en-US" sz="1200" i="1" dirty="0">
                <a:latin typeface="Symbol" pitchFamily="2" charset="2"/>
                <a:cs typeface="Arial" panose="020B0604020202020204" pitchFamily="34" charset="0"/>
              </a:rPr>
              <a:t>a</a:t>
            </a:r>
            <a:r>
              <a:rPr lang="en-US" sz="1200" i="1" baseline="-25000" dirty="0">
                <a:latin typeface="Symbol" pitchFamily="2" charset="2"/>
                <a:cs typeface="Arial" panose="020B0604020202020204" pitchFamily="34" charset="0"/>
              </a:rPr>
              <a:t>4</a:t>
            </a:r>
            <a:r>
              <a:rPr lang="en-US" sz="1200" i="1" dirty="0">
                <a:latin typeface="Symbol" pitchFamily="2" charset="2"/>
                <a:cs typeface="Arial" panose="020B0604020202020204" pitchFamily="34" charset="0"/>
              </a:rPr>
              <a:t>b</a:t>
            </a:r>
            <a:r>
              <a:rPr lang="en-US" sz="1200" i="1" baseline="-25000" dirty="0">
                <a:latin typeface="Symbol" pitchFamily="2" charset="2"/>
                <a:cs typeface="Arial" panose="020B0604020202020204" pitchFamily="34" charset="0"/>
              </a:rPr>
              <a:t>7</a:t>
            </a:r>
            <a:r>
              <a:rPr lang="en-US" sz="1200" i="1" dirty="0">
                <a:latin typeface="Arial" panose="020B0604020202020204" pitchFamily="34" charset="0"/>
                <a:cs typeface="Arial" panose="020B0604020202020204" pitchFamily="34" charset="0"/>
              </a:rPr>
              <a:t> integrin and CCR9 to imprint T &amp; B cells for homing to the small intestine</a:t>
            </a:r>
          </a:p>
        </p:txBody>
      </p:sp>
      <p:sp>
        <p:nvSpPr>
          <p:cNvPr id="6" name="TextBox 5">
            <a:extLst>
              <a:ext uri="{FF2B5EF4-FFF2-40B4-BE49-F238E27FC236}">
                <a16:creationId xmlns:a16="http://schemas.microsoft.com/office/drawing/2014/main" id="{034B3A8B-5808-5246-B4B0-32AE0F790742}"/>
              </a:ext>
            </a:extLst>
          </p:cNvPr>
          <p:cNvSpPr txBox="1"/>
          <p:nvPr/>
        </p:nvSpPr>
        <p:spPr>
          <a:xfrm>
            <a:off x="0" y="2323930"/>
            <a:ext cx="2313454" cy="784830"/>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TSLP = Thymic-stromal lymphopoietin</a:t>
            </a:r>
          </a:p>
          <a:p>
            <a:r>
              <a:rPr lang="en-US" sz="900" dirty="0">
                <a:latin typeface="Arial" panose="020B0604020202020204" pitchFamily="34" charset="0"/>
                <a:cs typeface="Arial" panose="020B0604020202020204" pitchFamily="34" charset="0"/>
              </a:rPr>
              <a:t>             Made by epithelial &amp; stromal cells</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RALDH = Retinaldehyde dehydrogenase</a:t>
            </a:r>
          </a:p>
          <a:p>
            <a:r>
              <a:rPr lang="en-US" sz="900" dirty="0">
                <a:latin typeface="Arial" panose="020B0604020202020204" pitchFamily="34" charset="0"/>
                <a:cs typeface="Arial" panose="020B0604020202020204" pitchFamily="34" charset="0"/>
              </a:rPr>
              <a:t>                Made by activated DCs</a:t>
            </a:r>
          </a:p>
        </p:txBody>
      </p:sp>
      <p:sp>
        <p:nvSpPr>
          <p:cNvPr id="7" name="TextBox 6">
            <a:extLst>
              <a:ext uri="{FF2B5EF4-FFF2-40B4-BE49-F238E27FC236}">
                <a16:creationId xmlns:a16="http://schemas.microsoft.com/office/drawing/2014/main" id="{42780088-12C5-D944-947D-78DE3803481F}"/>
              </a:ext>
            </a:extLst>
          </p:cNvPr>
          <p:cNvSpPr txBox="1"/>
          <p:nvPr/>
        </p:nvSpPr>
        <p:spPr>
          <a:xfrm>
            <a:off x="864296" y="4164122"/>
            <a:ext cx="1364476" cy="230832"/>
          </a:xfrm>
          <a:prstGeom prst="rect">
            <a:avLst/>
          </a:prstGeom>
          <a:noFill/>
        </p:spPr>
        <p:txBody>
          <a:bodyPr wrap="none" rtlCol="0">
            <a:spAutoFit/>
          </a:bodyPr>
          <a:lstStyle/>
          <a:p>
            <a:r>
              <a:rPr lang="en-US" sz="900" dirty="0">
                <a:solidFill>
                  <a:srgbClr val="FF0000"/>
                </a:solidFill>
              </a:rPr>
              <a:t>Isolated lymphoid follicle</a:t>
            </a:r>
          </a:p>
        </p:txBody>
      </p:sp>
    </p:spTree>
    <p:extLst>
      <p:ext uri="{BB962C8B-B14F-4D97-AF65-F5344CB8AC3E}">
        <p14:creationId xmlns:p14="http://schemas.microsoft.com/office/powerpoint/2010/main" val="3120043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figure_12_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04425"/>
            <a:ext cx="6400800" cy="401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405746" y="931177"/>
            <a:ext cx="6457950" cy="784830"/>
          </a:xfrm>
          <a:prstGeom prst="rect">
            <a:avLst/>
          </a:prstGeom>
          <a:noFill/>
        </p:spPr>
        <p:txBody>
          <a:bodyPr wrap="square" rtlCol="0">
            <a:spAutoFit/>
          </a:bodyPr>
          <a:lstStyle/>
          <a:p>
            <a:pPr algn="ctr"/>
            <a:r>
              <a:rPr lang="en-US" sz="1500" b="1" dirty="0">
                <a:latin typeface="Arial"/>
                <a:cs typeface="Arial"/>
              </a:rPr>
              <a:t>Activated T lymphocytes home to the lamina propria (mainly CD4s) and epithelium (mainly CD8s) </a:t>
            </a:r>
            <a:r>
              <a:rPr lang="en-US" sz="1500" b="1" i="1" dirty="0">
                <a:latin typeface="Arial"/>
                <a:cs typeface="Arial"/>
              </a:rPr>
              <a:t>via</a:t>
            </a:r>
            <a:r>
              <a:rPr lang="en-US" sz="1500" b="1" dirty="0">
                <a:latin typeface="Arial"/>
                <a:cs typeface="Arial"/>
              </a:rPr>
              <a:t> special selectins, adhesion molecules and chemokines</a:t>
            </a:r>
          </a:p>
        </p:txBody>
      </p:sp>
      <p:sp>
        <p:nvSpPr>
          <p:cNvPr id="3" name="TextBox 2"/>
          <p:cNvSpPr txBox="1"/>
          <p:nvPr/>
        </p:nvSpPr>
        <p:spPr>
          <a:xfrm>
            <a:off x="2401578" y="5723975"/>
            <a:ext cx="4466287" cy="276999"/>
          </a:xfrm>
          <a:prstGeom prst="rect">
            <a:avLst/>
          </a:prstGeom>
          <a:noFill/>
        </p:spPr>
        <p:txBody>
          <a:bodyPr wrap="none" rtlCol="0">
            <a:spAutoFit/>
          </a:bodyPr>
          <a:lstStyle/>
          <a:p>
            <a:pPr algn="ctr"/>
            <a:r>
              <a:rPr lang="en-US" sz="1200" i="1" dirty="0" err="1">
                <a:latin typeface="Arial"/>
                <a:cs typeface="Arial"/>
              </a:rPr>
              <a:t>Plasmablasts</a:t>
            </a:r>
            <a:r>
              <a:rPr lang="en-US" sz="1200" i="1" dirty="0">
                <a:latin typeface="Arial"/>
                <a:cs typeface="Arial"/>
              </a:rPr>
              <a:t>/plasma cells home to crypts in the lamina </a:t>
            </a:r>
            <a:r>
              <a:rPr lang="en-US" sz="1200" i="1" dirty="0" err="1">
                <a:latin typeface="Arial"/>
                <a:cs typeface="Arial"/>
              </a:rPr>
              <a:t>propria</a:t>
            </a:r>
            <a:endParaRPr lang="en-US" sz="1200" i="1" dirty="0">
              <a:latin typeface="Arial"/>
              <a:cs typeface="Arial"/>
            </a:endParaRPr>
          </a:p>
        </p:txBody>
      </p:sp>
      <p:sp>
        <p:nvSpPr>
          <p:cNvPr id="4" name="Slide Number Placeholder 3"/>
          <p:cNvSpPr>
            <a:spLocks noGrp="1"/>
          </p:cNvSpPr>
          <p:nvPr>
            <p:ph type="sldNum" sz="quarter" idx="12"/>
          </p:nvPr>
        </p:nvSpPr>
        <p:spPr/>
        <p:txBody>
          <a:bodyPr/>
          <a:lstStyle/>
          <a:p>
            <a:pPr>
              <a:defRPr/>
            </a:pPr>
            <a:fld id="{E6413C4F-81AE-AC43-A448-D3A59AEEB3A9}" type="slidenum">
              <a:rPr lang="en-US" smtClean="0"/>
              <a:pPr>
                <a:defRPr/>
              </a:pPr>
              <a:t>37</a:t>
            </a:fld>
            <a:endParaRPr lang="en-US"/>
          </a:p>
        </p:txBody>
      </p:sp>
      <p:sp>
        <p:nvSpPr>
          <p:cNvPr id="5" name="TextBox 4">
            <a:extLst>
              <a:ext uri="{FF2B5EF4-FFF2-40B4-BE49-F238E27FC236}">
                <a16:creationId xmlns:a16="http://schemas.microsoft.com/office/drawing/2014/main" id="{9F6D509D-6AC6-C847-AC26-A0AD3951242B}"/>
              </a:ext>
            </a:extLst>
          </p:cNvPr>
          <p:cNvSpPr txBox="1"/>
          <p:nvPr/>
        </p:nvSpPr>
        <p:spPr>
          <a:xfrm>
            <a:off x="6640237" y="5337230"/>
            <a:ext cx="764953" cy="230832"/>
          </a:xfrm>
          <a:prstGeom prst="rect">
            <a:avLst/>
          </a:prstGeom>
          <a:noFill/>
        </p:spPr>
        <p:txBody>
          <a:bodyPr wrap="none" rtlCol="0">
            <a:spAutoFit/>
          </a:bodyPr>
          <a:lstStyle/>
          <a:p>
            <a:r>
              <a:rPr lang="en-US" sz="900" b="1" dirty="0"/>
              <a:t>CCR9/CCL25</a:t>
            </a:r>
          </a:p>
        </p:txBody>
      </p:sp>
      <p:sp>
        <p:nvSpPr>
          <p:cNvPr id="6" name="TextBox 5">
            <a:extLst>
              <a:ext uri="{FF2B5EF4-FFF2-40B4-BE49-F238E27FC236}">
                <a16:creationId xmlns:a16="http://schemas.microsoft.com/office/drawing/2014/main" id="{D0D78F1D-C1FF-3C4D-8B0C-909D971B4B66}"/>
              </a:ext>
            </a:extLst>
          </p:cNvPr>
          <p:cNvSpPr txBox="1"/>
          <p:nvPr/>
        </p:nvSpPr>
        <p:spPr>
          <a:xfrm>
            <a:off x="7292461" y="4656366"/>
            <a:ext cx="514885" cy="323165"/>
          </a:xfrm>
          <a:prstGeom prst="rect">
            <a:avLst/>
          </a:prstGeom>
          <a:noFill/>
        </p:spPr>
        <p:txBody>
          <a:bodyPr wrap="none" rtlCol="0">
            <a:spAutoFit/>
          </a:bodyPr>
          <a:lstStyle/>
          <a:p>
            <a:r>
              <a:rPr lang="en-US" sz="750" b="1" dirty="0">
                <a:latin typeface="Arial" panose="020B0604020202020204" pitchFamily="34" charset="0"/>
                <a:cs typeface="Arial" panose="020B0604020202020204" pitchFamily="34" charset="0"/>
              </a:rPr>
              <a:t>CCR10</a:t>
            </a:r>
          </a:p>
          <a:p>
            <a:r>
              <a:rPr lang="en-US" sz="750" b="1" dirty="0">
                <a:latin typeface="Arial" panose="020B0604020202020204" pitchFamily="34" charset="0"/>
                <a:cs typeface="Arial" panose="020B0604020202020204" pitchFamily="34" charset="0"/>
              </a:rPr>
              <a:t>/CCL28</a:t>
            </a:r>
          </a:p>
        </p:txBody>
      </p:sp>
      <p:sp>
        <p:nvSpPr>
          <p:cNvPr id="8" name="TextBox 7">
            <a:extLst>
              <a:ext uri="{FF2B5EF4-FFF2-40B4-BE49-F238E27FC236}">
                <a16:creationId xmlns:a16="http://schemas.microsoft.com/office/drawing/2014/main" id="{702B9E60-D4B3-9740-9832-326D2CDCF369}"/>
              </a:ext>
            </a:extLst>
          </p:cNvPr>
          <p:cNvSpPr txBox="1"/>
          <p:nvPr/>
        </p:nvSpPr>
        <p:spPr>
          <a:xfrm>
            <a:off x="7772400" y="2820573"/>
            <a:ext cx="1339298" cy="2677656"/>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CCR10/CCL28 </a:t>
            </a:r>
            <a:r>
              <a:rPr lang="en-US" sz="1200" dirty="0">
                <a:latin typeface="Arial" panose="020B0604020202020204" pitchFamily="34" charset="0"/>
                <a:cs typeface="Arial" panose="020B0604020202020204" pitchFamily="34" charset="0"/>
              </a:rPr>
              <a:t>also in homing to other mucosa:</a:t>
            </a:r>
          </a:p>
          <a:p>
            <a:r>
              <a:rPr lang="en-US" sz="1200" dirty="0">
                <a:latin typeface="Arial" panose="020B0604020202020204" pitchFamily="34" charset="0"/>
                <a:cs typeface="Arial" panose="020B0604020202020204" pitchFamily="34" charset="0"/>
              </a:rPr>
              <a:t>Lung, GU tract, lactating breast</a:t>
            </a:r>
          </a:p>
          <a:p>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1200" b="1" dirty="0">
                <a:latin typeface="Symbol" pitchFamily="2" charset="2"/>
                <a:cs typeface="Arial" panose="020B0604020202020204" pitchFamily="34" charset="0"/>
              </a:rPr>
              <a:t>a</a:t>
            </a:r>
            <a:r>
              <a:rPr lang="en-US" sz="1200" b="1" baseline="-25000" dirty="0">
                <a:latin typeface="Arial" panose="020B0604020202020204" pitchFamily="34" charset="0"/>
                <a:cs typeface="Arial" panose="020B0604020202020204" pitchFamily="34" charset="0"/>
              </a:rPr>
              <a:t>E</a:t>
            </a:r>
            <a:r>
              <a:rPr lang="en-US" sz="1200" b="1" dirty="0">
                <a:latin typeface="Arial" panose="020B0604020202020204" pitchFamily="34" charset="0"/>
                <a:cs typeface="Arial" panose="020B0604020202020204" pitchFamily="34" charset="0"/>
              </a:rPr>
              <a:t>:</a:t>
            </a:r>
            <a:r>
              <a:rPr lang="en-US" sz="1200" b="1" dirty="0">
                <a:latin typeface="Symbol" pitchFamily="2" charset="2"/>
                <a:cs typeface="Arial" panose="020B0604020202020204" pitchFamily="34" charset="0"/>
              </a:rPr>
              <a:t>b</a:t>
            </a:r>
            <a:r>
              <a:rPr lang="en-US" sz="1200" b="1" baseline="-25000" dirty="0">
                <a:latin typeface="Arial" panose="020B0604020202020204" pitchFamily="34" charset="0"/>
                <a:cs typeface="Arial" panose="020B0604020202020204" pitchFamily="34" charset="0"/>
              </a:rPr>
              <a:t>7</a:t>
            </a:r>
            <a:r>
              <a:rPr lang="en-US" sz="1200" b="1" dirty="0">
                <a:latin typeface="Arial" panose="020B0604020202020204" pitchFamily="34" charset="0"/>
                <a:cs typeface="Arial" panose="020B0604020202020204" pitchFamily="34" charset="0"/>
              </a:rPr>
              <a:t>-cadherin </a:t>
            </a:r>
            <a:r>
              <a:rPr lang="en-US" sz="1200" dirty="0">
                <a:latin typeface="Arial" panose="020B0604020202020204" pitchFamily="34" charset="0"/>
                <a:cs typeface="Arial" panose="020B0604020202020204" pitchFamily="34" charset="0"/>
              </a:rPr>
              <a:t>interaction allows CD8s, but not CD4s or B cells, to enter the epithelial layer.</a:t>
            </a:r>
          </a:p>
        </p:txBody>
      </p:sp>
    </p:spTree>
    <p:extLst>
      <p:ext uri="{BB962C8B-B14F-4D97-AF65-F5344CB8AC3E}">
        <p14:creationId xmlns:p14="http://schemas.microsoft.com/office/powerpoint/2010/main" val="120709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14007a.jpg (800×6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50" y="2461669"/>
            <a:ext cx="3776027" cy="3091622"/>
          </a:xfrm>
          <a:prstGeom prst="rect">
            <a:avLst/>
          </a:prstGeom>
          <a:noFill/>
          <a:extLst>
            <a:ext uri="{909E8E84-426E-40dd-AFC4-6F175D3DCCD1}">
              <a14:hiddenFill xmlns="" xmlns:a14="http://schemas.microsoft.com/office/drawing/2010/main">
                <a:solidFill>
                  <a:srgbClr val="FFFFFF"/>
                </a:solidFill>
              </a14:hiddenFill>
            </a:ext>
          </a:extLst>
        </p:spPr>
      </p:pic>
      <p:pic>
        <p:nvPicPr>
          <p:cNvPr id="9220" name="Picture 4" descr="014007b.jpg (800×4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8293" y="2547270"/>
            <a:ext cx="4416167" cy="235968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908130" y="447702"/>
            <a:ext cx="3836563" cy="400110"/>
          </a:xfrm>
          <a:prstGeom prst="rect">
            <a:avLst/>
          </a:prstGeom>
        </p:spPr>
        <p:txBody>
          <a:bodyPr wrap="none">
            <a:spAutoFit/>
          </a:bodyPr>
          <a:lstStyle/>
          <a:p>
            <a:r>
              <a:rPr lang="en-CA" sz="2000" b="1" dirty="0">
                <a:latin typeface="Arial"/>
                <a:cs typeface="Arial"/>
              </a:rPr>
              <a:t>Ig A class switching in the gut</a:t>
            </a:r>
            <a:endParaRPr lang="en-CA" sz="2000" dirty="0">
              <a:latin typeface="Arial"/>
              <a:cs typeface="Arial"/>
            </a:endParaRPr>
          </a:p>
        </p:txBody>
      </p:sp>
      <p:sp>
        <p:nvSpPr>
          <p:cNvPr id="3" name="TextBox 2"/>
          <p:cNvSpPr txBox="1"/>
          <p:nvPr/>
        </p:nvSpPr>
        <p:spPr>
          <a:xfrm>
            <a:off x="1357387" y="1881327"/>
            <a:ext cx="2108334" cy="300082"/>
          </a:xfrm>
          <a:prstGeom prst="rect">
            <a:avLst/>
          </a:prstGeom>
          <a:noFill/>
        </p:spPr>
        <p:txBody>
          <a:bodyPr wrap="none" rtlCol="0">
            <a:spAutoFit/>
          </a:bodyPr>
          <a:lstStyle/>
          <a:p>
            <a:r>
              <a:rPr lang="en-US" sz="1350" b="1" dirty="0">
                <a:latin typeface="Arial"/>
                <a:cs typeface="Arial"/>
              </a:rPr>
              <a:t>T-dependent FO B cells</a:t>
            </a:r>
          </a:p>
        </p:txBody>
      </p:sp>
      <p:sp>
        <p:nvSpPr>
          <p:cNvPr id="4" name="TextBox 3"/>
          <p:cNvSpPr txBox="1"/>
          <p:nvPr/>
        </p:nvSpPr>
        <p:spPr>
          <a:xfrm>
            <a:off x="4826411" y="1972683"/>
            <a:ext cx="3522183" cy="300082"/>
          </a:xfrm>
          <a:prstGeom prst="rect">
            <a:avLst/>
          </a:prstGeom>
          <a:noFill/>
        </p:spPr>
        <p:txBody>
          <a:bodyPr wrap="none" rtlCol="0">
            <a:spAutoFit/>
          </a:bodyPr>
          <a:lstStyle/>
          <a:p>
            <a:r>
              <a:rPr lang="en-US" sz="1350" b="1" dirty="0">
                <a:latin typeface="Arial"/>
                <a:cs typeface="Arial"/>
              </a:rPr>
              <a:t>T-independent </a:t>
            </a:r>
            <a:r>
              <a:rPr lang="en-US" sz="1350" b="1" dirty="0" err="1">
                <a:latin typeface="Arial"/>
                <a:cs typeface="Arial"/>
              </a:rPr>
              <a:t>ExtraFo</a:t>
            </a:r>
            <a:r>
              <a:rPr lang="en-US" sz="1350" b="1" dirty="0">
                <a:latin typeface="Arial"/>
                <a:cs typeface="Arial"/>
              </a:rPr>
              <a:t> (B1 &amp; MZ) B cells</a:t>
            </a:r>
          </a:p>
        </p:txBody>
      </p:sp>
      <p:sp>
        <p:nvSpPr>
          <p:cNvPr id="5" name="TextBox 4"/>
          <p:cNvSpPr txBox="1"/>
          <p:nvPr/>
        </p:nvSpPr>
        <p:spPr>
          <a:xfrm>
            <a:off x="2578553" y="5032661"/>
            <a:ext cx="659155" cy="230832"/>
          </a:xfrm>
          <a:prstGeom prst="rect">
            <a:avLst/>
          </a:prstGeom>
          <a:noFill/>
        </p:spPr>
        <p:txBody>
          <a:bodyPr wrap="none" rtlCol="0">
            <a:spAutoFit/>
          </a:bodyPr>
          <a:lstStyle/>
          <a:p>
            <a:r>
              <a:rPr lang="en-US" sz="900" b="1" dirty="0">
                <a:latin typeface="Arial"/>
                <a:cs typeface="Arial"/>
              </a:rPr>
              <a:t>CCR9,10</a:t>
            </a:r>
          </a:p>
        </p:txBody>
      </p:sp>
      <p:sp>
        <p:nvSpPr>
          <p:cNvPr id="6" name="TextBox 5"/>
          <p:cNvSpPr txBox="1"/>
          <p:nvPr/>
        </p:nvSpPr>
        <p:spPr>
          <a:xfrm>
            <a:off x="2896061" y="4570864"/>
            <a:ext cx="710451" cy="230832"/>
          </a:xfrm>
          <a:prstGeom prst="rect">
            <a:avLst/>
          </a:prstGeom>
          <a:noFill/>
        </p:spPr>
        <p:txBody>
          <a:bodyPr wrap="none" rtlCol="0">
            <a:spAutoFit/>
          </a:bodyPr>
          <a:lstStyle/>
          <a:p>
            <a:r>
              <a:rPr lang="en-US" sz="900" b="1" dirty="0">
                <a:latin typeface="Arial"/>
                <a:cs typeface="Arial"/>
              </a:rPr>
              <a:t>CCL25,28</a:t>
            </a:r>
          </a:p>
        </p:txBody>
      </p:sp>
      <p:sp>
        <p:nvSpPr>
          <p:cNvPr id="7" name="Slide Number Placeholder 6"/>
          <p:cNvSpPr>
            <a:spLocks noGrp="1"/>
          </p:cNvSpPr>
          <p:nvPr>
            <p:ph type="sldNum" sz="quarter" idx="12"/>
          </p:nvPr>
        </p:nvSpPr>
        <p:spPr/>
        <p:txBody>
          <a:bodyPr/>
          <a:lstStyle/>
          <a:p>
            <a:fld id="{49BC5267-693F-4D36-9C1D-83D74ABCD1B7}" type="slidenum">
              <a:rPr lang="en-CA" smtClean="0"/>
              <a:t>38</a:t>
            </a:fld>
            <a:endParaRPr lang="en-CA"/>
          </a:p>
        </p:txBody>
      </p:sp>
      <p:sp>
        <p:nvSpPr>
          <p:cNvPr id="8" name="TextBox 7"/>
          <p:cNvSpPr txBox="1"/>
          <p:nvPr/>
        </p:nvSpPr>
        <p:spPr>
          <a:xfrm>
            <a:off x="2337963" y="5645756"/>
            <a:ext cx="5299784" cy="461665"/>
          </a:xfrm>
          <a:prstGeom prst="rect">
            <a:avLst/>
          </a:prstGeom>
          <a:noFill/>
        </p:spPr>
        <p:txBody>
          <a:bodyPr wrap="none" rtlCol="0">
            <a:spAutoFit/>
          </a:bodyPr>
          <a:lstStyle/>
          <a:p>
            <a:r>
              <a:rPr lang="en-US" sz="1200" i="1" dirty="0">
                <a:ea typeface="Arial" charset="0"/>
                <a:cs typeface="Arial" charset="0"/>
              </a:rPr>
              <a:t>Mouse has 1 IgA class. Humans have IgA1 and A2 and Fca1R.</a:t>
            </a:r>
          </a:p>
          <a:p>
            <a:r>
              <a:rPr lang="en-US" sz="1200" dirty="0">
                <a:ea typeface="Arial" charset="0"/>
                <a:cs typeface="Arial" charset="0"/>
              </a:rPr>
              <a:t>See:</a:t>
            </a:r>
            <a:r>
              <a:rPr lang="en-US" sz="1200" i="1" dirty="0">
                <a:ea typeface="Arial" charset="0"/>
                <a:cs typeface="Arial" charset="0"/>
              </a:rPr>
              <a:t> </a:t>
            </a:r>
            <a:r>
              <a:rPr lang="en-US" sz="1200" dirty="0"/>
              <a:t>Steffen </a:t>
            </a:r>
            <a:r>
              <a:rPr lang="en-US" sz="1200" i="1" dirty="0"/>
              <a:t>et al. Nat. Comm. </a:t>
            </a:r>
            <a:r>
              <a:rPr lang="en-US" sz="1200" dirty="0"/>
              <a:t>2020 https://</a:t>
            </a:r>
            <a:r>
              <a:rPr lang="en-US" sz="1200" dirty="0" err="1"/>
              <a:t>doi.org</a:t>
            </a:r>
            <a:r>
              <a:rPr lang="en-US" sz="1200" dirty="0"/>
              <a:t>/10.1038/s41467-019-13992-8 </a:t>
            </a:r>
          </a:p>
        </p:txBody>
      </p:sp>
    </p:spTree>
    <p:extLst>
      <p:ext uri="{BB962C8B-B14F-4D97-AF65-F5344CB8AC3E}">
        <p14:creationId xmlns:p14="http://schemas.microsoft.com/office/powerpoint/2010/main" val="11603625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014006.jpg (800×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289" y="1472886"/>
            <a:ext cx="4122809" cy="412280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354020" y="911830"/>
            <a:ext cx="4705134" cy="300082"/>
          </a:xfrm>
          <a:prstGeom prst="rect">
            <a:avLst/>
          </a:prstGeom>
        </p:spPr>
        <p:txBody>
          <a:bodyPr wrap="none">
            <a:spAutoFit/>
          </a:bodyPr>
          <a:lstStyle/>
          <a:p>
            <a:r>
              <a:rPr lang="en-CA" sz="1350" b="1" dirty="0">
                <a:latin typeface="Arial"/>
                <a:cs typeface="Arial"/>
              </a:rPr>
              <a:t>Figure 14.4:</a:t>
            </a:r>
            <a:r>
              <a:rPr lang="en-CA" sz="1350" dirty="0">
                <a:latin typeface="Arial"/>
                <a:cs typeface="Arial"/>
              </a:rPr>
              <a:t>  </a:t>
            </a:r>
            <a:r>
              <a:rPr lang="en-CA" sz="1350" b="1" dirty="0">
                <a:latin typeface="Arial"/>
                <a:cs typeface="Arial"/>
              </a:rPr>
              <a:t>IgA-secreting plasma cells in the intestine</a:t>
            </a:r>
            <a:endParaRPr lang="en-CA" sz="1350" dirty="0">
              <a:latin typeface="Arial"/>
              <a:cs typeface="Arial"/>
            </a:endParaRPr>
          </a:p>
        </p:txBody>
      </p:sp>
      <p:sp>
        <p:nvSpPr>
          <p:cNvPr id="3" name="TextBox 2"/>
          <p:cNvSpPr txBox="1"/>
          <p:nvPr/>
        </p:nvSpPr>
        <p:spPr>
          <a:xfrm>
            <a:off x="4384353" y="5595695"/>
            <a:ext cx="4403770" cy="253916"/>
          </a:xfrm>
          <a:prstGeom prst="rect">
            <a:avLst/>
          </a:prstGeom>
          <a:noFill/>
        </p:spPr>
        <p:txBody>
          <a:bodyPr wrap="none" rtlCol="0">
            <a:spAutoFit/>
          </a:bodyPr>
          <a:lstStyle/>
          <a:p>
            <a:r>
              <a:rPr lang="en-US" sz="1050" i="1" dirty="0" err="1">
                <a:latin typeface="Arial"/>
                <a:cs typeface="Arial"/>
              </a:rPr>
              <a:t>IgAs</a:t>
            </a:r>
            <a:r>
              <a:rPr lang="en-US" sz="1050" i="1" dirty="0">
                <a:latin typeface="Arial"/>
                <a:cs typeface="Arial"/>
              </a:rPr>
              <a:t> comprise the biggest source of protective immunity in the mucosa</a:t>
            </a:r>
          </a:p>
        </p:txBody>
      </p:sp>
      <p:sp>
        <p:nvSpPr>
          <p:cNvPr id="4" name="Slide Number Placeholder 3"/>
          <p:cNvSpPr>
            <a:spLocks noGrp="1"/>
          </p:cNvSpPr>
          <p:nvPr>
            <p:ph type="sldNum" sz="quarter" idx="12"/>
          </p:nvPr>
        </p:nvSpPr>
        <p:spPr/>
        <p:txBody>
          <a:bodyPr/>
          <a:lstStyle/>
          <a:p>
            <a:fld id="{49BC5267-693F-4D36-9C1D-83D74ABCD1B7}" type="slidenum">
              <a:rPr lang="en-CA" smtClean="0"/>
              <a:t>39</a:t>
            </a:fld>
            <a:endParaRPr lang="en-CA"/>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173" y="1188830"/>
            <a:ext cx="3108116" cy="247236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302" y="3661195"/>
            <a:ext cx="3932051" cy="2585103"/>
          </a:xfrm>
          <a:prstGeom prst="rect">
            <a:avLst/>
          </a:prstGeom>
        </p:spPr>
      </p:pic>
    </p:spTree>
    <p:extLst>
      <p:ext uri="{BB962C8B-B14F-4D97-AF65-F5344CB8AC3E}">
        <p14:creationId xmlns:p14="http://schemas.microsoft.com/office/powerpoint/2010/main" val="1842865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4657" y="441231"/>
            <a:ext cx="6046848" cy="400110"/>
          </a:xfrm>
          <a:prstGeom prst="rect">
            <a:avLst/>
          </a:prstGeom>
        </p:spPr>
        <p:txBody>
          <a:bodyPr wrap="none">
            <a:spAutoFit/>
          </a:bodyPr>
          <a:lstStyle/>
          <a:p>
            <a:r>
              <a:rPr lang="en-CA" sz="2000" b="1" dirty="0">
                <a:latin typeface="Arial"/>
                <a:cs typeface="Arial"/>
              </a:rPr>
              <a:t>Pathways of antigen delivery to follicular B cells</a:t>
            </a:r>
            <a:endParaRPr lang="en-CA" sz="2000" dirty="0">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330" y="1226997"/>
            <a:ext cx="5363217" cy="4630568"/>
          </a:xfrm>
          <a:prstGeom prst="rect">
            <a:avLst/>
          </a:prstGeom>
        </p:spPr>
      </p:pic>
      <p:sp>
        <p:nvSpPr>
          <p:cNvPr id="4" name="Slide Number Placeholder 3">
            <a:extLst>
              <a:ext uri="{FF2B5EF4-FFF2-40B4-BE49-F238E27FC236}">
                <a16:creationId xmlns:a16="http://schemas.microsoft.com/office/drawing/2014/main" id="{355D2158-2EE6-3349-B394-AF830E5BB78B}"/>
              </a:ext>
            </a:extLst>
          </p:cNvPr>
          <p:cNvSpPr>
            <a:spLocks noGrp="1"/>
          </p:cNvSpPr>
          <p:nvPr>
            <p:ph type="sldNum" sz="quarter" idx="12"/>
          </p:nvPr>
        </p:nvSpPr>
        <p:spPr/>
        <p:txBody>
          <a:bodyPr/>
          <a:lstStyle/>
          <a:p>
            <a:fld id="{13EA5BE9-B172-7244-9DA5-14841A33ACC0}" type="slidenum">
              <a:rPr lang="en-US" smtClean="0"/>
              <a:t>4</a:t>
            </a:fld>
            <a:endParaRPr lang="en-US"/>
          </a:p>
        </p:txBody>
      </p:sp>
    </p:spTree>
    <p:extLst>
      <p:ext uri="{BB962C8B-B14F-4D97-AF65-F5344CB8AC3E}">
        <p14:creationId xmlns:p14="http://schemas.microsoft.com/office/powerpoint/2010/main" val="9973197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014008.jpg (800×3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994" y="1691424"/>
            <a:ext cx="6660176" cy="317190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362380" y="467862"/>
            <a:ext cx="8201412" cy="707886"/>
          </a:xfrm>
          <a:prstGeom prst="rect">
            <a:avLst/>
          </a:prstGeom>
        </p:spPr>
        <p:txBody>
          <a:bodyPr wrap="none">
            <a:spAutoFit/>
          </a:bodyPr>
          <a:lstStyle/>
          <a:p>
            <a:pPr algn="ctr"/>
            <a:r>
              <a:rPr lang="en-CA" sz="2000" b="1" dirty="0">
                <a:latin typeface="Arial"/>
                <a:cs typeface="Arial"/>
              </a:rPr>
              <a:t>IgA (and pentameric IgM) are actively transported via their J chain </a:t>
            </a:r>
          </a:p>
          <a:p>
            <a:pPr algn="ctr"/>
            <a:r>
              <a:rPr lang="en-CA" sz="2000" b="1" dirty="0">
                <a:latin typeface="Arial"/>
                <a:cs typeface="Arial"/>
              </a:rPr>
              <a:t>across epithelial cells and into the gut lumen</a:t>
            </a:r>
            <a:endParaRPr lang="en-CA" sz="2000" dirty="0">
              <a:latin typeface="Arial"/>
              <a:cs typeface="Arial"/>
            </a:endParaRPr>
          </a:p>
        </p:txBody>
      </p:sp>
      <p:sp>
        <p:nvSpPr>
          <p:cNvPr id="3" name="TextBox 2"/>
          <p:cNvSpPr txBox="1"/>
          <p:nvPr/>
        </p:nvSpPr>
        <p:spPr>
          <a:xfrm>
            <a:off x="915843" y="5132788"/>
            <a:ext cx="7312314" cy="461665"/>
          </a:xfrm>
          <a:prstGeom prst="rect">
            <a:avLst/>
          </a:prstGeom>
          <a:noFill/>
        </p:spPr>
        <p:txBody>
          <a:bodyPr wrap="square" rtlCol="0">
            <a:spAutoFit/>
          </a:bodyPr>
          <a:lstStyle/>
          <a:p>
            <a:pPr algn="ctr"/>
            <a:r>
              <a:rPr lang="en-US" sz="1200" i="1" dirty="0">
                <a:latin typeface="Arial" charset="0"/>
                <a:ea typeface="Arial" charset="0"/>
                <a:cs typeface="Arial" charset="0"/>
              </a:rPr>
              <a:t>The poly-Ig receptor binds to the </a:t>
            </a:r>
            <a:r>
              <a:rPr lang="en-US" sz="1200" b="1" i="1" dirty="0">
                <a:latin typeface="Arial" charset="0"/>
                <a:ea typeface="Arial" charset="0"/>
                <a:cs typeface="Arial" charset="0"/>
              </a:rPr>
              <a:t>J chain </a:t>
            </a:r>
            <a:r>
              <a:rPr lang="en-US" sz="1200" i="1" dirty="0">
                <a:latin typeface="Arial" charset="0"/>
                <a:ea typeface="Arial" charset="0"/>
                <a:cs typeface="Arial" charset="0"/>
              </a:rPr>
              <a:t>of dimeric IgA or </a:t>
            </a:r>
            <a:r>
              <a:rPr lang="en-US" sz="1200" i="1" dirty="0" err="1">
                <a:latin typeface="Arial" charset="0"/>
                <a:ea typeface="Arial" charset="0"/>
                <a:cs typeface="Arial" charset="0"/>
              </a:rPr>
              <a:t>pentameric</a:t>
            </a:r>
            <a:r>
              <a:rPr lang="en-US" sz="1200" i="1" dirty="0">
                <a:latin typeface="Arial" charset="0"/>
                <a:ea typeface="Arial" charset="0"/>
                <a:cs typeface="Arial" charset="0"/>
              </a:rPr>
              <a:t> IgM, </a:t>
            </a:r>
          </a:p>
          <a:p>
            <a:pPr algn="ctr"/>
            <a:r>
              <a:rPr lang="en-US" sz="1200" i="1" dirty="0">
                <a:latin typeface="Arial" charset="0"/>
                <a:ea typeface="Arial" charset="0"/>
                <a:cs typeface="Arial" charset="0"/>
              </a:rPr>
              <a:t>eventually becoming the </a:t>
            </a:r>
            <a:r>
              <a:rPr lang="en-US" sz="1200" b="1" i="1" dirty="0">
                <a:latin typeface="Arial" charset="0"/>
                <a:ea typeface="Arial" charset="0"/>
                <a:cs typeface="Arial" charset="0"/>
              </a:rPr>
              <a:t>secretory component </a:t>
            </a:r>
            <a:r>
              <a:rPr lang="en-US" sz="1200" i="1" dirty="0">
                <a:latin typeface="Arial" charset="0"/>
                <a:ea typeface="Arial" charset="0"/>
                <a:cs typeface="Arial" charset="0"/>
              </a:rPr>
              <a:t>of those antibodies.</a:t>
            </a:r>
          </a:p>
        </p:txBody>
      </p:sp>
      <p:sp>
        <p:nvSpPr>
          <p:cNvPr id="4" name="Slide Number Placeholder 3"/>
          <p:cNvSpPr>
            <a:spLocks noGrp="1"/>
          </p:cNvSpPr>
          <p:nvPr>
            <p:ph type="sldNum" sz="quarter" idx="12"/>
          </p:nvPr>
        </p:nvSpPr>
        <p:spPr/>
        <p:txBody>
          <a:bodyPr/>
          <a:lstStyle/>
          <a:p>
            <a:fld id="{49BC5267-693F-4D36-9C1D-83D74ABCD1B7}" type="slidenum">
              <a:rPr lang="en-CA" smtClean="0"/>
              <a:t>40</a:t>
            </a:fld>
            <a:endParaRPr lang="en-CA"/>
          </a:p>
        </p:txBody>
      </p:sp>
    </p:spTree>
    <p:extLst>
      <p:ext uri="{BB962C8B-B14F-4D97-AF65-F5344CB8AC3E}">
        <p14:creationId xmlns:p14="http://schemas.microsoft.com/office/powerpoint/2010/main" val="308001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1223890"/>
            <a:ext cx="9144000" cy="1016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852630" y="353872"/>
            <a:ext cx="7121363"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Chapter 4, Section C</a:t>
            </a:r>
            <a:endParaRPr lang="en-US" sz="2400" dirty="0">
              <a:latin typeface="Arial"/>
              <a:cs typeface="Arial"/>
            </a:endParaRPr>
          </a:p>
        </p:txBody>
      </p:sp>
      <p:pic>
        <p:nvPicPr>
          <p:cNvPr id="5" name="Picture 4">
            <a:extLst>
              <a:ext uri="{FF2B5EF4-FFF2-40B4-BE49-F238E27FC236}">
                <a16:creationId xmlns:a16="http://schemas.microsoft.com/office/drawing/2014/main" id="{6A4A5A05-79C0-7C47-A94E-2B269F380B52}"/>
              </a:ext>
            </a:extLst>
          </p:cNvPr>
          <p:cNvPicPr>
            <a:picLocks noChangeAspect="1"/>
          </p:cNvPicPr>
          <p:nvPr/>
        </p:nvPicPr>
        <p:blipFill>
          <a:blip r:embed="rId2"/>
          <a:stretch>
            <a:fillRect/>
          </a:stretch>
        </p:blipFill>
        <p:spPr>
          <a:xfrm>
            <a:off x="0" y="-14068"/>
            <a:ext cx="1899138" cy="1197546"/>
          </a:xfrm>
          <a:prstGeom prst="rect">
            <a:avLst/>
          </a:prstGeom>
        </p:spPr>
      </p:pic>
      <p:sp>
        <p:nvSpPr>
          <p:cNvPr id="2" name="Footer Placeholder 1">
            <a:extLst>
              <a:ext uri="{FF2B5EF4-FFF2-40B4-BE49-F238E27FC236}">
                <a16:creationId xmlns:a16="http://schemas.microsoft.com/office/drawing/2014/main" id="{206F5A12-7986-1046-AD2C-402719DAE646}"/>
              </a:ext>
            </a:extLst>
          </p:cNvPr>
          <p:cNvSpPr>
            <a:spLocks noGrp="1"/>
          </p:cNvSpPr>
          <p:nvPr>
            <p:ph type="ftr" sz="quarter" idx="11"/>
          </p:nvPr>
        </p:nvSpPr>
        <p:spPr/>
        <p:txBody>
          <a:bodyPr/>
          <a:lstStyle/>
          <a:p>
            <a:r>
              <a:rPr lang="en-US"/>
              <a:t>Chapter 4: Orchestration of immune responses</a:t>
            </a:r>
          </a:p>
        </p:txBody>
      </p:sp>
      <p:sp>
        <p:nvSpPr>
          <p:cNvPr id="3" name="Slide Number Placeholder 2">
            <a:extLst>
              <a:ext uri="{FF2B5EF4-FFF2-40B4-BE49-F238E27FC236}">
                <a16:creationId xmlns:a16="http://schemas.microsoft.com/office/drawing/2014/main" id="{941C3BE2-A3AB-4244-9F03-877621D5C103}"/>
              </a:ext>
            </a:extLst>
          </p:cNvPr>
          <p:cNvSpPr>
            <a:spLocks noGrp="1"/>
          </p:cNvSpPr>
          <p:nvPr>
            <p:ph type="sldNum" sz="quarter" idx="12"/>
          </p:nvPr>
        </p:nvSpPr>
        <p:spPr/>
        <p:txBody>
          <a:bodyPr/>
          <a:lstStyle/>
          <a:p>
            <a:fld id="{13EA5BE9-B172-7244-9DA5-14841A33ACC0}" type="slidenum">
              <a:rPr lang="en-US" smtClean="0"/>
              <a:t>41</a:t>
            </a:fld>
            <a:endParaRPr lang="en-US"/>
          </a:p>
        </p:txBody>
      </p:sp>
      <p:sp>
        <p:nvSpPr>
          <p:cNvPr id="4" name="TextBox 3">
            <a:extLst>
              <a:ext uri="{FF2B5EF4-FFF2-40B4-BE49-F238E27FC236}">
                <a16:creationId xmlns:a16="http://schemas.microsoft.com/office/drawing/2014/main" id="{541D4EB8-0F8A-9A42-97F3-B5E21071F4E7}"/>
              </a:ext>
            </a:extLst>
          </p:cNvPr>
          <p:cNvSpPr txBox="1"/>
          <p:nvPr/>
        </p:nvSpPr>
        <p:spPr>
          <a:xfrm>
            <a:off x="2785403" y="2686929"/>
            <a:ext cx="4172937" cy="400110"/>
          </a:xfrm>
          <a:prstGeom prst="rect">
            <a:avLst/>
          </a:prstGeom>
          <a:noFill/>
        </p:spPr>
        <p:txBody>
          <a:bodyPr wrap="none" rtlCol="0">
            <a:spAutoFit/>
          </a:bodyPr>
          <a:lstStyle/>
          <a:p>
            <a:r>
              <a:rPr lang="en-US" sz="2000" b="1" i="1" dirty="0">
                <a:latin typeface="Arial" panose="020B0604020202020204" pitchFamily="34" charset="0"/>
                <a:cs typeface="Arial" panose="020B0604020202020204" pitchFamily="34" charset="0"/>
              </a:rPr>
              <a:t>Examples</a:t>
            </a:r>
            <a:r>
              <a:rPr lang="en-US" sz="2000" b="1" dirty="0">
                <a:latin typeface="Arial" panose="020B0604020202020204" pitchFamily="34" charset="0"/>
                <a:cs typeface="Arial" panose="020B0604020202020204" pitchFamily="34" charset="0"/>
              </a:rPr>
              <a:t> of immune responses </a:t>
            </a:r>
          </a:p>
        </p:txBody>
      </p:sp>
      <p:pic>
        <p:nvPicPr>
          <p:cNvPr id="9" name="Picture 8">
            <a:extLst>
              <a:ext uri="{FF2B5EF4-FFF2-40B4-BE49-F238E27FC236}">
                <a16:creationId xmlns:a16="http://schemas.microsoft.com/office/drawing/2014/main" id="{176E2479-2DF2-CE40-A983-114727B011FC}"/>
              </a:ext>
            </a:extLst>
          </p:cNvPr>
          <p:cNvPicPr>
            <a:picLocks noChangeAspect="1"/>
          </p:cNvPicPr>
          <p:nvPr/>
        </p:nvPicPr>
        <p:blipFill>
          <a:blip r:embed="rId3"/>
          <a:stretch>
            <a:fillRect/>
          </a:stretch>
        </p:blipFill>
        <p:spPr>
          <a:xfrm>
            <a:off x="8086724" y="54452"/>
            <a:ext cx="1032657" cy="1122194"/>
          </a:xfrm>
          <a:prstGeom prst="rect">
            <a:avLst/>
          </a:prstGeom>
        </p:spPr>
      </p:pic>
    </p:spTree>
    <p:extLst>
      <p:ext uri="{BB962C8B-B14F-4D97-AF65-F5344CB8AC3E}">
        <p14:creationId xmlns:p14="http://schemas.microsoft.com/office/powerpoint/2010/main" val="27132108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figure 1-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7997825" cy="546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8" name="TextBox 1"/>
          <p:cNvSpPr txBox="1">
            <a:spLocks noChangeArrowheads="1"/>
          </p:cNvSpPr>
          <p:nvPr/>
        </p:nvSpPr>
        <p:spPr bwMode="auto">
          <a:xfrm>
            <a:off x="752145" y="228600"/>
            <a:ext cx="775084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t>Memory B cells, produced after “primary” (first) vaccination, </a:t>
            </a:r>
          </a:p>
          <a:p>
            <a:pPr algn="ctr"/>
            <a:r>
              <a:rPr lang="en-US" sz="1600" b="1" dirty="0"/>
              <a:t>will respond faster and more strongly to a “secondary” (booster) vaccination.</a:t>
            </a:r>
          </a:p>
        </p:txBody>
      </p:sp>
      <p:sp>
        <p:nvSpPr>
          <p:cNvPr id="111619" name="TextBox 2"/>
          <p:cNvSpPr txBox="1">
            <a:spLocks noChangeArrowheads="1"/>
          </p:cNvSpPr>
          <p:nvPr/>
        </p:nvSpPr>
        <p:spPr bwMode="auto">
          <a:xfrm>
            <a:off x="533400" y="1371600"/>
            <a:ext cx="17811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t>Antigen-specific</a:t>
            </a:r>
          </a:p>
        </p:txBody>
      </p:sp>
      <p:sp>
        <p:nvSpPr>
          <p:cNvPr id="2" name="Slide Number Placeholder 1"/>
          <p:cNvSpPr>
            <a:spLocks noGrp="1"/>
          </p:cNvSpPr>
          <p:nvPr>
            <p:ph type="sldNum" sz="quarter" idx="12"/>
          </p:nvPr>
        </p:nvSpPr>
        <p:spPr/>
        <p:txBody>
          <a:bodyPr/>
          <a:lstStyle/>
          <a:p>
            <a:pPr>
              <a:defRPr/>
            </a:pPr>
            <a:fld id="{8EF7CF5E-8905-3147-82EF-479A556123BF}" type="slidenum">
              <a:rPr lang="en-US" smtClean="0"/>
              <a:pPr>
                <a:defRPr/>
              </a:pPr>
              <a:t>42</a:t>
            </a:fld>
            <a:endParaRPr lang="en-US"/>
          </a:p>
        </p:txBody>
      </p:sp>
    </p:spTree>
    <p:extLst>
      <p:ext uri="{BB962C8B-B14F-4D97-AF65-F5344CB8AC3E}">
        <p14:creationId xmlns:p14="http://schemas.microsoft.com/office/powerpoint/2010/main" val="1291493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9B2E5-0204-B24D-9C29-4A364B23BD56}"/>
              </a:ext>
            </a:extLst>
          </p:cNvPr>
          <p:cNvSpPr>
            <a:spLocks noGrp="1"/>
          </p:cNvSpPr>
          <p:nvPr>
            <p:ph type="title"/>
          </p:nvPr>
        </p:nvSpPr>
        <p:spPr>
          <a:xfrm>
            <a:off x="457200" y="136525"/>
            <a:ext cx="8229600" cy="1143000"/>
          </a:xfrm>
        </p:spPr>
        <p:txBody>
          <a:bodyPr>
            <a:normAutofit/>
          </a:bodyPr>
          <a:lstStyle/>
          <a:p>
            <a:r>
              <a:rPr lang="en-US" sz="2000" b="1" dirty="0"/>
              <a:t>Innate and adaptive phases of immunity to viral infection</a:t>
            </a:r>
          </a:p>
        </p:txBody>
      </p:sp>
      <p:sp>
        <p:nvSpPr>
          <p:cNvPr id="3" name="Date Placeholder 2">
            <a:extLst>
              <a:ext uri="{FF2B5EF4-FFF2-40B4-BE49-F238E27FC236}">
                <a16:creationId xmlns:a16="http://schemas.microsoft.com/office/drawing/2014/main" id="{F8123BD1-211A-D540-87B2-A4FB84DA0E5A}"/>
              </a:ext>
            </a:extLst>
          </p:cNvPr>
          <p:cNvSpPr>
            <a:spLocks noGrp="1"/>
          </p:cNvSpPr>
          <p:nvPr>
            <p:ph type="dt" sz="half" idx="10"/>
          </p:nvPr>
        </p:nvSpPr>
        <p:spPr/>
        <p:txBody>
          <a:bodyPr/>
          <a:lstStyle/>
          <a:p>
            <a:fld id="{43B5FFF7-3CD4-9149-B3A3-E41044AFAD9C}" type="datetime1">
              <a:rPr lang="en-US" smtClean="0"/>
              <a:t>6/15/21</a:t>
            </a:fld>
            <a:endParaRPr lang="en-US"/>
          </a:p>
        </p:txBody>
      </p:sp>
      <p:sp>
        <p:nvSpPr>
          <p:cNvPr id="4" name="Footer Placeholder 3">
            <a:extLst>
              <a:ext uri="{FF2B5EF4-FFF2-40B4-BE49-F238E27FC236}">
                <a16:creationId xmlns:a16="http://schemas.microsoft.com/office/drawing/2014/main" id="{85167A15-286D-DB47-958D-55A6F30A5CF8}"/>
              </a:ext>
            </a:extLst>
          </p:cNvPr>
          <p:cNvSpPr>
            <a:spLocks noGrp="1"/>
          </p:cNvSpPr>
          <p:nvPr>
            <p:ph type="ftr" sz="quarter" idx="11"/>
          </p:nvPr>
        </p:nvSpPr>
        <p:spPr/>
        <p:txBody>
          <a:bodyPr/>
          <a:lstStyle/>
          <a:p>
            <a:r>
              <a:rPr lang="en-US"/>
              <a:t>MBB/HSCI 427/727</a:t>
            </a:r>
          </a:p>
        </p:txBody>
      </p:sp>
      <p:sp>
        <p:nvSpPr>
          <p:cNvPr id="5" name="Slide Number Placeholder 4">
            <a:extLst>
              <a:ext uri="{FF2B5EF4-FFF2-40B4-BE49-F238E27FC236}">
                <a16:creationId xmlns:a16="http://schemas.microsoft.com/office/drawing/2014/main" id="{FADE555C-FDF9-4947-8BC8-3393B8981CB2}"/>
              </a:ext>
            </a:extLst>
          </p:cNvPr>
          <p:cNvSpPr>
            <a:spLocks noGrp="1"/>
          </p:cNvSpPr>
          <p:nvPr>
            <p:ph type="sldNum" sz="quarter" idx="12"/>
          </p:nvPr>
        </p:nvSpPr>
        <p:spPr/>
        <p:txBody>
          <a:bodyPr/>
          <a:lstStyle/>
          <a:p>
            <a:fld id="{13EA5BE9-B172-7244-9DA5-14841A33ACC0}" type="slidenum">
              <a:rPr lang="en-US" smtClean="0"/>
              <a:t>43</a:t>
            </a:fld>
            <a:endParaRPr lang="en-US"/>
          </a:p>
        </p:txBody>
      </p:sp>
      <p:pic>
        <p:nvPicPr>
          <p:cNvPr id="7" name="Picture 6" descr="A close up of a map&#13;&#10;&#13;&#10;Description automatically generated">
            <a:extLst>
              <a:ext uri="{FF2B5EF4-FFF2-40B4-BE49-F238E27FC236}">
                <a16:creationId xmlns:a16="http://schemas.microsoft.com/office/drawing/2014/main" id="{010334B3-E80F-8B47-B90E-D9970872DF4E}"/>
              </a:ext>
            </a:extLst>
          </p:cNvPr>
          <p:cNvPicPr>
            <a:picLocks noChangeAspect="1"/>
          </p:cNvPicPr>
          <p:nvPr/>
        </p:nvPicPr>
        <p:blipFill>
          <a:blip r:embed="rId3"/>
          <a:stretch>
            <a:fillRect/>
          </a:stretch>
        </p:blipFill>
        <p:spPr>
          <a:xfrm>
            <a:off x="2316479" y="1097280"/>
            <a:ext cx="4064002" cy="4826002"/>
          </a:xfrm>
          <a:prstGeom prst="rect">
            <a:avLst/>
          </a:prstGeom>
        </p:spPr>
      </p:pic>
      <p:sp>
        <p:nvSpPr>
          <p:cNvPr id="8" name="TextBox 7">
            <a:extLst>
              <a:ext uri="{FF2B5EF4-FFF2-40B4-BE49-F238E27FC236}">
                <a16:creationId xmlns:a16="http://schemas.microsoft.com/office/drawing/2014/main" id="{A1E19274-3421-5C43-A64D-1476C3F9A80D}"/>
              </a:ext>
            </a:extLst>
          </p:cNvPr>
          <p:cNvSpPr txBox="1"/>
          <p:nvPr/>
        </p:nvSpPr>
        <p:spPr>
          <a:xfrm>
            <a:off x="6304108" y="5124259"/>
            <a:ext cx="2631783" cy="461665"/>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Including antibody-dependent cell killing by NK cells (ADCC)</a:t>
            </a:r>
          </a:p>
        </p:txBody>
      </p:sp>
      <p:sp>
        <p:nvSpPr>
          <p:cNvPr id="9" name="TextBox 8">
            <a:extLst>
              <a:ext uri="{FF2B5EF4-FFF2-40B4-BE49-F238E27FC236}">
                <a16:creationId xmlns:a16="http://schemas.microsoft.com/office/drawing/2014/main" id="{F6A9BBF1-1446-3946-B6BD-CE9C265E68A4}"/>
              </a:ext>
            </a:extLst>
          </p:cNvPr>
          <p:cNvSpPr txBox="1"/>
          <p:nvPr/>
        </p:nvSpPr>
        <p:spPr>
          <a:xfrm>
            <a:off x="919194" y="5935065"/>
            <a:ext cx="7571303"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Most antiviral vaccines protect by eliciting neutralizing antibodies (as well as CMI)</a:t>
            </a:r>
          </a:p>
        </p:txBody>
      </p:sp>
    </p:spTree>
    <p:extLst>
      <p:ext uri="{BB962C8B-B14F-4D97-AF65-F5344CB8AC3E}">
        <p14:creationId xmlns:p14="http://schemas.microsoft.com/office/powerpoint/2010/main" val="2250547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AD99-DF60-F840-84ED-344CE113AC12}"/>
              </a:ext>
            </a:extLst>
          </p:cNvPr>
          <p:cNvSpPr>
            <a:spLocks noGrp="1"/>
          </p:cNvSpPr>
          <p:nvPr>
            <p:ph type="title"/>
          </p:nvPr>
        </p:nvSpPr>
        <p:spPr/>
        <p:txBody>
          <a:bodyPr>
            <a:normAutofit/>
          </a:bodyPr>
          <a:lstStyle/>
          <a:p>
            <a:r>
              <a:rPr lang="en-US" sz="2000" b="1" dirty="0"/>
              <a:t>Immunity to </a:t>
            </a:r>
            <a:r>
              <a:rPr lang="en-US" sz="2000" b="1" i="1" dirty="0"/>
              <a:t>viral</a:t>
            </a:r>
            <a:r>
              <a:rPr lang="en-US" sz="2000" b="1" dirty="0"/>
              <a:t> infections</a:t>
            </a:r>
          </a:p>
        </p:txBody>
      </p:sp>
      <p:sp>
        <p:nvSpPr>
          <p:cNvPr id="3" name="Content Placeholder 2">
            <a:extLst>
              <a:ext uri="{FF2B5EF4-FFF2-40B4-BE49-F238E27FC236}">
                <a16:creationId xmlns:a16="http://schemas.microsoft.com/office/drawing/2014/main" id="{23FEA162-825A-FE43-BFD6-D557B3ECE671}"/>
              </a:ext>
            </a:extLst>
          </p:cNvPr>
          <p:cNvSpPr>
            <a:spLocks noGrp="1"/>
          </p:cNvSpPr>
          <p:nvPr>
            <p:ph idx="1"/>
          </p:nvPr>
        </p:nvSpPr>
        <p:spPr/>
        <p:txBody>
          <a:bodyPr>
            <a:normAutofit/>
          </a:bodyPr>
          <a:lstStyle/>
          <a:p>
            <a:r>
              <a:rPr lang="en-US" sz="1800" dirty="0"/>
              <a:t>Innate immune receptors on DCs and macrophages are intracellular</a:t>
            </a:r>
          </a:p>
          <a:p>
            <a:pPr lvl="1"/>
            <a:r>
              <a:rPr lang="en-US" sz="1400" dirty="0"/>
              <a:t>Type I interferon response</a:t>
            </a:r>
          </a:p>
          <a:p>
            <a:pPr lvl="1"/>
            <a:r>
              <a:rPr lang="en-US" sz="1400" dirty="0"/>
              <a:t>NK cells</a:t>
            </a:r>
          </a:p>
          <a:p>
            <a:pPr lvl="1"/>
            <a:endParaRPr lang="en-US" sz="1400" dirty="0"/>
          </a:p>
          <a:p>
            <a:r>
              <a:rPr lang="en-US" sz="1800" dirty="0"/>
              <a:t>Adaptive immunity involves</a:t>
            </a:r>
          </a:p>
          <a:p>
            <a:pPr lvl="1"/>
            <a:r>
              <a:rPr lang="en-US" sz="1400" dirty="0"/>
              <a:t>Neutralizing antibodies blocking infection</a:t>
            </a:r>
          </a:p>
          <a:p>
            <a:pPr lvl="1"/>
            <a:r>
              <a:rPr lang="en-US" sz="1400" dirty="0"/>
              <a:t>CD8 CTLs killing infected cells</a:t>
            </a:r>
          </a:p>
          <a:p>
            <a:pPr lvl="1"/>
            <a:r>
              <a:rPr lang="en-US" sz="1400" dirty="0"/>
              <a:t>NK cells &amp; ADCC killing infected cells</a:t>
            </a:r>
          </a:p>
          <a:p>
            <a:pPr lvl="1"/>
            <a:endParaRPr lang="en-US" sz="1400" dirty="0"/>
          </a:p>
          <a:p>
            <a:r>
              <a:rPr lang="en-US" sz="1800" dirty="0"/>
              <a:t>Viral persistence can lead to B- and T-cell exhaustion </a:t>
            </a:r>
          </a:p>
          <a:p>
            <a:pPr lvl="1"/>
            <a:r>
              <a:rPr lang="en-US" sz="1400" dirty="0"/>
              <a:t>e.g., PD-1 inhibitory receptor upregulation</a:t>
            </a:r>
          </a:p>
          <a:p>
            <a:pPr lvl="1"/>
            <a:endParaRPr lang="en-US" sz="1400" dirty="0"/>
          </a:p>
          <a:p>
            <a:pPr indent="-285750"/>
            <a:r>
              <a:rPr lang="en-US" sz="1800" dirty="0"/>
              <a:t>Immune evasion mechanisms</a:t>
            </a:r>
          </a:p>
          <a:p>
            <a:pPr lvl="1"/>
            <a:r>
              <a:rPr lang="en-US" sz="1400" dirty="0"/>
              <a:t>Many target Class I MHC</a:t>
            </a:r>
          </a:p>
          <a:p>
            <a:pPr lvl="1"/>
            <a:endParaRPr lang="en-US" sz="1000" dirty="0"/>
          </a:p>
          <a:p>
            <a:endParaRPr lang="en-US" sz="1800" dirty="0"/>
          </a:p>
          <a:p>
            <a:endParaRPr lang="en-US" sz="1800" dirty="0"/>
          </a:p>
        </p:txBody>
      </p:sp>
      <p:sp>
        <p:nvSpPr>
          <p:cNvPr id="4" name="Date Placeholder 3">
            <a:extLst>
              <a:ext uri="{FF2B5EF4-FFF2-40B4-BE49-F238E27FC236}">
                <a16:creationId xmlns:a16="http://schemas.microsoft.com/office/drawing/2014/main" id="{8ABBD705-453E-EE4C-B1AD-037721C26F70}"/>
              </a:ext>
            </a:extLst>
          </p:cNvPr>
          <p:cNvSpPr>
            <a:spLocks noGrp="1"/>
          </p:cNvSpPr>
          <p:nvPr>
            <p:ph type="dt" sz="half" idx="10"/>
          </p:nvPr>
        </p:nvSpPr>
        <p:spPr/>
        <p:txBody>
          <a:bodyPr/>
          <a:lstStyle/>
          <a:p>
            <a:fld id="{5E526F24-83E2-D548-8E8E-DB18C3E6C8FB}" type="datetime1">
              <a:rPr lang="en-US" smtClean="0"/>
              <a:t>6/15/21</a:t>
            </a:fld>
            <a:endParaRPr lang="en-US"/>
          </a:p>
        </p:txBody>
      </p:sp>
      <p:sp>
        <p:nvSpPr>
          <p:cNvPr id="5" name="Footer Placeholder 4">
            <a:extLst>
              <a:ext uri="{FF2B5EF4-FFF2-40B4-BE49-F238E27FC236}">
                <a16:creationId xmlns:a16="http://schemas.microsoft.com/office/drawing/2014/main" id="{88D87982-8E8D-2F41-AB45-70E7DFFE98AD}"/>
              </a:ext>
            </a:extLst>
          </p:cNvPr>
          <p:cNvSpPr>
            <a:spLocks noGrp="1"/>
          </p:cNvSpPr>
          <p:nvPr>
            <p:ph type="ftr" sz="quarter" idx="11"/>
          </p:nvPr>
        </p:nvSpPr>
        <p:spPr/>
        <p:txBody>
          <a:bodyPr/>
          <a:lstStyle/>
          <a:p>
            <a:r>
              <a:rPr lang="en-US"/>
              <a:t>MBB/HSCI 427/727</a:t>
            </a:r>
          </a:p>
        </p:txBody>
      </p:sp>
      <p:sp>
        <p:nvSpPr>
          <p:cNvPr id="6" name="Slide Number Placeholder 5">
            <a:extLst>
              <a:ext uri="{FF2B5EF4-FFF2-40B4-BE49-F238E27FC236}">
                <a16:creationId xmlns:a16="http://schemas.microsoft.com/office/drawing/2014/main" id="{378D3FC2-FF06-F849-8BA7-8FC2185C61EE}"/>
              </a:ext>
            </a:extLst>
          </p:cNvPr>
          <p:cNvSpPr>
            <a:spLocks noGrp="1"/>
          </p:cNvSpPr>
          <p:nvPr>
            <p:ph type="sldNum" sz="quarter" idx="12"/>
          </p:nvPr>
        </p:nvSpPr>
        <p:spPr/>
        <p:txBody>
          <a:bodyPr/>
          <a:lstStyle/>
          <a:p>
            <a:fld id="{13EA5BE9-B172-7244-9DA5-14841A33ACC0}" type="slidenum">
              <a:rPr lang="en-US" smtClean="0"/>
              <a:t>44</a:t>
            </a:fld>
            <a:endParaRPr lang="en-US"/>
          </a:p>
        </p:txBody>
      </p:sp>
    </p:spTree>
    <p:extLst>
      <p:ext uri="{BB962C8B-B14F-4D97-AF65-F5344CB8AC3E}">
        <p14:creationId xmlns:p14="http://schemas.microsoft.com/office/powerpoint/2010/main" val="3838612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CFC2-CB09-824D-97A7-44B101C7C6F7}"/>
              </a:ext>
            </a:extLst>
          </p:cNvPr>
          <p:cNvSpPr>
            <a:spLocks noGrp="1"/>
          </p:cNvSpPr>
          <p:nvPr>
            <p:ph type="title"/>
          </p:nvPr>
        </p:nvSpPr>
        <p:spPr>
          <a:xfrm>
            <a:off x="457200" y="136525"/>
            <a:ext cx="8229600" cy="1143000"/>
          </a:xfrm>
        </p:spPr>
        <p:txBody>
          <a:bodyPr>
            <a:normAutofit/>
          </a:bodyPr>
          <a:lstStyle/>
          <a:p>
            <a:r>
              <a:rPr lang="en-US" sz="2000" b="1" dirty="0"/>
              <a:t>Tumor antigens can be presented by DCs in secondary lymphoid tissues, activating T-cell development into CD4 TH cells and CTLs</a:t>
            </a:r>
          </a:p>
        </p:txBody>
      </p:sp>
      <p:sp>
        <p:nvSpPr>
          <p:cNvPr id="3" name="Date Placeholder 2">
            <a:extLst>
              <a:ext uri="{FF2B5EF4-FFF2-40B4-BE49-F238E27FC236}">
                <a16:creationId xmlns:a16="http://schemas.microsoft.com/office/drawing/2014/main" id="{573C6232-6C99-F848-A416-171D8AEC125B}"/>
              </a:ext>
            </a:extLst>
          </p:cNvPr>
          <p:cNvSpPr>
            <a:spLocks noGrp="1"/>
          </p:cNvSpPr>
          <p:nvPr>
            <p:ph type="dt" sz="half" idx="10"/>
          </p:nvPr>
        </p:nvSpPr>
        <p:spPr/>
        <p:txBody>
          <a:bodyPr/>
          <a:lstStyle/>
          <a:p>
            <a:fld id="{43B5FFF7-3CD4-9149-B3A3-E41044AFAD9C}" type="datetime1">
              <a:rPr lang="en-US" smtClean="0"/>
              <a:t>6/15/21</a:t>
            </a:fld>
            <a:endParaRPr lang="en-US"/>
          </a:p>
        </p:txBody>
      </p:sp>
      <p:sp>
        <p:nvSpPr>
          <p:cNvPr id="4" name="Footer Placeholder 3">
            <a:extLst>
              <a:ext uri="{FF2B5EF4-FFF2-40B4-BE49-F238E27FC236}">
                <a16:creationId xmlns:a16="http://schemas.microsoft.com/office/drawing/2014/main" id="{8E71C31D-AAE3-274C-88F2-02720C5BBD94}"/>
              </a:ext>
            </a:extLst>
          </p:cNvPr>
          <p:cNvSpPr>
            <a:spLocks noGrp="1"/>
          </p:cNvSpPr>
          <p:nvPr>
            <p:ph type="ftr" sz="quarter" idx="11"/>
          </p:nvPr>
        </p:nvSpPr>
        <p:spPr/>
        <p:txBody>
          <a:bodyPr/>
          <a:lstStyle/>
          <a:p>
            <a:r>
              <a:rPr lang="en-US"/>
              <a:t>MBB/HSCI 427/727</a:t>
            </a:r>
          </a:p>
        </p:txBody>
      </p:sp>
      <p:sp>
        <p:nvSpPr>
          <p:cNvPr id="5" name="Slide Number Placeholder 4">
            <a:extLst>
              <a:ext uri="{FF2B5EF4-FFF2-40B4-BE49-F238E27FC236}">
                <a16:creationId xmlns:a16="http://schemas.microsoft.com/office/drawing/2014/main" id="{E3EE874F-1468-1240-A7B8-A8518C6479CD}"/>
              </a:ext>
            </a:extLst>
          </p:cNvPr>
          <p:cNvSpPr>
            <a:spLocks noGrp="1"/>
          </p:cNvSpPr>
          <p:nvPr>
            <p:ph type="sldNum" sz="quarter" idx="12"/>
          </p:nvPr>
        </p:nvSpPr>
        <p:spPr/>
        <p:txBody>
          <a:bodyPr/>
          <a:lstStyle/>
          <a:p>
            <a:fld id="{13EA5BE9-B172-7244-9DA5-14841A33ACC0}" type="slidenum">
              <a:rPr lang="en-US" smtClean="0"/>
              <a:t>45</a:t>
            </a:fld>
            <a:endParaRPr lang="en-US"/>
          </a:p>
        </p:txBody>
      </p:sp>
      <p:pic>
        <p:nvPicPr>
          <p:cNvPr id="7" name="Picture 6" descr="A close up of a map&#13;&#10;&#13;&#10;Description automatically generated">
            <a:extLst>
              <a:ext uri="{FF2B5EF4-FFF2-40B4-BE49-F238E27FC236}">
                <a16:creationId xmlns:a16="http://schemas.microsoft.com/office/drawing/2014/main" id="{872BFAF3-53F8-1A47-8EB6-CFE78321B729}"/>
              </a:ext>
            </a:extLst>
          </p:cNvPr>
          <p:cNvPicPr>
            <a:picLocks noChangeAspect="1"/>
          </p:cNvPicPr>
          <p:nvPr/>
        </p:nvPicPr>
        <p:blipFill>
          <a:blip r:embed="rId3"/>
          <a:stretch>
            <a:fillRect/>
          </a:stretch>
        </p:blipFill>
        <p:spPr>
          <a:xfrm>
            <a:off x="977900" y="1382302"/>
            <a:ext cx="4650248" cy="5339173"/>
          </a:xfrm>
          <a:prstGeom prst="rect">
            <a:avLst/>
          </a:prstGeom>
        </p:spPr>
      </p:pic>
      <p:sp>
        <p:nvSpPr>
          <p:cNvPr id="8" name="TextBox 7">
            <a:extLst>
              <a:ext uri="{FF2B5EF4-FFF2-40B4-BE49-F238E27FC236}">
                <a16:creationId xmlns:a16="http://schemas.microsoft.com/office/drawing/2014/main" id="{F12AECD6-B6F2-4B4B-91CD-972A5E82F607}"/>
              </a:ext>
            </a:extLst>
          </p:cNvPr>
          <p:cNvSpPr txBox="1"/>
          <p:nvPr/>
        </p:nvSpPr>
        <p:spPr>
          <a:xfrm>
            <a:off x="5637118" y="2286000"/>
            <a:ext cx="3506881" cy="2800767"/>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DCs present antigen on MHC II</a:t>
            </a:r>
          </a:p>
          <a:p>
            <a:r>
              <a:rPr lang="en-US" sz="1600" i="1" dirty="0">
                <a:latin typeface="Arial" panose="020B0604020202020204" pitchFamily="34" charset="0"/>
                <a:cs typeface="Arial" panose="020B0604020202020204" pitchFamily="34" charset="0"/>
              </a:rPr>
              <a:t>&amp; </a:t>
            </a:r>
            <a:r>
              <a:rPr lang="en-US" sz="1600" b="1" i="1" dirty="0">
                <a:latin typeface="Arial" panose="020B0604020202020204" pitchFamily="34" charset="0"/>
                <a:cs typeface="Arial" panose="020B0604020202020204" pitchFamily="34" charset="0"/>
              </a:rPr>
              <a:t>cross-present </a:t>
            </a:r>
            <a:r>
              <a:rPr lang="en-US" sz="1600" i="1" dirty="0">
                <a:latin typeface="Arial" panose="020B0604020202020204" pitchFamily="34" charset="0"/>
                <a:cs typeface="Arial" panose="020B0604020202020204" pitchFamily="34" charset="0"/>
              </a:rPr>
              <a:t>antigen on MHC I</a:t>
            </a:r>
          </a:p>
          <a:p>
            <a:endParaRPr lang="en-US" sz="1600" i="1" dirty="0">
              <a:latin typeface="Arial" panose="020B0604020202020204" pitchFamily="34" charset="0"/>
              <a:cs typeface="Arial" panose="020B0604020202020204" pitchFamily="34" charset="0"/>
            </a:endParaRPr>
          </a:p>
          <a:p>
            <a:r>
              <a:rPr lang="en-US" sz="1600" i="1" dirty="0">
                <a:latin typeface="Arial" panose="020B0604020202020204" pitchFamily="34" charset="0"/>
                <a:cs typeface="Arial" panose="020B0604020202020204" pitchFamily="34" charset="0"/>
              </a:rPr>
              <a:t>DCs can be in periphery</a:t>
            </a:r>
          </a:p>
          <a:p>
            <a:r>
              <a:rPr lang="en-US" sz="1600" i="1" dirty="0">
                <a:latin typeface="Arial" panose="020B0604020202020204" pitchFamily="34" charset="0"/>
                <a:cs typeface="Arial" panose="020B0604020202020204" pitchFamily="34" charset="0"/>
              </a:rPr>
              <a:t>Or in the lymphoid tissues draining the tumor site (metastatic tumor cells are often observed in draining lymph nodes, and are a sign of metastasis)</a:t>
            </a:r>
          </a:p>
          <a:p>
            <a:endParaRPr lang="en-US" sz="1600" i="1"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7562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228600"/>
            <a:ext cx="7696200" cy="369332"/>
          </a:xfrm>
          <a:prstGeom prst="rect">
            <a:avLst/>
          </a:prstGeom>
        </p:spPr>
        <p:txBody>
          <a:bodyPr wrap="square">
            <a:spAutoFit/>
          </a:bodyPr>
          <a:lstStyle/>
          <a:p>
            <a:r>
              <a:rPr lang="en-CA" sz="1800" b="1" dirty="0">
                <a:latin typeface="Arial"/>
                <a:cs typeface="Arial"/>
              </a:rPr>
              <a:t>Figure 6.13:</a:t>
            </a:r>
            <a:r>
              <a:rPr lang="en-CA" sz="1800" dirty="0">
                <a:latin typeface="Arial"/>
                <a:cs typeface="Arial"/>
              </a:rPr>
              <a:t>   </a:t>
            </a:r>
            <a:r>
              <a:rPr lang="en-CA" sz="1800" b="1" dirty="0">
                <a:latin typeface="Arial"/>
                <a:cs typeface="Arial"/>
              </a:rPr>
              <a:t>Pathways of antigen processing and presentation</a:t>
            </a:r>
            <a:endParaRPr lang="en-CA" sz="1800" dirty="0">
              <a:latin typeface="Arial"/>
              <a:cs typeface="Arial"/>
            </a:endParaRPr>
          </a:p>
        </p:txBody>
      </p:sp>
      <p:pic>
        <p:nvPicPr>
          <p:cNvPr id="4" name="Picture 3">
            <a:extLst>
              <a:ext uri="{FF2B5EF4-FFF2-40B4-BE49-F238E27FC236}">
                <a16:creationId xmlns:a16="http://schemas.microsoft.com/office/drawing/2014/main" id="{277EB0C8-3D7F-634E-A66E-BAC3835B4DB9}"/>
              </a:ext>
            </a:extLst>
          </p:cNvPr>
          <p:cNvPicPr>
            <a:picLocks noChangeAspect="1"/>
          </p:cNvPicPr>
          <p:nvPr/>
        </p:nvPicPr>
        <p:blipFill>
          <a:blip r:embed="rId3"/>
          <a:stretch>
            <a:fillRect/>
          </a:stretch>
        </p:blipFill>
        <p:spPr>
          <a:xfrm>
            <a:off x="1524000" y="1066800"/>
            <a:ext cx="6629400" cy="4936107"/>
          </a:xfrm>
          <a:prstGeom prst="rect">
            <a:avLst/>
          </a:prstGeom>
        </p:spPr>
      </p:pic>
      <p:sp>
        <p:nvSpPr>
          <p:cNvPr id="3" name="TextBox 2">
            <a:extLst>
              <a:ext uri="{FF2B5EF4-FFF2-40B4-BE49-F238E27FC236}">
                <a16:creationId xmlns:a16="http://schemas.microsoft.com/office/drawing/2014/main" id="{B28D039D-1B9D-FA41-89AF-6B6B4FCB5204}"/>
              </a:ext>
            </a:extLst>
          </p:cNvPr>
          <p:cNvSpPr txBox="1"/>
          <p:nvPr/>
        </p:nvSpPr>
        <p:spPr>
          <a:xfrm>
            <a:off x="167538" y="2428876"/>
            <a:ext cx="1356462" cy="369332"/>
          </a:xfrm>
          <a:prstGeom prst="rect">
            <a:avLst/>
          </a:prstGeom>
          <a:noFill/>
        </p:spPr>
        <p:txBody>
          <a:bodyPr wrap="none" rtlCol="0">
            <a:spAutoFit/>
          </a:bodyPr>
          <a:lstStyle/>
          <a:p>
            <a:r>
              <a:rPr lang="en-US" dirty="0"/>
              <a:t>All cell types</a:t>
            </a:r>
          </a:p>
        </p:txBody>
      </p:sp>
      <p:sp>
        <p:nvSpPr>
          <p:cNvPr id="5" name="TextBox 4">
            <a:extLst>
              <a:ext uri="{FF2B5EF4-FFF2-40B4-BE49-F238E27FC236}">
                <a16:creationId xmlns:a16="http://schemas.microsoft.com/office/drawing/2014/main" id="{8207C1FF-875A-5B48-9464-60AD086DE15D}"/>
              </a:ext>
            </a:extLst>
          </p:cNvPr>
          <p:cNvSpPr txBox="1"/>
          <p:nvPr/>
        </p:nvSpPr>
        <p:spPr>
          <a:xfrm>
            <a:off x="171450" y="4414838"/>
            <a:ext cx="1218603" cy="1200329"/>
          </a:xfrm>
          <a:prstGeom prst="rect">
            <a:avLst/>
          </a:prstGeom>
          <a:noFill/>
        </p:spPr>
        <p:txBody>
          <a:bodyPr wrap="none" rtlCol="0">
            <a:spAutoFit/>
          </a:bodyPr>
          <a:lstStyle/>
          <a:p>
            <a:r>
              <a:rPr lang="en-US" dirty="0"/>
              <a:t>APCs only: </a:t>
            </a:r>
          </a:p>
          <a:p>
            <a:r>
              <a:rPr lang="en-US" dirty="0"/>
              <a:t>DCs</a:t>
            </a:r>
          </a:p>
          <a:p>
            <a:r>
              <a:rPr lang="en-US" dirty="0"/>
              <a:t>B cells</a:t>
            </a:r>
          </a:p>
          <a:p>
            <a:r>
              <a:rPr lang="en-US" dirty="0"/>
              <a:t>M</a:t>
            </a:r>
            <a:r>
              <a:rPr lang="en-US" dirty="0">
                <a:latin typeface="Symbol" pitchFamily="2" charset="2"/>
              </a:rPr>
              <a:t>Q</a:t>
            </a:r>
            <a:r>
              <a:rPr lang="en-US" dirty="0"/>
              <a:t>s</a:t>
            </a:r>
          </a:p>
        </p:txBody>
      </p:sp>
    </p:spTree>
    <p:extLst>
      <p:ext uri="{BB962C8B-B14F-4D97-AF65-F5344CB8AC3E}">
        <p14:creationId xmlns:p14="http://schemas.microsoft.com/office/powerpoint/2010/main" val="3997549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33400"/>
            <a:ext cx="8396850" cy="646331"/>
          </a:xfrm>
          <a:prstGeom prst="rect">
            <a:avLst/>
          </a:prstGeom>
        </p:spPr>
        <p:txBody>
          <a:bodyPr wrap="none">
            <a:spAutoFit/>
          </a:bodyPr>
          <a:lstStyle/>
          <a:p>
            <a:r>
              <a:rPr lang="en-CA" sz="1800" b="1" dirty="0">
                <a:latin typeface="Arial"/>
                <a:cs typeface="Arial"/>
              </a:rPr>
              <a:t>Cross-presentation of extracellular antigens on class-I MHC to CD8</a:t>
            </a:r>
            <a:r>
              <a:rPr lang="en-CA" sz="1800" b="1" i="1" baseline="30000" dirty="0">
                <a:latin typeface="Arial"/>
                <a:cs typeface="Arial"/>
              </a:rPr>
              <a:t>+ </a:t>
            </a:r>
            <a:r>
              <a:rPr lang="en-CA" sz="1800" b="1" dirty="0">
                <a:latin typeface="Arial"/>
                <a:cs typeface="Arial"/>
              </a:rPr>
              <a:t>T cells</a:t>
            </a:r>
          </a:p>
          <a:p>
            <a:endParaRPr lang="en-CA" sz="1800" dirty="0">
              <a:latin typeface="Arial"/>
              <a:cs typeface="Arial"/>
            </a:endParaRPr>
          </a:p>
        </p:txBody>
      </p:sp>
      <p:pic>
        <p:nvPicPr>
          <p:cNvPr id="4" name="Picture 3">
            <a:extLst>
              <a:ext uri="{FF2B5EF4-FFF2-40B4-BE49-F238E27FC236}">
                <a16:creationId xmlns:a16="http://schemas.microsoft.com/office/drawing/2014/main" id="{60FD9806-9C15-F44F-B3CD-507270A74B6D}"/>
              </a:ext>
            </a:extLst>
          </p:cNvPr>
          <p:cNvPicPr>
            <a:picLocks noChangeAspect="1"/>
          </p:cNvPicPr>
          <p:nvPr/>
        </p:nvPicPr>
        <p:blipFill>
          <a:blip r:embed="rId3"/>
          <a:stretch>
            <a:fillRect/>
          </a:stretch>
        </p:blipFill>
        <p:spPr>
          <a:xfrm>
            <a:off x="381000" y="1736206"/>
            <a:ext cx="8396850" cy="2905450"/>
          </a:xfrm>
          <a:prstGeom prst="rect">
            <a:avLst/>
          </a:prstGeom>
        </p:spPr>
      </p:pic>
      <p:sp>
        <p:nvSpPr>
          <p:cNvPr id="3" name="TextBox 2">
            <a:extLst>
              <a:ext uri="{FF2B5EF4-FFF2-40B4-BE49-F238E27FC236}">
                <a16:creationId xmlns:a16="http://schemas.microsoft.com/office/drawing/2014/main" id="{AC1B3D05-584C-E147-8C46-17C053856E9E}"/>
              </a:ext>
            </a:extLst>
          </p:cNvPr>
          <p:cNvSpPr txBox="1"/>
          <p:nvPr/>
        </p:nvSpPr>
        <p:spPr>
          <a:xfrm>
            <a:off x="1532982" y="4654162"/>
            <a:ext cx="7244868" cy="369332"/>
          </a:xfrm>
          <a:prstGeom prst="rect">
            <a:avLst/>
          </a:prstGeom>
          <a:noFill/>
        </p:spPr>
        <p:txBody>
          <a:bodyPr wrap="none" rtlCol="0">
            <a:spAutoFit/>
          </a:bodyPr>
          <a:lstStyle/>
          <a:p>
            <a:r>
              <a:rPr lang="en-US" dirty="0"/>
              <a:t>NOTE: Only APCs (DCs, B cells and macrophages) can cross present antigen!</a:t>
            </a:r>
          </a:p>
        </p:txBody>
      </p:sp>
    </p:spTree>
    <p:extLst>
      <p:ext uri="{BB962C8B-B14F-4D97-AF65-F5344CB8AC3E}">
        <p14:creationId xmlns:p14="http://schemas.microsoft.com/office/powerpoint/2010/main" val="1920459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C6882-8FAE-AB48-90D0-BB7AFDD0A774}"/>
              </a:ext>
            </a:extLst>
          </p:cNvPr>
          <p:cNvSpPr>
            <a:spLocks noGrp="1"/>
          </p:cNvSpPr>
          <p:nvPr>
            <p:ph type="title"/>
          </p:nvPr>
        </p:nvSpPr>
        <p:spPr>
          <a:xfrm>
            <a:off x="78377" y="274638"/>
            <a:ext cx="8865325" cy="1143000"/>
          </a:xfrm>
        </p:spPr>
        <p:txBody>
          <a:bodyPr>
            <a:normAutofit/>
          </a:bodyPr>
          <a:lstStyle/>
          <a:p>
            <a:r>
              <a:rPr lang="en-US" sz="2000" b="1" dirty="0"/>
              <a:t>Activated CD4 (Th1) T cells provide direct cytokine stimulation </a:t>
            </a:r>
            <a:br>
              <a:rPr lang="en-US" sz="2000" b="1" dirty="0"/>
            </a:br>
            <a:r>
              <a:rPr lang="en-US" sz="2000" b="1" dirty="0"/>
              <a:t>to CD8 T cells (Signal 3), </a:t>
            </a:r>
            <a:br>
              <a:rPr lang="en-US" sz="2000" b="1" dirty="0"/>
            </a:br>
            <a:r>
              <a:rPr lang="en-US" sz="2000" b="1" dirty="0"/>
              <a:t>and activate DCs to stimulate CTL differentiation</a:t>
            </a:r>
          </a:p>
        </p:txBody>
      </p:sp>
      <p:sp>
        <p:nvSpPr>
          <p:cNvPr id="3" name="Date Placeholder 2">
            <a:extLst>
              <a:ext uri="{FF2B5EF4-FFF2-40B4-BE49-F238E27FC236}">
                <a16:creationId xmlns:a16="http://schemas.microsoft.com/office/drawing/2014/main" id="{839CE3A4-D85C-BC4E-AAAB-364B69771FB7}"/>
              </a:ext>
            </a:extLst>
          </p:cNvPr>
          <p:cNvSpPr>
            <a:spLocks noGrp="1"/>
          </p:cNvSpPr>
          <p:nvPr>
            <p:ph type="dt" sz="half" idx="10"/>
          </p:nvPr>
        </p:nvSpPr>
        <p:spPr/>
        <p:txBody>
          <a:bodyPr/>
          <a:lstStyle/>
          <a:p>
            <a:fld id="{43B5FFF7-3CD4-9149-B3A3-E41044AFAD9C}" type="datetime1">
              <a:rPr lang="en-US" smtClean="0"/>
              <a:t>6/15/21</a:t>
            </a:fld>
            <a:endParaRPr lang="en-US"/>
          </a:p>
        </p:txBody>
      </p:sp>
      <p:sp>
        <p:nvSpPr>
          <p:cNvPr id="4" name="Footer Placeholder 3">
            <a:extLst>
              <a:ext uri="{FF2B5EF4-FFF2-40B4-BE49-F238E27FC236}">
                <a16:creationId xmlns:a16="http://schemas.microsoft.com/office/drawing/2014/main" id="{26FBBCC0-AF23-6E40-9E34-57591551F278}"/>
              </a:ext>
            </a:extLst>
          </p:cNvPr>
          <p:cNvSpPr>
            <a:spLocks noGrp="1"/>
          </p:cNvSpPr>
          <p:nvPr>
            <p:ph type="ftr" sz="quarter" idx="11"/>
          </p:nvPr>
        </p:nvSpPr>
        <p:spPr/>
        <p:txBody>
          <a:bodyPr/>
          <a:lstStyle/>
          <a:p>
            <a:r>
              <a:rPr lang="en-US"/>
              <a:t>MBB/HSCI 427/727</a:t>
            </a:r>
          </a:p>
        </p:txBody>
      </p:sp>
      <p:sp>
        <p:nvSpPr>
          <p:cNvPr id="5" name="Slide Number Placeholder 4">
            <a:extLst>
              <a:ext uri="{FF2B5EF4-FFF2-40B4-BE49-F238E27FC236}">
                <a16:creationId xmlns:a16="http://schemas.microsoft.com/office/drawing/2014/main" id="{79986062-07EC-794E-BCDF-35E48FD343FC}"/>
              </a:ext>
            </a:extLst>
          </p:cNvPr>
          <p:cNvSpPr>
            <a:spLocks noGrp="1"/>
          </p:cNvSpPr>
          <p:nvPr>
            <p:ph type="sldNum" sz="quarter" idx="12"/>
          </p:nvPr>
        </p:nvSpPr>
        <p:spPr/>
        <p:txBody>
          <a:bodyPr/>
          <a:lstStyle/>
          <a:p>
            <a:fld id="{13EA5BE9-B172-7244-9DA5-14841A33ACC0}" type="slidenum">
              <a:rPr lang="en-US" smtClean="0"/>
              <a:t>48</a:t>
            </a:fld>
            <a:endParaRPr lang="en-US"/>
          </a:p>
        </p:txBody>
      </p:sp>
      <p:pic>
        <p:nvPicPr>
          <p:cNvPr id="7" name="Picture 6" descr="A screenshot of a cell phone&#13;&#10;&#13;&#10;Description automatically generated">
            <a:extLst>
              <a:ext uri="{FF2B5EF4-FFF2-40B4-BE49-F238E27FC236}">
                <a16:creationId xmlns:a16="http://schemas.microsoft.com/office/drawing/2014/main" id="{AB0CF341-9762-0D42-A83A-E1CFCFF1879A}"/>
              </a:ext>
            </a:extLst>
          </p:cNvPr>
          <p:cNvPicPr>
            <a:picLocks noChangeAspect="1"/>
          </p:cNvPicPr>
          <p:nvPr/>
        </p:nvPicPr>
        <p:blipFill>
          <a:blip r:embed="rId3"/>
          <a:stretch>
            <a:fillRect/>
          </a:stretch>
        </p:blipFill>
        <p:spPr>
          <a:xfrm>
            <a:off x="0" y="1487380"/>
            <a:ext cx="9144000" cy="4266416"/>
          </a:xfrm>
          <a:prstGeom prst="rect">
            <a:avLst/>
          </a:prstGeom>
        </p:spPr>
      </p:pic>
    </p:spTree>
    <p:extLst>
      <p:ext uri="{BB962C8B-B14F-4D97-AF65-F5344CB8AC3E}">
        <p14:creationId xmlns:p14="http://schemas.microsoft.com/office/powerpoint/2010/main" val="14190638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3C88C-2CAC-3F42-ABC3-1C80AB585C3D}"/>
              </a:ext>
            </a:extLst>
          </p:cNvPr>
          <p:cNvSpPr>
            <a:spLocks noGrp="1"/>
          </p:cNvSpPr>
          <p:nvPr>
            <p:ph type="title"/>
          </p:nvPr>
        </p:nvSpPr>
        <p:spPr/>
        <p:txBody>
          <a:bodyPr>
            <a:normAutofit/>
          </a:bodyPr>
          <a:lstStyle/>
          <a:p>
            <a:r>
              <a:rPr lang="en-US" sz="2400" b="1" dirty="0"/>
              <a:t>Tumor immunotherapies</a:t>
            </a:r>
          </a:p>
        </p:txBody>
      </p:sp>
      <p:sp>
        <p:nvSpPr>
          <p:cNvPr id="3" name="Content Placeholder 2">
            <a:extLst>
              <a:ext uri="{FF2B5EF4-FFF2-40B4-BE49-F238E27FC236}">
                <a16:creationId xmlns:a16="http://schemas.microsoft.com/office/drawing/2014/main" id="{E9BE25C5-B46F-694B-8E17-EB0C4A70AE9B}"/>
              </a:ext>
            </a:extLst>
          </p:cNvPr>
          <p:cNvSpPr>
            <a:spLocks noGrp="1"/>
          </p:cNvSpPr>
          <p:nvPr>
            <p:ph idx="1"/>
          </p:nvPr>
        </p:nvSpPr>
        <p:spPr/>
        <p:txBody>
          <a:bodyPr>
            <a:normAutofit/>
          </a:bodyPr>
          <a:lstStyle/>
          <a:p>
            <a:r>
              <a:rPr lang="en-US" sz="1800" dirty="0"/>
              <a:t>Checkpoint blockade (therapeutic antibodies, and engineered Fcs)</a:t>
            </a:r>
          </a:p>
          <a:p>
            <a:r>
              <a:rPr lang="en-US" sz="1800" dirty="0"/>
              <a:t>Vaccination with tumor antigens</a:t>
            </a:r>
          </a:p>
          <a:p>
            <a:pPr lvl="1"/>
            <a:r>
              <a:rPr lang="en-US" sz="1400" dirty="0"/>
              <a:t>Neoantigens</a:t>
            </a:r>
          </a:p>
          <a:p>
            <a:pPr lvl="1"/>
            <a:r>
              <a:rPr lang="en-US" sz="1400" dirty="0"/>
              <a:t>Tumor associated antigens</a:t>
            </a:r>
          </a:p>
          <a:p>
            <a:r>
              <a:rPr lang="en-US" sz="1800" dirty="0"/>
              <a:t>Adoptive therapy with anti-tumor T cells</a:t>
            </a:r>
          </a:p>
          <a:p>
            <a:pPr lvl="1"/>
            <a:r>
              <a:rPr lang="en-US" sz="1400" dirty="0"/>
              <a:t>CAR-T cells</a:t>
            </a:r>
          </a:p>
          <a:p>
            <a:pPr lvl="1"/>
            <a:r>
              <a:rPr lang="en-US" sz="1400" dirty="0"/>
              <a:t>Autologous T cells transformed with anti-tumor </a:t>
            </a:r>
            <a:r>
              <a:rPr lang="en-US" sz="1400" dirty="0" err="1"/>
              <a:t>TcRs</a:t>
            </a:r>
            <a:endParaRPr lang="en-US" sz="1400" dirty="0"/>
          </a:p>
          <a:p>
            <a:pPr lvl="1"/>
            <a:r>
              <a:rPr lang="en-US" sz="1400" dirty="0"/>
              <a:t>Autologous, activated DCs bearing tumor antigens (DC vaccine)</a:t>
            </a:r>
            <a:endParaRPr lang="en-US" sz="1800" dirty="0"/>
          </a:p>
          <a:p>
            <a:r>
              <a:rPr lang="en-US" sz="1800" dirty="0"/>
              <a:t>Passive immunotherapy with antibodies</a:t>
            </a:r>
          </a:p>
          <a:p>
            <a:pPr lvl="1"/>
            <a:r>
              <a:rPr lang="en-US" sz="1400" dirty="0"/>
              <a:t>Antibodies against tumor-associated antigens</a:t>
            </a:r>
          </a:p>
          <a:p>
            <a:pPr lvl="2"/>
            <a:r>
              <a:rPr lang="en-US" sz="1200" dirty="0"/>
              <a:t>NK cells &amp; ADCC, antibody &amp; complement-mediated phagocytosis by macrophages</a:t>
            </a:r>
          </a:p>
          <a:p>
            <a:pPr lvl="1"/>
            <a:r>
              <a:rPr lang="en-US" sz="1400" dirty="0"/>
              <a:t>Immunotoxin-antibody conjugates</a:t>
            </a:r>
          </a:p>
        </p:txBody>
      </p:sp>
      <p:sp>
        <p:nvSpPr>
          <p:cNvPr id="4" name="Date Placeholder 3">
            <a:extLst>
              <a:ext uri="{FF2B5EF4-FFF2-40B4-BE49-F238E27FC236}">
                <a16:creationId xmlns:a16="http://schemas.microsoft.com/office/drawing/2014/main" id="{FEFE02E1-9CC5-2646-AFBE-914168505285}"/>
              </a:ext>
            </a:extLst>
          </p:cNvPr>
          <p:cNvSpPr>
            <a:spLocks noGrp="1"/>
          </p:cNvSpPr>
          <p:nvPr>
            <p:ph type="dt" sz="half" idx="10"/>
          </p:nvPr>
        </p:nvSpPr>
        <p:spPr/>
        <p:txBody>
          <a:bodyPr/>
          <a:lstStyle/>
          <a:p>
            <a:fld id="{5E526F24-83E2-D548-8E8E-DB18C3E6C8FB}" type="datetime1">
              <a:rPr lang="en-US" smtClean="0"/>
              <a:t>6/15/21</a:t>
            </a:fld>
            <a:endParaRPr lang="en-US"/>
          </a:p>
        </p:txBody>
      </p:sp>
      <p:sp>
        <p:nvSpPr>
          <p:cNvPr id="5" name="Footer Placeholder 4">
            <a:extLst>
              <a:ext uri="{FF2B5EF4-FFF2-40B4-BE49-F238E27FC236}">
                <a16:creationId xmlns:a16="http://schemas.microsoft.com/office/drawing/2014/main" id="{19A525DB-60E9-044B-9E60-0AA045E0AD15}"/>
              </a:ext>
            </a:extLst>
          </p:cNvPr>
          <p:cNvSpPr>
            <a:spLocks noGrp="1"/>
          </p:cNvSpPr>
          <p:nvPr>
            <p:ph type="ftr" sz="quarter" idx="11"/>
          </p:nvPr>
        </p:nvSpPr>
        <p:spPr/>
        <p:txBody>
          <a:bodyPr/>
          <a:lstStyle/>
          <a:p>
            <a:r>
              <a:rPr lang="en-US"/>
              <a:t>MBB/HSCI 427/727</a:t>
            </a:r>
          </a:p>
        </p:txBody>
      </p:sp>
      <p:sp>
        <p:nvSpPr>
          <p:cNvPr id="6" name="Slide Number Placeholder 5">
            <a:extLst>
              <a:ext uri="{FF2B5EF4-FFF2-40B4-BE49-F238E27FC236}">
                <a16:creationId xmlns:a16="http://schemas.microsoft.com/office/drawing/2014/main" id="{FB04D500-EEF2-034A-98AA-446468BD71DB}"/>
              </a:ext>
            </a:extLst>
          </p:cNvPr>
          <p:cNvSpPr>
            <a:spLocks noGrp="1"/>
          </p:cNvSpPr>
          <p:nvPr>
            <p:ph type="sldNum" sz="quarter" idx="12"/>
          </p:nvPr>
        </p:nvSpPr>
        <p:spPr/>
        <p:txBody>
          <a:bodyPr/>
          <a:lstStyle/>
          <a:p>
            <a:fld id="{13EA5BE9-B172-7244-9DA5-14841A33ACC0}" type="slidenum">
              <a:rPr lang="en-US" smtClean="0"/>
              <a:t>49</a:t>
            </a:fld>
            <a:endParaRPr lang="en-US"/>
          </a:p>
        </p:txBody>
      </p:sp>
    </p:spTree>
    <p:extLst>
      <p:ext uri="{BB962C8B-B14F-4D97-AF65-F5344CB8AC3E}">
        <p14:creationId xmlns:p14="http://schemas.microsoft.com/office/powerpoint/2010/main" val="77303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figure_10_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163367"/>
            <a:ext cx="6400800" cy="281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1"/>
          <p:cNvSpPr txBox="1">
            <a:spLocks noChangeArrowheads="1"/>
          </p:cNvSpPr>
          <p:nvPr/>
        </p:nvSpPr>
        <p:spPr bwMode="auto">
          <a:xfrm>
            <a:off x="524964" y="564098"/>
            <a:ext cx="8094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r>
              <a:rPr lang="en-US" altLang="en-US" sz="2000" b="1" dirty="0">
                <a:latin typeface="Arial" charset="0"/>
              </a:rPr>
              <a:t>FDCs retain antigen in the form of immune complexes</a:t>
            </a:r>
          </a:p>
          <a:p>
            <a:pPr algn="ctr"/>
            <a:r>
              <a:rPr lang="en-US" altLang="en-US" sz="2000" b="1" dirty="0" err="1">
                <a:latin typeface="Arial" charset="0"/>
              </a:rPr>
              <a:t>Fc</a:t>
            </a:r>
            <a:r>
              <a:rPr lang="en-US" altLang="en-US" sz="2000" b="1" dirty="0" err="1">
                <a:latin typeface="Symbol" charset="2"/>
                <a:ea typeface="Symbol" charset="2"/>
                <a:cs typeface="Symbol" charset="2"/>
              </a:rPr>
              <a:t>g</a:t>
            </a:r>
            <a:r>
              <a:rPr lang="en-US" altLang="en-US" sz="2000" b="1" dirty="0" err="1">
                <a:latin typeface="Arial" charset="0"/>
              </a:rPr>
              <a:t>R</a:t>
            </a:r>
            <a:r>
              <a:rPr lang="en-US" altLang="en-US" sz="2000" b="1" dirty="0">
                <a:latin typeface="Arial" charset="0"/>
              </a:rPr>
              <a:t> activates FDCs to produce survival signals (APRIL &amp; BAFF)</a:t>
            </a:r>
          </a:p>
        </p:txBody>
      </p:sp>
      <p:sp>
        <p:nvSpPr>
          <p:cNvPr id="2" name="TextBox 1">
            <a:extLst>
              <a:ext uri="{FF2B5EF4-FFF2-40B4-BE49-F238E27FC236}">
                <a16:creationId xmlns:a16="http://schemas.microsoft.com/office/drawing/2014/main" id="{CAA655A4-AAEB-F54B-B916-9E76D7858A0A}"/>
              </a:ext>
            </a:extLst>
          </p:cNvPr>
          <p:cNvSpPr txBox="1"/>
          <p:nvPr/>
        </p:nvSpPr>
        <p:spPr>
          <a:xfrm>
            <a:off x="795130" y="5702492"/>
            <a:ext cx="7960000"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Immune complexes comprise antigen, antigen-specific IgG antibody, and complement</a:t>
            </a:r>
          </a:p>
        </p:txBody>
      </p:sp>
      <p:sp>
        <p:nvSpPr>
          <p:cNvPr id="3" name="Slide Number Placeholder 2">
            <a:extLst>
              <a:ext uri="{FF2B5EF4-FFF2-40B4-BE49-F238E27FC236}">
                <a16:creationId xmlns:a16="http://schemas.microsoft.com/office/drawing/2014/main" id="{859A3E70-9E3C-144F-853B-82755689DD65}"/>
              </a:ext>
            </a:extLst>
          </p:cNvPr>
          <p:cNvSpPr>
            <a:spLocks noGrp="1"/>
          </p:cNvSpPr>
          <p:nvPr>
            <p:ph type="sldNum" sz="quarter" idx="12"/>
          </p:nvPr>
        </p:nvSpPr>
        <p:spPr/>
        <p:txBody>
          <a:bodyPr/>
          <a:lstStyle/>
          <a:p>
            <a:fld id="{13EA5BE9-B172-7244-9DA5-14841A33ACC0}" type="slidenum">
              <a:rPr lang="en-US" smtClean="0"/>
              <a:t>5</a:t>
            </a:fld>
            <a:endParaRPr lang="en-US"/>
          </a:p>
        </p:txBody>
      </p:sp>
    </p:spTree>
    <p:extLst>
      <p:ext uri="{BB962C8B-B14F-4D97-AF65-F5344CB8AC3E}">
        <p14:creationId xmlns:p14="http://schemas.microsoft.com/office/powerpoint/2010/main" val="27790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A32D1-0E15-5047-9E7C-B751682F0C8F}"/>
              </a:ext>
            </a:extLst>
          </p:cNvPr>
          <p:cNvSpPr>
            <a:spLocks noGrp="1"/>
          </p:cNvSpPr>
          <p:nvPr>
            <p:ph type="title"/>
          </p:nvPr>
        </p:nvSpPr>
        <p:spPr/>
        <p:txBody>
          <a:bodyPr>
            <a:normAutofit/>
          </a:bodyPr>
          <a:lstStyle/>
          <a:p>
            <a:r>
              <a:rPr lang="en-US" sz="2000" b="1" dirty="0"/>
              <a:t>Rx antibody-mediated blockade of immunosuppressive signaling</a:t>
            </a:r>
            <a:br>
              <a:rPr lang="en-US" sz="2000" b="1" dirty="0"/>
            </a:br>
            <a:r>
              <a:rPr lang="en-US" sz="2000" b="1" dirty="0"/>
              <a:t>(</a:t>
            </a:r>
            <a:r>
              <a:rPr lang="en-US" sz="2000" b="1" i="1" dirty="0"/>
              <a:t>immunosuppressive checkpoint blockade</a:t>
            </a:r>
            <a:r>
              <a:rPr lang="en-US" sz="2000" b="1" dirty="0"/>
              <a:t>)</a:t>
            </a:r>
          </a:p>
        </p:txBody>
      </p:sp>
      <p:sp>
        <p:nvSpPr>
          <p:cNvPr id="5" name="Date Placeholder 4">
            <a:extLst>
              <a:ext uri="{FF2B5EF4-FFF2-40B4-BE49-F238E27FC236}">
                <a16:creationId xmlns:a16="http://schemas.microsoft.com/office/drawing/2014/main" id="{65C917AA-B35A-1140-B8FE-3F7E470B52FA}"/>
              </a:ext>
            </a:extLst>
          </p:cNvPr>
          <p:cNvSpPr>
            <a:spLocks noGrp="1"/>
          </p:cNvSpPr>
          <p:nvPr>
            <p:ph type="dt" sz="half" idx="10"/>
          </p:nvPr>
        </p:nvSpPr>
        <p:spPr/>
        <p:txBody>
          <a:bodyPr/>
          <a:lstStyle/>
          <a:p>
            <a:fld id="{E6C99CE9-573E-A546-A45C-F37FD577B559}" type="datetime1">
              <a:rPr lang="en-US" smtClean="0"/>
              <a:t>6/15/21</a:t>
            </a:fld>
            <a:endParaRPr lang="en-US"/>
          </a:p>
        </p:txBody>
      </p:sp>
      <p:sp>
        <p:nvSpPr>
          <p:cNvPr id="6" name="Footer Placeholder 5">
            <a:extLst>
              <a:ext uri="{FF2B5EF4-FFF2-40B4-BE49-F238E27FC236}">
                <a16:creationId xmlns:a16="http://schemas.microsoft.com/office/drawing/2014/main" id="{736B963E-88EB-5544-AAD9-27612AE34168}"/>
              </a:ext>
            </a:extLst>
          </p:cNvPr>
          <p:cNvSpPr>
            <a:spLocks noGrp="1"/>
          </p:cNvSpPr>
          <p:nvPr>
            <p:ph type="ftr" sz="quarter" idx="11"/>
          </p:nvPr>
        </p:nvSpPr>
        <p:spPr/>
        <p:txBody>
          <a:bodyPr/>
          <a:lstStyle/>
          <a:p>
            <a:r>
              <a:rPr lang="en-US"/>
              <a:t>MBB/HSCI 427/727</a:t>
            </a:r>
          </a:p>
        </p:txBody>
      </p:sp>
      <p:sp>
        <p:nvSpPr>
          <p:cNvPr id="7" name="Slide Number Placeholder 6">
            <a:extLst>
              <a:ext uri="{FF2B5EF4-FFF2-40B4-BE49-F238E27FC236}">
                <a16:creationId xmlns:a16="http://schemas.microsoft.com/office/drawing/2014/main" id="{DEBA74E9-3172-6E43-9EDF-B539AFF6C580}"/>
              </a:ext>
            </a:extLst>
          </p:cNvPr>
          <p:cNvSpPr>
            <a:spLocks noGrp="1"/>
          </p:cNvSpPr>
          <p:nvPr>
            <p:ph type="sldNum" sz="quarter" idx="12"/>
          </p:nvPr>
        </p:nvSpPr>
        <p:spPr/>
        <p:txBody>
          <a:bodyPr/>
          <a:lstStyle/>
          <a:p>
            <a:fld id="{13EA5BE9-B172-7244-9DA5-14841A33ACC0}" type="slidenum">
              <a:rPr lang="en-US" smtClean="0"/>
              <a:t>50</a:t>
            </a:fld>
            <a:endParaRPr lang="en-US"/>
          </a:p>
        </p:txBody>
      </p:sp>
      <p:pic>
        <p:nvPicPr>
          <p:cNvPr id="4" name="Picture 3" descr="A screenshot of a cell phone&#13;&#10;&#13;&#10;Description automatically generated">
            <a:extLst>
              <a:ext uri="{FF2B5EF4-FFF2-40B4-BE49-F238E27FC236}">
                <a16:creationId xmlns:a16="http://schemas.microsoft.com/office/drawing/2014/main" id="{F21F3831-D200-3048-ACF9-94463C580A92}"/>
              </a:ext>
            </a:extLst>
          </p:cNvPr>
          <p:cNvPicPr>
            <a:picLocks noChangeAspect="1"/>
          </p:cNvPicPr>
          <p:nvPr/>
        </p:nvPicPr>
        <p:blipFill>
          <a:blip r:embed="rId3"/>
          <a:stretch>
            <a:fillRect/>
          </a:stretch>
        </p:blipFill>
        <p:spPr>
          <a:xfrm>
            <a:off x="1345474" y="1583272"/>
            <a:ext cx="6753497" cy="4607444"/>
          </a:xfrm>
          <a:prstGeom prst="rect">
            <a:avLst/>
          </a:prstGeom>
        </p:spPr>
      </p:pic>
    </p:spTree>
    <p:extLst>
      <p:ext uri="{BB962C8B-B14F-4D97-AF65-F5344CB8AC3E}">
        <p14:creationId xmlns:p14="http://schemas.microsoft.com/office/powerpoint/2010/main" val="2591083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A32D1-0E15-5047-9E7C-B751682F0C8F}"/>
              </a:ext>
            </a:extLst>
          </p:cNvPr>
          <p:cNvSpPr>
            <a:spLocks noGrp="1"/>
          </p:cNvSpPr>
          <p:nvPr>
            <p:ph type="title"/>
          </p:nvPr>
        </p:nvSpPr>
        <p:spPr>
          <a:xfrm>
            <a:off x="457200" y="-89989"/>
            <a:ext cx="8229600" cy="1143000"/>
          </a:xfrm>
        </p:spPr>
        <p:txBody>
          <a:bodyPr>
            <a:normAutofit/>
          </a:bodyPr>
          <a:lstStyle/>
          <a:p>
            <a:r>
              <a:rPr lang="en-US" sz="2000" b="1" dirty="0"/>
              <a:t>”Personalized” identification of neoantigens</a:t>
            </a:r>
          </a:p>
        </p:txBody>
      </p:sp>
      <p:sp>
        <p:nvSpPr>
          <p:cNvPr id="5" name="Date Placeholder 4">
            <a:extLst>
              <a:ext uri="{FF2B5EF4-FFF2-40B4-BE49-F238E27FC236}">
                <a16:creationId xmlns:a16="http://schemas.microsoft.com/office/drawing/2014/main" id="{65C917AA-B35A-1140-B8FE-3F7E470B52FA}"/>
              </a:ext>
            </a:extLst>
          </p:cNvPr>
          <p:cNvSpPr>
            <a:spLocks noGrp="1"/>
          </p:cNvSpPr>
          <p:nvPr>
            <p:ph type="dt" sz="half" idx="10"/>
          </p:nvPr>
        </p:nvSpPr>
        <p:spPr/>
        <p:txBody>
          <a:bodyPr/>
          <a:lstStyle/>
          <a:p>
            <a:fld id="{E6C99CE9-573E-A546-A45C-F37FD577B559}" type="datetime1">
              <a:rPr lang="en-US" smtClean="0"/>
              <a:t>6/15/21</a:t>
            </a:fld>
            <a:endParaRPr lang="en-US"/>
          </a:p>
        </p:txBody>
      </p:sp>
      <p:sp>
        <p:nvSpPr>
          <p:cNvPr id="6" name="Footer Placeholder 5">
            <a:extLst>
              <a:ext uri="{FF2B5EF4-FFF2-40B4-BE49-F238E27FC236}">
                <a16:creationId xmlns:a16="http://schemas.microsoft.com/office/drawing/2014/main" id="{736B963E-88EB-5544-AAD9-27612AE34168}"/>
              </a:ext>
            </a:extLst>
          </p:cNvPr>
          <p:cNvSpPr>
            <a:spLocks noGrp="1"/>
          </p:cNvSpPr>
          <p:nvPr>
            <p:ph type="ftr" sz="quarter" idx="11"/>
          </p:nvPr>
        </p:nvSpPr>
        <p:spPr/>
        <p:txBody>
          <a:bodyPr/>
          <a:lstStyle/>
          <a:p>
            <a:r>
              <a:rPr lang="en-US"/>
              <a:t>MBB/HSCI 427/727</a:t>
            </a:r>
          </a:p>
        </p:txBody>
      </p:sp>
      <p:sp>
        <p:nvSpPr>
          <p:cNvPr id="7" name="Slide Number Placeholder 6">
            <a:extLst>
              <a:ext uri="{FF2B5EF4-FFF2-40B4-BE49-F238E27FC236}">
                <a16:creationId xmlns:a16="http://schemas.microsoft.com/office/drawing/2014/main" id="{DEBA74E9-3172-6E43-9EDF-B539AFF6C580}"/>
              </a:ext>
            </a:extLst>
          </p:cNvPr>
          <p:cNvSpPr>
            <a:spLocks noGrp="1"/>
          </p:cNvSpPr>
          <p:nvPr>
            <p:ph type="sldNum" sz="quarter" idx="12"/>
          </p:nvPr>
        </p:nvSpPr>
        <p:spPr/>
        <p:txBody>
          <a:bodyPr/>
          <a:lstStyle/>
          <a:p>
            <a:fld id="{13EA5BE9-B172-7244-9DA5-14841A33ACC0}" type="slidenum">
              <a:rPr lang="en-US" smtClean="0"/>
              <a:t>51</a:t>
            </a:fld>
            <a:endParaRPr lang="en-US"/>
          </a:p>
        </p:txBody>
      </p:sp>
      <p:pic>
        <p:nvPicPr>
          <p:cNvPr id="4" name="Picture 3" descr="A screenshot of a cell phone&#13;&#10;&#13;&#10;Description automatically generated">
            <a:extLst>
              <a:ext uri="{FF2B5EF4-FFF2-40B4-BE49-F238E27FC236}">
                <a16:creationId xmlns:a16="http://schemas.microsoft.com/office/drawing/2014/main" id="{C283E22F-2986-AF45-9972-FA0C60CC9FFF}"/>
              </a:ext>
            </a:extLst>
          </p:cNvPr>
          <p:cNvPicPr>
            <a:picLocks noChangeAspect="1"/>
          </p:cNvPicPr>
          <p:nvPr/>
        </p:nvPicPr>
        <p:blipFill>
          <a:blip r:embed="rId3"/>
          <a:stretch>
            <a:fillRect/>
          </a:stretch>
        </p:blipFill>
        <p:spPr>
          <a:xfrm>
            <a:off x="2590800" y="841613"/>
            <a:ext cx="3870420" cy="4327880"/>
          </a:xfrm>
          <a:prstGeom prst="rect">
            <a:avLst/>
          </a:prstGeom>
        </p:spPr>
      </p:pic>
      <p:sp>
        <p:nvSpPr>
          <p:cNvPr id="3" name="TextBox 2">
            <a:extLst>
              <a:ext uri="{FF2B5EF4-FFF2-40B4-BE49-F238E27FC236}">
                <a16:creationId xmlns:a16="http://schemas.microsoft.com/office/drawing/2014/main" id="{DB4155DD-63E5-644F-A2C8-B417115294FE}"/>
              </a:ext>
            </a:extLst>
          </p:cNvPr>
          <p:cNvSpPr txBox="1"/>
          <p:nvPr/>
        </p:nvSpPr>
        <p:spPr>
          <a:xfrm>
            <a:off x="127315" y="5584401"/>
            <a:ext cx="8702190" cy="584775"/>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Clone </a:t>
            </a:r>
            <a:r>
              <a:rPr lang="en-US" sz="1600" i="1" dirty="0" err="1">
                <a:latin typeface="Arial" panose="020B0604020202020204" pitchFamily="34" charset="0"/>
                <a:cs typeface="Arial" panose="020B0604020202020204" pitchFamily="34" charset="0"/>
              </a:rPr>
              <a:t>TcRs</a:t>
            </a:r>
            <a:r>
              <a:rPr lang="en-US" sz="1600" i="1" dirty="0">
                <a:latin typeface="Arial" panose="020B0604020202020204" pitchFamily="34" charset="0"/>
                <a:cs typeface="Arial" panose="020B0604020202020204" pitchFamily="34" charset="0"/>
              </a:rPr>
              <a:t> from exhausted CTLs, transform ”young” CD8 cells with them, expand and infuse.</a:t>
            </a:r>
          </a:p>
          <a:p>
            <a:r>
              <a:rPr lang="en-US" sz="1600" i="1" dirty="0">
                <a:latin typeface="Arial" panose="020B0604020202020204" pitchFamily="34" charset="0"/>
                <a:cs typeface="Arial" panose="020B0604020202020204" pitchFamily="34" charset="0"/>
              </a:rPr>
              <a:t>OR made a vaccine with reactive peptides and immunize to expand endogenous CD8 T cells.</a:t>
            </a:r>
          </a:p>
        </p:txBody>
      </p:sp>
      <p:sp>
        <p:nvSpPr>
          <p:cNvPr id="8" name="TextBox 7">
            <a:extLst>
              <a:ext uri="{FF2B5EF4-FFF2-40B4-BE49-F238E27FC236}">
                <a16:creationId xmlns:a16="http://schemas.microsoft.com/office/drawing/2014/main" id="{4827AF94-BD92-9D48-A574-6B45DAB19679}"/>
              </a:ext>
            </a:extLst>
          </p:cNvPr>
          <p:cNvSpPr txBox="1"/>
          <p:nvPr/>
        </p:nvSpPr>
        <p:spPr>
          <a:xfrm>
            <a:off x="6461220" y="3005553"/>
            <a:ext cx="1779654"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Class-I MHC only</a:t>
            </a:r>
          </a:p>
        </p:txBody>
      </p:sp>
      <p:sp>
        <p:nvSpPr>
          <p:cNvPr id="9" name="TextBox 8">
            <a:extLst>
              <a:ext uri="{FF2B5EF4-FFF2-40B4-BE49-F238E27FC236}">
                <a16:creationId xmlns:a16="http://schemas.microsoft.com/office/drawing/2014/main" id="{F5FF16D4-4997-BE45-BBAB-939A7FC03D64}"/>
              </a:ext>
            </a:extLst>
          </p:cNvPr>
          <p:cNvSpPr txBox="1"/>
          <p:nvPr/>
        </p:nvSpPr>
        <p:spPr>
          <a:xfrm>
            <a:off x="6553200" y="3830330"/>
            <a:ext cx="2396247" cy="1077218"/>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ID peptides that activate patient’s CD8 T cells displayed on his/her B </a:t>
            </a:r>
            <a:r>
              <a:rPr lang="en-US" sz="1600" i="1" dirty="0" err="1">
                <a:latin typeface="Arial" panose="020B0604020202020204" pitchFamily="34" charset="0"/>
                <a:cs typeface="Arial" panose="020B0604020202020204" pitchFamily="34" charset="0"/>
              </a:rPr>
              <a:t>cells’MHC</a:t>
            </a:r>
            <a:r>
              <a:rPr lang="en-US" sz="1600"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195799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A32D1-0E15-5047-9E7C-B751682F0C8F}"/>
              </a:ext>
            </a:extLst>
          </p:cNvPr>
          <p:cNvSpPr>
            <a:spLocks noGrp="1"/>
          </p:cNvSpPr>
          <p:nvPr>
            <p:ph type="title"/>
          </p:nvPr>
        </p:nvSpPr>
        <p:spPr/>
        <p:txBody>
          <a:bodyPr>
            <a:normAutofit/>
          </a:bodyPr>
          <a:lstStyle/>
          <a:p>
            <a:r>
              <a:rPr lang="en-US" sz="2400" b="1" dirty="0"/>
              <a:t>DC-based cancer vaccines</a:t>
            </a:r>
          </a:p>
        </p:txBody>
      </p:sp>
      <p:sp>
        <p:nvSpPr>
          <p:cNvPr id="5" name="Date Placeholder 4">
            <a:extLst>
              <a:ext uri="{FF2B5EF4-FFF2-40B4-BE49-F238E27FC236}">
                <a16:creationId xmlns:a16="http://schemas.microsoft.com/office/drawing/2014/main" id="{65C917AA-B35A-1140-B8FE-3F7E470B52FA}"/>
              </a:ext>
            </a:extLst>
          </p:cNvPr>
          <p:cNvSpPr>
            <a:spLocks noGrp="1"/>
          </p:cNvSpPr>
          <p:nvPr>
            <p:ph type="dt" sz="half" idx="10"/>
          </p:nvPr>
        </p:nvSpPr>
        <p:spPr/>
        <p:txBody>
          <a:bodyPr/>
          <a:lstStyle/>
          <a:p>
            <a:fld id="{E6C99CE9-573E-A546-A45C-F37FD577B559}" type="datetime1">
              <a:rPr lang="en-US" smtClean="0"/>
              <a:t>6/15/21</a:t>
            </a:fld>
            <a:endParaRPr lang="en-US"/>
          </a:p>
        </p:txBody>
      </p:sp>
      <p:sp>
        <p:nvSpPr>
          <p:cNvPr id="6" name="Footer Placeholder 5">
            <a:extLst>
              <a:ext uri="{FF2B5EF4-FFF2-40B4-BE49-F238E27FC236}">
                <a16:creationId xmlns:a16="http://schemas.microsoft.com/office/drawing/2014/main" id="{736B963E-88EB-5544-AAD9-27612AE34168}"/>
              </a:ext>
            </a:extLst>
          </p:cNvPr>
          <p:cNvSpPr>
            <a:spLocks noGrp="1"/>
          </p:cNvSpPr>
          <p:nvPr>
            <p:ph type="ftr" sz="quarter" idx="11"/>
          </p:nvPr>
        </p:nvSpPr>
        <p:spPr/>
        <p:txBody>
          <a:bodyPr/>
          <a:lstStyle/>
          <a:p>
            <a:r>
              <a:rPr lang="en-US"/>
              <a:t>MBB/HSCI 427/727</a:t>
            </a:r>
          </a:p>
        </p:txBody>
      </p:sp>
      <p:sp>
        <p:nvSpPr>
          <p:cNvPr id="7" name="Slide Number Placeholder 6">
            <a:extLst>
              <a:ext uri="{FF2B5EF4-FFF2-40B4-BE49-F238E27FC236}">
                <a16:creationId xmlns:a16="http://schemas.microsoft.com/office/drawing/2014/main" id="{DEBA74E9-3172-6E43-9EDF-B539AFF6C580}"/>
              </a:ext>
            </a:extLst>
          </p:cNvPr>
          <p:cNvSpPr>
            <a:spLocks noGrp="1"/>
          </p:cNvSpPr>
          <p:nvPr>
            <p:ph type="sldNum" sz="quarter" idx="12"/>
          </p:nvPr>
        </p:nvSpPr>
        <p:spPr/>
        <p:txBody>
          <a:bodyPr/>
          <a:lstStyle/>
          <a:p>
            <a:fld id="{13EA5BE9-B172-7244-9DA5-14841A33ACC0}" type="slidenum">
              <a:rPr lang="en-US" smtClean="0"/>
              <a:t>52</a:t>
            </a:fld>
            <a:endParaRPr lang="en-US"/>
          </a:p>
        </p:txBody>
      </p:sp>
      <p:pic>
        <p:nvPicPr>
          <p:cNvPr id="4" name="Picture 3">
            <a:extLst>
              <a:ext uri="{FF2B5EF4-FFF2-40B4-BE49-F238E27FC236}">
                <a16:creationId xmlns:a16="http://schemas.microsoft.com/office/drawing/2014/main" id="{27676CE2-210B-8440-B5FD-3A9D101EA514}"/>
              </a:ext>
            </a:extLst>
          </p:cNvPr>
          <p:cNvPicPr>
            <a:picLocks noChangeAspect="1"/>
          </p:cNvPicPr>
          <p:nvPr/>
        </p:nvPicPr>
        <p:blipFill>
          <a:blip r:embed="rId3"/>
          <a:stretch>
            <a:fillRect/>
          </a:stretch>
        </p:blipFill>
        <p:spPr>
          <a:xfrm>
            <a:off x="457200" y="2078038"/>
            <a:ext cx="7872413" cy="2538493"/>
          </a:xfrm>
          <a:prstGeom prst="rect">
            <a:avLst/>
          </a:prstGeom>
        </p:spPr>
      </p:pic>
      <p:sp>
        <p:nvSpPr>
          <p:cNvPr id="3" name="TextBox 2">
            <a:extLst>
              <a:ext uri="{FF2B5EF4-FFF2-40B4-BE49-F238E27FC236}">
                <a16:creationId xmlns:a16="http://schemas.microsoft.com/office/drawing/2014/main" id="{484882A3-0549-E244-BD24-84206BD6A688}"/>
              </a:ext>
            </a:extLst>
          </p:cNvPr>
          <p:cNvSpPr txBox="1"/>
          <p:nvPr/>
        </p:nvSpPr>
        <p:spPr>
          <a:xfrm>
            <a:off x="107004" y="935038"/>
            <a:ext cx="1731523" cy="1077218"/>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Treat blood monocytes with GM-CSF to develop DCs</a:t>
            </a:r>
          </a:p>
        </p:txBody>
      </p:sp>
      <p:sp>
        <p:nvSpPr>
          <p:cNvPr id="8" name="TextBox 7">
            <a:extLst>
              <a:ext uri="{FF2B5EF4-FFF2-40B4-BE49-F238E27FC236}">
                <a16:creationId xmlns:a16="http://schemas.microsoft.com/office/drawing/2014/main" id="{36AE41F4-48D9-6940-8827-F7B255E34EA9}"/>
              </a:ext>
            </a:extLst>
          </p:cNvPr>
          <p:cNvSpPr txBox="1"/>
          <p:nvPr/>
        </p:nvSpPr>
        <p:spPr>
          <a:xfrm>
            <a:off x="457200" y="4267656"/>
            <a:ext cx="1945532" cy="1600438"/>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and conditioned with adjuvants.</a:t>
            </a:r>
          </a:p>
          <a:p>
            <a:r>
              <a:rPr lang="en-US" sz="1400" i="1" dirty="0">
                <a:latin typeface="Arial" panose="020B0604020202020204" pitchFamily="34" charset="0"/>
                <a:cs typeface="Arial" panose="020B0604020202020204" pitchFamily="34" charset="0"/>
              </a:rPr>
              <a:t>Or transfected with expression cassettes encoding GM-CSF and tumor antigen -&gt; MHC-I pathway</a:t>
            </a:r>
          </a:p>
        </p:txBody>
      </p:sp>
      <p:sp>
        <p:nvSpPr>
          <p:cNvPr id="9" name="TextBox 8">
            <a:extLst>
              <a:ext uri="{FF2B5EF4-FFF2-40B4-BE49-F238E27FC236}">
                <a16:creationId xmlns:a16="http://schemas.microsoft.com/office/drawing/2014/main" id="{C1E4E9FE-823C-5749-B0EC-B20400E20A61}"/>
              </a:ext>
            </a:extLst>
          </p:cNvPr>
          <p:cNvSpPr txBox="1"/>
          <p:nvPr/>
        </p:nvSpPr>
        <p:spPr>
          <a:xfrm>
            <a:off x="3348652" y="4378444"/>
            <a:ext cx="2089507" cy="95410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These could be CTLs or central memory CD8 T cells. Or possibly naïve CD8 </a:t>
            </a:r>
            <a:r>
              <a:rPr lang="en-US" sz="1400" i="1">
                <a:latin typeface="Arial" panose="020B0604020202020204" pitchFamily="34" charset="0"/>
                <a:cs typeface="Arial" panose="020B0604020202020204" pitchFamily="34" charset="0"/>
              </a:rPr>
              <a:t>T cells</a:t>
            </a:r>
            <a:r>
              <a:rPr lang="en-US" sz="1400" i="1"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9DF12CA7-3451-EF49-9E07-732EC20CC7AC}"/>
              </a:ext>
            </a:extLst>
          </p:cNvPr>
          <p:cNvSpPr txBox="1"/>
          <p:nvPr/>
        </p:nvSpPr>
        <p:spPr>
          <a:xfrm>
            <a:off x="5868786" y="4528424"/>
            <a:ext cx="2329420" cy="307777"/>
          </a:xfrm>
          <a:prstGeom prst="rect">
            <a:avLst/>
          </a:prstGeom>
          <a:noFill/>
        </p:spPr>
        <p:txBody>
          <a:bodyPr wrap="none" rtlCol="0">
            <a:spAutoFit/>
          </a:bodyPr>
          <a:lstStyle/>
          <a:p>
            <a:r>
              <a:rPr lang="en-US" sz="1400" i="1" dirty="0"/>
              <a:t>CTLs must home to the tumor</a:t>
            </a:r>
          </a:p>
        </p:txBody>
      </p:sp>
    </p:spTree>
    <p:extLst>
      <p:ext uri="{BB962C8B-B14F-4D97-AF65-F5344CB8AC3E}">
        <p14:creationId xmlns:p14="http://schemas.microsoft.com/office/powerpoint/2010/main" val="36426843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A32D1-0E15-5047-9E7C-B751682F0C8F}"/>
              </a:ext>
            </a:extLst>
          </p:cNvPr>
          <p:cNvSpPr>
            <a:spLocks noGrp="1"/>
          </p:cNvSpPr>
          <p:nvPr>
            <p:ph type="title"/>
          </p:nvPr>
        </p:nvSpPr>
        <p:spPr>
          <a:xfrm>
            <a:off x="145915" y="0"/>
            <a:ext cx="8998085" cy="1143000"/>
          </a:xfrm>
        </p:spPr>
        <p:txBody>
          <a:bodyPr>
            <a:normAutofit/>
          </a:bodyPr>
          <a:lstStyle/>
          <a:p>
            <a:r>
              <a:rPr lang="en-US" sz="2000" b="1" dirty="0"/>
              <a:t>Adoptive cell therapy with</a:t>
            </a:r>
            <a:br>
              <a:rPr lang="en-US" sz="2000" b="1" dirty="0"/>
            </a:br>
            <a:r>
              <a:rPr lang="en-US" sz="2000" b="1" dirty="0"/>
              <a:t>autologous T cells expressing chimeric-antigen receptor: “CAR-T cells”</a:t>
            </a:r>
          </a:p>
        </p:txBody>
      </p:sp>
      <p:sp>
        <p:nvSpPr>
          <p:cNvPr id="5" name="Date Placeholder 4">
            <a:extLst>
              <a:ext uri="{FF2B5EF4-FFF2-40B4-BE49-F238E27FC236}">
                <a16:creationId xmlns:a16="http://schemas.microsoft.com/office/drawing/2014/main" id="{65C917AA-B35A-1140-B8FE-3F7E470B52FA}"/>
              </a:ext>
            </a:extLst>
          </p:cNvPr>
          <p:cNvSpPr>
            <a:spLocks noGrp="1"/>
          </p:cNvSpPr>
          <p:nvPr>
            <p:ph type="dt" sz="half" idx="10"/>
          </p:nvPr>
        </p:nvSpPr>
        <p:spPr/>
        <p:txBody>
          <a:bodyPr/>
          <a:lstStyle/>
          <a:p>
            <a:fld id="{E6C99CE9-573E-A546-A45C-F37FD577B559}" type="datetime1">
              <a:rPr lang="en-US" smtClean="0"/>
              <a:t>6/15/21</a:t>
            </a:fld>
            <a:endParaRPr lang="en-US"/>
          </a:p>
        </p:txBody>
      </p:sp>
      <p:sp>
        <p:nvSpPr>
          <p:cNvPr id="6" name="Footer Placeholder 5">
            <a:extLst>
              <a:ext uri="{FF2B5EF4-FFF2-40B4-BE49-F238E27FC236}">
                <a16:creationId xmlns:a16="http://schemas.microsoft.com/office/drawing/2014/main" id="{736B963E-88EB-5544-AAD9-27612AE34168}"/>
              </a:ext>
            </a:extLst>
          </p:cNvPr>
          <p:cNvSpPr>
            <a:spLocks noGrp="1"/>
          </p:cNvSpPr>
          <p:nvPr>
            <p:ph type="ftr" sz="quarter" idx="11"/>
          </p:nvPr>
        </p:nvSpPr>
        <p:spPr/>
        <p:txBody>
          <a:bodyPr/>
          <a:lstStyle/>
          <a:p>
            <a:r>
              <a:rPr lang="en-US"/>
              <a:t>MBB/HSCI 427/727</a:t>
            </a:r>
          </a:p>
        </p:txBody>
      </p:sp>
      <p:sp>
        <p:nvSpPr>
          <p:cNvPr id="7" name="Slide Number Placeholder 6">
            <a:extLst>
              <a:ext uri="{FF2B5EF4-FFF2-40B4-BE49-F238E27FC236}">
                <a16:creationId xmlns:a16="http://schemas.microsoft.com/office/drawing/2014/main" id="{DEBA74E9-3172-6E43-9EDF-B539AFF6C580}"/>
              </a:ext>
            </a:extLst>
          </p:cNvPr>
          <p:cNvSpPr>
            <a:spLocks noGrp="1"/>
          </p:cNvSpPr>
          <p:nvPr>
            <p:ph type="sldNum" sz="quarter" idx="12"/>
          </p:nvPr>
        </p:nvSpPr>
        <p:spPr/>
        <p:txBody>
          <a:bodyPr/>
          <a:lstStyle/>
          <a:p>
            <a:fld id="{13EA5BE9-B172-7244-9DA5-14841A33ACC0}" type="slidenum">
              <a:rPr lang="en-US" smtClean="0"/>
              <a:t>53</a:t>
            </a:fld>
            <a:endParaRPr lang="en-US"/>
          </a:p>
        </p:txBody>
      </p:sp>
      <p:pic>
        <p:nvPicPr>
          <p:cNvPr id="4" name="Picture 3" descr="A close up of a map&#13;&#10;&#13;&#10;Description automatically generated">
            <a:extLst>
              <a:ext uri="{FF2B5EF4-FFF2-40B4-BE49-F238E27FC236}">
                <a16:creationId xmlns:a16="http://schemas.microsoft.com/office/drawing/2014/main" id="{5246B296-E44A-624A-A86D-70F6FBF1FB67}"/>
              </a:ext>
            </a:extLst>
          </p:cNvPr>
          <p:cNvPicPr>
            <a:picLocks noChangeAspect="1"/>
          </p:cNvPicPr>
          <p:nvPr/>
        </p:nvPicPr>
        <p:blipFill>
          <a:blip r:embed="rId3"/>
          <a:stretch>
            <a:fillRect/>
          </a:stretch>
        </p:blipFill>
        <p:spPr>
          <a:xfrm>
            <a:off x="794333" y="1234640"/>
            <a:ext cx="4841325" cy="5486835"/>
          </a:xfrm>
          <a:prstGeom prst="rect">
            <a:avLst/>
          </a:prstGeom>
        </p:spPr>
      </p:pic>
      <p:sp>
        <p:nvSpPr>
          <p:cNvPr id="3" name="TextBox 2">
            <a:extLst>
              <a:ext uri="{FF2B5EF4-FFF2-40B4-BE49-F238E27FC236}">
                <a16:creationId xmlns:a16="http://schemas.microsoft.com/office/drawing/2014/main" id="{04EA4248-118C-E74D-943C-1495B29736B1}"/>
              </a:ext>
            </a:extLst>
          </p:cNvPr>
          <p:cNvSpPr txBox="1"/>
          <p:nvPr/>
        </p:nvSpPr>
        <p:spPr>
          <a:xfrm>
            <a:off x="5496128" y="2509736"/>
            <a:ext cx="3647872" cy="3416320"/>
          </a:xfrm>
          <a:prstGeom prst="rect">
            <a:avLst/>
          </a:prstGeom>
          <a:noFill/>
        </p:spPr>
        <p:txBody>
          <a:bodyPr wrap="square" rtlCol="0">
            <a:spAutoFit/>
          </a:bodyPr>
          <a:lstStyle/>
          <a:p>
            <a:r>
              <a:rPr lang="en-US" i="1" dirty="0"/>
              <a:t>Single-chain antibody (</a:t>
            </a:r>
            <a:r>
              <a:rPr lang="en-US" i="1" dirty="0" err="1"/>
              <a:t>scFv</a:t>
            </a:r>
            <a:r>
              <a:rPr lang="en-US" i="1" dirty="0"/>
              <a:t>) against a tumor-associated antigen </a:t>
            </a:r>
          </a:p>
          <a:p>
            <a:r>
              <a:rPr lang="en-US" i="1" dirty="0"/>
              <a:t>NOT a neoantigen!!</a:t>
            </a:r>
          </a:p>
          <a:p>
            <a:r>
              <a:rPr lang="en-US" i="1" dirty="0"/>
              <a:t>So, all the problems of “self” for that </a:t>
            </a:r>
            <a:r>
              <a:rPr lang="en-US" i="1" dirty="0" err="1"/>
              <a:t>scFv</a:t>
            </a:r>
            <a:r>
              <a:rPr lang="en-US" i="1" dirty="0"/>
              <a:t>!</a:t>
            </a:r>
          </a:p>
          <a:p>
            <a:endParaRPr lang="en-US" dirty="0"/>
          </a:p>
          <a:p>
            <a:br>
              <a:rPr lang="en-US" dirty="0"/>
            </a:br>
            <a:r>
              <a:rPr lang="en-US" i="1" dirty="0"/>
              <a:t>RISKs of going after the same antigen expressed at low levels in normal tissues! </a:t>
            </a:r>
          </a:p>
          <a:p>
            <a:r>
              <a:rPr lang="en-US" i="1" dirty="0"/>
              <a:t>What kind of immune reaction would such a response be similar to?</a:t>
            </a:r>
          </a:p>
        </p:txBody>
      </p:sp>
    </p:spTree>
    <p:extLst>
      <p:ext uri="{BB962C8B-B14F-4D97-AF65-F5344CB8AC3E}">
        <p14:creationId xmlns:p14="http://schemas.microsoft.com/office/powerpoint/2010/main" val="21378917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6775" y="184527"/>
            <a:ext cx="5573225" cy="1025841"/>
          </a:xfrm>
        </p:spPr>
        <p:txBody>
          <a:bodyPr>
            <a:normAutofit/>
          </a:bodyPr>
          <a:lstStyle/>
          <a:p>
            <a:pPr algn="l"/>
            <a:r>
              <a:rPr lang="en-US" sz="2400" b="1" dirty="0">
                <a:cs typeface="Arial"/>
              </a:rPr>
              <a:t>Chapter 5:  Big Immunological Data</a:t>
            </a:r>
            <a:endParaRPr lang="en-US" sz="2400" dirty="0"/>
          </a:p>
        </p:txBody>
      </p:sp>
      <p:sp>
        <p:nvSpPr>
          <p:cNvPr id="3" name="Content Placeholder 2"/>
          <p:cNvSpPr>
            <a:spLocks noGrp="1"/>
          </p:cNvSpPr>
          <p:nvPr>
            <p:ph idx="1"/>
          </p:nvPr>
        </p:nvSpPr>
        <p:spPr/>
        <p:txBody>
          <a:bodyPr>
            <a:normAutofit/>
          </a:bodyPr>
          <a:lstStyle/>
          <a:p>
            <a:pPr marL="0" indent="0">
              <a:buNone/>
            </a:pPr>
            <a:r>
              <a:rPr lang="en-US" sz="2000" dirty="0"/>
              <a:t>Importance of “big immunological data” to our understanding of immune responses, and to development of specific and personalized therapies.</a:t>
            </a:r>
          </a:p>
          <a:p>
            <a:pPr marL="0" indent="0">
              <a:buNone/>
            </a:pPr>
            <a:endParaRPr lang="en-US" sz="2000" dirty="0"/>
          </a:p>
          <a:p>
            <a:pPr marL="0" indent="0">
              <a:buNone/>
            </a:pPr>
            <a:r>
              <a:rPr lang="en-US" sz="2000" dirty="0"/>
              <a:t>	1.  AIRR-sequencing (</a:t>
            </a:r>
            <a:r>
              <a:rPr lang="en-US" sz="2000" b="1" dirty="0"/>
              <a:t>AIRR-seq</a:t>
            </a:r>
            <a:r>
              <a:rPr lang="en-US" sz="2000" dirty="0"/>
              <a:t>) data </a:t>
            </a:r>
          </a:p>
          <a:p>
            <a:pPr marL="0" indent="0">
              <a:buNone/>
            </a:pPr>
            <a:endParaRPr lang="en-US" sz="2000" dirty="0"/>
          </a:p>
          <a:p>
            <a:pPr marL="0" indent="0">
              <a:buNone/>
            </a:pPr>
            <a:r>
              <a:rPr lang="en-US" sz="2000" dirty="0"/>
              <a:t>	2.  Systems immunology</a:t>
            </a:r>
          </a:p>
          <a:p>
            <a:pPr marL="0" indent="0">
              <a:buNone/>
            </a:pPr>
            <a:r>
              <a:rPr lang="en-US" sz="2000" dirty="0"/>
              <a:t> </a:t>
            </a:r>
          </a:p>
          <a:p>
            <a:pPr marL="0" indent="0">
              <a:buNone/>
            </a:pPr>
            <a:r>
              <a:rPr lang="en-US" sz="2000" dirty="0"/>
              <a:t>Immunological/biological context is necessary to draw relevant/correct conclusions from AIRR-seq data.</a:t>
            </a:r>
          </a:p>
          <a:p>
            <a:pPr marL="0" indent="0">
              <a:buNone/>
            </a:pPr>
            <a:endParaRPr lang="en-US" sz="2000" dirty="0"/>
          </a:p>
        </p:txBody>
      </p:sp>
      <p:cxnSp>
        <p:nvCxnSpPr>
          <p:cNvPr id="6" name="Straight Connector 5"/>
          <p:cNvCxnSpPr/>
          <p:nvPr/>
        </p:nvCxnSpPr>
        <p:spPr>
          <a:xfrm>
            <a:off x="-1" y="1274953"/>
            <a:ext cx="9144000" cy="101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2DFB42C-F5A2-484F-9125-A366FA411D81}"/>
              </a:ext>
            </a:extLst>
          </p:cNvPr>
          <p:cNvPicPr>
            <a:picLocks noChangeAspect="1"/>
          </p:cNvPicPr>
          <p:nvPr/>
        </p:nvPicPr>
        <p:blipFill>
          <a:blip r:embed="rId2"/>
          <a:stretch>
            <a:fillRect/>
          </a:stretch>
        </p:blipFill>
        <p:spPr>
          <a:xfrm>
            <a:off x="0" y="12822"/>
            <a:ext cx="1899138" cy="1197546"/>
          </a:xfrm>
          <a:prstGeom prst="rect">
            <a:avLst/>
          </a:prstGeom>
        </p:spPr>
      </p:pic>
      <p:sp>
        <p:nvSpPr>
          <p:cNvPr id="4" name="Footer Placeholder 3">
            <a:extLst>
              <a:ext uri="{FF2B5EF4-FFF2-40B4-BE49-F238E27FC236}">
                <a16:creationId xmlns:a16="http://schemas.microsoft.com/office/drawing/2014/main" id="{42A94538-21B4-2F4E-8475-ED209A260C69}"/>
              </a:ext>
            </a:extLst>
          </p:cNvPr>
          <p:cNvSpPr>
            <a:spLocks noGrp="1"/>
          </p:cNvSpPr>
          <p:nvPr>
            <p:ph type="ftr" sz="quarter" idx="11"/>
          </p:nvPr>
        </p:nvSpPr>
        <p:spPr/>
        <p:txBody>
          <a:bodyPr/>
          <a:lstStyle/>
          <a:p>
            <a:r>
              <a:rPr lang="en-US"/>
              <a:t>Chapter 5: Big immunological data, immunity and immunotherapy</a:t>
            </a:r>
          </a:p>
        </p:txBody>
      </p:sp>
      <p:sp>
        <p:nvSpPr>
          <p:cNvPr id="5" name="Slide Number Placeholder 4">
            <a:extLst>
              <a:ext uri="{FF2B5EF4-FFF2-40B4-BE49-F238E27FC236}">
                <a16:creationId xmlns:a16="http://schemas.microsoft.com/office/drawing/2014/main" id="{1E99185E-8FD1-F04C-988D-2B6BEF620A5B}"/>
              </a:ext>
            </a:extLst>
          </p:cNvPr>
          <p:cNvSpPr>
            <a:spLocks noGrp="1"/>
          </p:cNvSpPr>
          <p:nvPr>
            <p:ph type="sldNum" sz="quarter" idx="12"/>
          </p:nvPr>
        </p:nvSpPr>
        <p:spPr/>
        <p:txBody>
          <a:bodyPr/>
          <a:lstStyle/>
          <a:p>
            <a:fld id="{13EA5BE9-B172-7244-9DA5-14841A33ACC0}" type="slidenum">
              <a:rPr lang="en-US" smtClean="0"/>
              <a:t>54</a:t>
            </a:fld>
            <a:endParaRPr lang="en-US"/>
          </a:p>
        </p:txBody>
      </p:sp>
      <p:pic>
        <p:nvPicPr>
          <p:cNvPr id="9" name="Picture 8">
            <a:extLst>
              <a:ext uri="{FF2B5EF4-FFF2-40B4-BE49-F238E27FC236}">
                <a16:creationId xmlns:a16="http://schemas.microsoft.com/office/drawing/2014/main" id="{643BCC75-868D-414D-9E3B-B1E6AE5551FF}"/>
              </a:ext>
            </a:extLst>
          </p:cNvPr>
          <p:cNvPicPr>
            <a:picLocks noChangeAspect="1"/>
          </p:cNvPicPr>
          <p:nvPr/>
        </p:nvPicPr>
        <p:blipFill>
          <a:blip r:embed="rId3"/>
          <a:stretch>
            <a:fillRect/>
          </a:stretch>
        </p:blipFill>
        <p:spPr>
          <a:xfrm>
            <a:off x="8058150" y="54452"/>
            <a:ext cx="1061232" cy="1153246"/>
          </a:xfrm>
          <a:prstGeom prst="rect">
            <a:avLst/>
          </a:prstGeom>
        </p:spPr>
      </p:pic>
    </p:spTree>
    <p:extLst>
      <p:ext uri="{BB962C8B-B14F-4D97-AF65-F5344CB8AC3E}">
        <p14:creationId xmlns:p14="http://schemas.microsoft.com/office/powerpoint/2010/main" val="35062551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6164" y="259273"/>
            <a:ext cx="4921089" cy="1025841"/>
          </a:xfrm>
        </p:spPr>
        <p:txBody>
          <a:bodyPr>
            <a:normAutofit fontScale="90000"/>
          </a:bodyPr>
          <a:lstStyle/>
          <a:p>
            <a:pPr algn="l"/>
            <a:r>
              <a:rPr lang="en-US" sz="2400" b="1" dirty="0">
                <a:cs typeface="Arial"/>
              </a:rPr>
              <a:t>Thanks for attending this webinar!</a:t>
            </a:r>
            <a:br>
              <a:rPr lang="en-US" sz="2400" dirty="0">
                <a:cs typeface="Arial"/>
              </a:rPr>
            </a:br>
            <a:endParaRPr lang="en-US" sz="2400" dirty="0"/>
          </a:p>
        </p:txBody>
      </p:sp>
      <p:sp>
        <p:nvSpPr>
          <p:cNvPr id="3" name="Content Placeholder 2"/>
          <p:cNvSpPr>
            <a:spLocks noGrp="1"/>
          </p:cNvSpPr>
          <p:nvPr>
            <p:ph idx="1"/>
          </p:nvPr>
        </p:nvSpPr>
        <p:spPr>
          <a:xfrm>
            <a:off x="457199" y="1965326"/>
            <a:ext cx="8558213" cy="2651442"/>
          </a:xfrm>
        </p:spPr>
        <p:txBody>
          <a:bodyPr>
            <a:normAutofit/>
          </a:bodyPr>
          <a:lstStyle/>
          <a:p>
            <a:r>
              <a:rPr lang="en-US" sz="2000" dirty="0"/>
              <a:t>Feel free to contact me with questions/comments.</a:t>
            </a:r>
          </a:p>
          <a:p>
            <a:pPr marL="0" indent="0">
              <a:buNone/>
            </a:pPr>
            <a:endParaRPr lang="en-US" sz="2000" dirty="0"/>
          </a:p>
          <a:p>
            <a:r>
              <a:rPr lang="en-US" sz="2000" dirty="0"/>
              <a:t>Attend one of our </a:t>
            </a:r>
            <a:r>
              <a:rPr lang="en-US" sz="2000" dirty="0" err="1"/>
              <a:t>meeetings</a:t>
            </a:r>
            <a:r>
              <a:rPr lang="en-US" sz="2000" dirty="0"/>
              <a:t>!</a:t>
            </a:r>
          </a:p>
          <a:p>
            <a:pPr lvl="1"/>
            <a:r>
              <a:rPr lang="en-US" sz="1600" dirty="0"/>
              <a:t>The next AIRR Community meeting will be 9-11 Dec 2021</a:t>
            </a:r>
          </a:p>
          <a:p>
            <a:pPr lvl="1"/>
            <a:r>
              <a:rPr lang="en-US" sz="1600" dirty="0"/>
              <a:t>Stay tuned on The Antibody Society website: </a:t>
            </a:r>
            <a:r>
              <a:rPr lang="en-US" sz="1600" dirty="0">
                <a:hlinkClick r:id="rId2"/>
              </a:rPr>
              <a:t>https://www.antibodysociety.org/</a:t>
            </a:r>
            <a:endParaRPr lang="en-US" sz="1600" dirty="0"/>
          </a:p>
        </p:txBody>
      </p:sp>
      <p:cxnSp>
        <p:nvCxnSpPr>
          <p:cNvPr id="6" name="Straight Connector 5"/>
          <p:cNvCxnSpPr/>
          <p:nvPr/>
        </p:nvCxnSpPr>
        <p:spPr>
          <a:xfrm>
            <a:off x="-1" y="1274953"/>
            <a:ext cx="9144000" cy="101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2DFB42C-F5A2-484F-9125-A366FA411D81}"/>
              </a:ext>
            </a:extLst>
          </p:cNvPr>
          <p:cNvPicPr>
            <a:picLocks noChangeAspect="1"/>
          </p:cNvPicPr>
          <p:nvPr/>
        </p:nvPicPr>
        <p:blipFill>
          <a:blip r:embed="rId3"/>
          <a:stretch>
            <a:fillRect/>
          </a:stretch>
        </p:blipFill>
        <p:spPr>
          <a:xfrm>
            <a:off x="0" y="12822"/>
            <a:ext cx="1899138" cy="1197546"/>
          </a:xfrm>
          <a:prstGeom prst="rect">
            <a:avLst/>
          </a:prstGeom>
        </p:spPr>
      </p:pic>
      <p:sp>
        <p:nvSpPr>
          <p:cNvPr id="4" name="Footer Placeholder 3">
            <a:extLst>
              <a:ext uri="{FF2B5EF4-FFF2-40B4-BE49-F238E27FC236}">
                <a16:creationId xmlns:a16="http://schemas.microsoft.com/office/drawing/2014/main" id="{E378A1D7-C187-AC41-8824-AEA20DCD6788}"/>
              </a:ext>
            </a:extLst>
          </p:cNvPr>
          <p:cNvSpPr>
            <a:spLocks noGrp="1"/>
          </p:cNvSpPr>
          <p:nvPr>
            <p:ph type="ftr" sz="quarter" idx="11"/>
          </p:nvPr>
        </p:nvSpPr>
        <p:spPr/>
        <p:txBody>
          <a:bodyPr/>
          <a:lstStyle/>
          <a:p>
            <a:r>
              <a:rPr lang="en-US" dirty="0"/>
              <a:t>Chapter 4: Orchestration of immune responses</a:t>
            </a:r>
          </a:p>
        </p:txBody>
      </p:sp>
      <p:sp>
        <p:nvSpPr>
          <p:cNvPr id="5" name="Slide Number Placeholder 4">
            <a:extLst>
              <a:ext uri="{FF2B5EF4-FFF2-40B4-BE49-F238E27FC236}">
                <a16:creationId xmlns:a16="http://schemas.microsoft.com/office/drawing/2014/main" id="{1ADF2650-54D3-2746-AD0E-52DB847DE4AB}"/>
              </a:ext>
            </a:extLst>
          </p:cNvPr>
          <p:cNvSpPr>
            <a:spLocks noGrp="1"/>
          </p:cNvSpPr>
          <p:nvPr>
            <p:ph type="sldNum" sz="quarter" idx="12"/>
          </p:nvPr>
        </p:nvSpPr>
        <p:spPr/>
        <p:txBody>
          <a:bodyPr/>
          <a:lstStyle/>
          <a:p>
            <a:fld id="{13EA5BE9-B172-7244-9DA5-14841A33ACC0}" type="slidenum">
              <a:rPr lang="en-US" smtClean="0"/>
              <a:t>55</a:t>
            </a:fld>
            <a:endParaRPr lang="en-US"/>
          </a:p>
        </p:txBody>
      </p:sp>
      <p:pic>
        <p:nvPicPr>
          <p:cNvPr id="9" name="Picture 8">
            <a:extLst>
              <a:ext uri="{FF2B5EF4-FFF2-40B4-BE49-F238E27FC236}">
                <a16:creationId xmlns:a16="http://schemas.microsoft.com/office/drawing/2014/main" id="{82EEE7A2-FE65-6A49-AF52-AC23B10EFA92}"/>
              </a:ext>
            </a:extLst>
          </p:cNvPr>
          <p:cNvPicPr>
            <a:picLocks noChangeAspect="1"/>
          </p:cNvPicPr>
          <p:nvPr/>
        </p:nvPicPr>
        <p:blipFill>
          <a:blip r:embed="rId4"/>
          <a:stretch>
            <a:fillRect/>
          </a:stretch>
        </p:blipFill>
        <p:spPr>
          <a:xfrm>
            <a:off x="8014280" y="54452"/>
            <a:ext cx="1105101" cy="1200919"/>
          </a:xfrm>
          <a:prstGeom prst="rect">
            <a:avLst/>
          </a:prstGeom>
        </p:spPr>
      </p:pic>
    </p:spTree>
    <p:extLst>
      <p:ext uri="{BB962C8B-B14F-4D97-AF65-F5344CB8AC3E}">
        <p14:creationId xmlns:p14="http://schemas.microsoft.com/office/powerpoint/2010/main" val="2479193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07020.jpg (737×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386" y="1064943"/>
            <a:ext cx="4547113" cy="493580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141274" y="342748"/>
            <a:ext cx="8871339" cy="400110"/>
          </a:xfrm>
          <a:prstGeom prst="rect">
            <a:avLst/>
          </a:prstGeom>
        </p:spPr>
        <p:txBody>
          <a:bodyPr wrap="none">
            <a:spAutoFit/>
          </a:bodyPr>
          <a:lstStyle/>
          <a:p>
            <a:r>
              <a:rPr lang="en-CA" sz="2000" b="1" dirty="0">
                <a:latin typeface="Arial"/>
                <a:cs typeface="Arial"/>
              </a:rPr>
              <a:t>Complement helps activate  B-cell signaling through the CD19 complex</a:t>
            </a:r>
            <a:endParaRPr lang="en-CA" sz="2000" dirty="0">
              <a:latin typeface="Arial"/>
              <a:cs typeface="Arial"/>
            </a:endParaRPr>
          </a:p>
        </p:txBody>
      </p:sp>
      <p:sp>
        <p:nvSpPr>
          <p:cNvPr id="3" name="TextBox 2">
            <a:extLst>
              <a:ext uri="{FF2B5EF4-FFF2-40B4-BE49-F238E27FC236}">
                <a16:creationId xmlns:a16="http://schemas.microsoft.com/office/drawing/2014/main" id="{CCD83274-3C4B-BE40-9568-89D3283F18CF}"/>
              </a:ext>
            </a:extLst>
          </p:cNvPr>
          <p:cNvSpPr txBox="1"/>
          <p:nvPr/>
        </p:nvSpPr>
        <p:spPr>
          <a:xfrm>
            <a:off x="723207" y="2219498"/>
            <a:ext cx="588623" cy="369332"/>
          </a:xfrm>
          <a:prstGeom prst="rect">
            <a:avLst/>
          </a:prstGeom>
          <a:noFill/>
        </p:spPr>
        <p:txBody>
          <a:bodyPr wrap="none" rtlCol="0">
            <a:spAutoFit/>
          </a:bodyPr>
          <a:lstStyle/>
          <a:p>
            <a:r>
              <a:rPr lang="en-US" dirty="0"/>
              <a:t>END</a:t>
            </a:r>
          </a:p>
        </p:txBody>
      </p:sp>
      <p:sp>
        <p:nvSpPr>
          <p:cNvPr id="4" name="Slide Number Placeholder 3">
            <a:extLst>
              <a:ext uri="{FF2B5EF4-FFF2-40B4-BE49-F238E27FC236}">
                <a16:creationId xmlns:a16="http://schemas.microsoft.com/office/drawing/2014/main" id="{5B1EB64C-95DE-1540-B733-59927CEFC0C6}"/>
              </a:ext>
            </a:extLst>
          </p:cNvPr>
          <p:cNvSpPr>
            <a:spLocks noGrp="1"/>
          </p:cNvSpPr>
          <p:nvPr>
            <p:ph type="sldNum" sz="quarter" idx="12"/>
          </p:nvPr>
        </p:nvSpPr>
        <p:spPr/>
        <p:txBody>
          <a:bodyPr/>
          <a:lstStyle/>
          <a:p>
            <a:fld id="{13EA5BE9-B172-7244-9DA5-14841A33ACC0}" type="slidenum">
              <a:rPr lang="en-US" smtClean="0"/>
              <a:t>6</a:t>
            </a:fld>
            <a:endParaRPr lang="en-US"/>
          </a:p>
        </p:txBody>
      </p:sp>
    </p:spTree>
    <p:extLst>
      <p:ext uri="{BB962C8B-B14F-4D97-AF65-F5344CB8AC3E}">
        <p14:creationId xmlns:p14="http://schemas.microsoft.com/office/powerpoint/2010/main" val="2558146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figure_07_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640" y="1183814"/>
            <a:ext cx="3340894" cy="4735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TextBox 2"/>
          <p:cNvSpPr txBox="1"/>
          <p:nvPr/>
        </p:nvSpPr>
        <p:spPr>
          <a:xfrm>
            <a:off x="2962076" y="1472361"/>
            <a:ext cx="748923" cy="207749"/>
          </a:xfrm>
          <a:prstGeom prst="rect">
            <a:avLst/>
          </a:prstGeom>
          <a:noFill/>
        </p:spPr>
        <p:txBody>
          <a:bodyPr wrap="none" rtlCol="0">
            <a:spAutoFit/>
          </a:bodyPr>
          <a:lstStyle/>
          <a:p>
            <a:r>
              <a:rPr lang="en-US" sz="750" b="1" dirty="0">
                <a:latin typeface="Arial"/>
                <a:cs typeface="Arial"/>
              </a:rPr>
              <a:t>CD19, 81, 21</a:t>
            </a:r>
          </a:p>
        </p:txBody>
      </p:sp>
      <p:sp>
        <p:nvSpPr>
          <p:cNvPr id="4" name="TextBox 3"/>
          <p:cNvSpPr txBox="1"/>
          <p:nvPr/>
        </p:nvSpPr>
        <p:spPr>
          <a:xfrm>
            <a:off x="5579245" y="1452051"/>
            <a:ext cx="428322" cy="207749"/>
          </a:xfrm>
          <a:prstGeom prst="rect">
            <a:avLst/>
          </a:prstGeom>
          <a:noFill/>
        </p:spPr>
        <p:txBody>
          <a:bodyPr wrap="none" rtlCol="0">
            <a:spAutoFit/>
          </a:bodyPr>
          <a:lstStyle/>
          <a:p>
            <a:r>
              <a:rPr lang="en-US" sz="750" b="1" dirty="0">
                <a:latin typeface="Arial"/>
                <a:cs typeface="Arial"/>
              </a:rPr>
              <a:t>CD40</a:t>
            </a:r>
          </a:p>
        </p:txBody>
      </p:sp>
      <p:sp>
        <p:nvSpPr>
          <p:cNvPr id="5" name="Down Arrow 4"/>
          <p:cNvSpPr/>
          <p:nvPr/>
        </p:nvSpPr>
        <p:spPr bwMode="auto">
          <a:xfrm>
            <a:off x="3292330" y="1624793"/>
            <a:ext cx="57150" cy="333756"/>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latin typeface="Times" pitchFamily="-112" charset="0"/>
            </a:endParaRPr>
          </a:p>
        </p:txBody>
      </p:sp>
      <p:sp>
        <p:nvSpPr>
          <p:cNvPr id="6" name="Down Arrow 5"/>
          <p:cNvSpPr/>
          <p:nvPr/>
        </p:nvSpPr>
        <p:spPr bwMode="auto">
          <a:xfrm>
            <a:off x="5765945" y="1604059"/>
            <a:ext cx="57150" cy="276606"/>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latin typeface="Times" pitchFamily="-112" charset="0"/>
            </a:endParaRPr>
          </a:p>
        </p:txBody>
      </p:sp>
      <p:sp>
        <p:nvSpPr>
          <p:cNvPr id="7" name="TextBox 6"/>
          <p:cNvSpPr txBox="1"/>
          <p:nvPr/>
        </p:nvSpPr>
        <p:spPr>
          <a:xfrm>
            <a:off x="3139652" y="1958549"/>
            <a:ext cx="397866" cy="323165"/>
          </a:xfrm>
          <a:prstGeom prst="rect">
            <a:avLst/>
          </a:prstGeom>
          <a:noFill/>
        </p:spPr>
        <p:txBody>
          <a:bodyPr wrap="none" rtlCol="0">
            <a:spAutoFit/>
          </a:bodyPr>
          <a:lstStyle/>
          <a:p>
            <a:r>
              <a:rPr lang="en-US" sz="750" b="1" dirty="0">
                <a:latin typeface="Arial"/>
                <a:cs typeface="Arial"/>
              </a:rPr>
              <a:t> Lyn</a:t>
            </a:r>
          </a:p>
          <a:p>
            <a:r>
              <a:rPr lang="en-US" sz="750" b="1" dirty="0">
                <a:latin typeface="Arial"/>
                <a:cs typeface="Arial"/>
              </a:rPr>
              <a:t>PI3K</a:t>
            </a:r>
          </a:p>
        </p:txBody>
      </p:sp>
      <p:sp>
        <p:nvSpPr>
          <p:cNvPr id="8" name="TextBox 7"/>
          <p:cNvSpPr txBox="1"/>
          <p:nvPr/>
        </p:nvSpPr>
        <p:spPr>
          <a:xfrm>
            <a:off x="5365558" y="1864573"/>
            <a:ext cx="857928" cy="438582"/>
          </a:xfrm>
          <a:prstGeom prst="rect">
            <a:avLst/>
          </a:prstGeom>
          <a:noFill/>
        </p:spPr>
        <p:txBody>
          <a:bodyPr wrap="none" rtlCol="0">
            <a:spAutoFit/>
          </a:bodyPr>
          <a:lstStyle/>
          <a:p>
            <a:pPr algn="ctr"/>
            <a:r>
              <a:rPr lang="en-US" sz="750" b="1" dirty="0">
                <a:latin typeface="Arial"/>
                <a:cs typeface="Arial"/>
              </a:rPr>
              <a:t>PI3K</a:t>
            </a:r>
          </a:p>
          <a:p>
            <a:pPr algn="ctr"/>
            <a:r>
              <a:rPr lang="en-US" sz="750" b="1" dirty="0">
                <a:latin typeface="Arial"/>
                <a:cs typeface="Arial"/>
              </a:rPr>
              <a:t>“</a:t>
            </a:r>
            <a:r>
              <a:rPr lang="en-US" sz="750" b="1" dirty="0" err="1">
                <a:latin typeface="Arial"/>
                <a:cs typeface="Arial"/>
              </a:rPr>
              <a:t>nonclassical</a:t>
            </a:r>
            <a:r>
              <a:rPr lang="en-US" sz="750" b="1" dirty="0">
                <a:latin typeface="Arial"/>
                <a:cs typeface="Arial"/>
              </a:rPr>
              <a:t>”</a:t>
            </a:r>
          </a:p>
          <a:p>
            <a:pPr algn="ctr"/>
            <a:r>
              <a:rPr lang="en-US" sz="750" b="1" dirty="0" err="1">
                <a:latin typeface="Arial"/>
                <a:cs typeface="Arial"/>
              </a:rPr>
              <a:t>NFkB</a:t>
            </a:r>
            <a:r>
              <a:rPr lang="en-US" sz="750" b="1" dirty="0">
                <a:latin typeface="Arial"/>
                <a:cs typeface="Arial"/>
              </a:rPr>
              <a:t> pathway</a:t>
            </a:r>
          </a:p>
        </p:txBody>
      </p:sp>
      <p:sp>
        <p:nvSpPr>
          <p:cNvPr id="9" name="TextBox 8"/>
          <p:cNvSpPr txBox="1"/>
          <p:nvPr/>
        </p:nvSpPr>
        <p:spPr>
          <a:xfrm>
            <a:off x="6480546" y="1535829"/>
            <a:ext cx="2453877" cy="1131079"/>
          </a:xfrm>
          <a:prstGeom prst="rect">
            <a:avLst/>
          </a:prstGeom>
          <a:noFill/>
        </p:spPr>
        <p:txBody>
          <a:bodyPr wrap="none" rtlCol="0">
            <a:spAutoFit/>
          </a:bodyPr>
          <a:lstStyle/>
          <a:p>
            <a:r>
              <a:rPr lang="en-US" sz="1350" b="1" dirty="0"/>
              <a:t>1</a:t>
            </a:r>
            <a:r>
              <a:rPr lang="en-US" sz="1350" b="1" baseline="30000" dirty="0"/>
              <a:t>st</a:t>
            </a:r>
            <a:r>
              <a:rPr lang="en-US" sz="1350" b="1" dirty="0"/>
              <a:t> signal</a:t>
            </a:r>
            <a:r>
              <a:rPr lang="en-US" sz="1350" dirty="0"/>
              <a:t>: </a:t>
            </a:r>
            <a:r>
              <a:rPr lang="en-US" sz="1350" dirty="0" err="1"/>
              <a:t>BcR</a:t>
            </a:r>
            <a:endParaRPr lang="en-US" sz="1350" dirty="0"/>
          </a:p>
          <a:p>
            <a:endParaRPr lang="en-US" sz="1350" dirty="0"/>
          </a:p>
          <a:p>
            <a:r>
              <a:rPr lang="en-US" sz="1350" b="1" dirty="0"/>
              <a:t>2</a:t>
            </a:r>
            <a:r>
              <a:rPr lang="en-US" sz="1350" b="1" baseline="30000" dirty="0"/>
              <a:t>nd</a:t>
            </a:r>
            <a:r>
              <a:rPr lang="en-US" sz="1350" b="1" dirty="0"/>
              <a:t> signal</a:t>
            </a:r>
            <a:r>
              <a:rPr lang="en-US" sz="1350" dirty="0"/>
              <a:t>: CD40, CD19/21/81</a:t>
            </a:r>
          </a:p>
          <a:p>
            <a:endParaRPr lang="en-US" sz="1350" dirty="0"/>
          </a:p>
          <a:p>
            <a:r>
              <a:rPr lang="en-US" sz="1350" b="1" dirty="0"/>
              <a:t>3</a:t>
            </a:r>
            <a:r>
              <a:rPr lang="en-US" sz="1350" b="1" baseline="30000" dirty="0"/>
              <a:t>rd</a:t>
            </a:r>
            <a:r>
              <a:rPr lang="en-US" sz="1350" b="1" dirty="0"/>
              <a:t> signal: </a:t>
            </a:r>
            <a:r>
              <a:rPr lang="en-US" sz="1350" dirty="0"/>
              <a:t>cytokines (IL 21, </a:t>
            </a:r>
            <a:r>
              <a:rPr lang="en-US" sz="1350" dirty="0" err="1"/>
              <a:t>IFN</a:t>
            </a:r>
            <a:r>
              <a:rPr lang="en-US" sz="1350" dirty="0" err="1">
                <a:latin typeface="Symbol" pitchFamily="2" charset="2"/>
              </a:rPr>
              <a:t>g</a:t>
            </a:r>
            <a:r>
              <a:rPr lang="en-US" sz="1350" dirty="0"/>
              <a:t>)</a:t>
            </a:r>
            <a:endParaRPr lang="en-US" sz="1350" b="1" dirty="0"/>
          </a:p>
        </p:txBody>
      </p:sp>
      <p:sp>
        <p:nvSpPr>
          <p:cNvPr id="10" name="TextBox 9">
            <a:extLst>
              <a:ext uri="{FF2B5EF4-FFF2-40B4-BE49-F238E27FC236}">
                <a16:creationId xmlns:a16="http://schemas.microsoft.com/office/drawing/2014/main" id="{071546B0-304B-6448-8290-5EE923FE4532}"/>
              </a:ext>
            </a:extLst>
          </p:cNvPr>
          <p:cNvSpPr txBox="1"/>
          <p:nvPr/>
        </p:nvSpPr>
        <p:spPr>
          <a:xfrm>
            <a:off x="2912341" y="1224213"/>
            <a:ext cx="922047"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C3 fragments</a:t>
            </a:r>
          </a:p>
        </p:txBody>
      </p:sp>
      <p:sp>
        <p:nvSpPr>
          <p:cNvPr id="11" name="TextBox 10">
            <a:extLst>
              <a:ext uri="{FF2B5EF4-FFF2-40B4-BE49-F238E27FC236}">
                <a16:creationId xmlns:a16="http://schemas.microsoft.com/office/drawing/2014/main" id="{1C9FFA76-C14A-FC4E-997B-74160CD0B383}"/>
              </a:ext>
            </a:extLst>
          </p:cNvPr>
          <p:cNvSpPr txBox="1"/>
          <p:nvPr/>
        </p:nvSpPr>
        <p:spPr>
          <a:xfrm>
            <a:off x="5289654" y="1236656"/>
            <a:ext cx="1011815"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CD40L Th cells</a:t>
            </a:r>
          </a:p>
        </p:txBody>
      </p:sp>
      <p:sp>
        <p:nvSpPr>
          <p:cNvPr id="12" name="TextBox 11">
            <a:extLst>
              <a:ext uri="{FF2B5EF4-FFF2-40B4-BE49-F238E27FC236}">
                <a16:creationId xmlns:a16="http://schemas.microsoft.com/office/drawing/2014/main" id="{80960252-72C6-034E-94A5-E40EB7E1550B}"/>
              </a:ext>
            </a:extLst>
          </p:cNvPr>
          <p:cNvSpPr txBox="1"/>
          <p:nvPr/>
        </p:nvSpPr>
        <p:spPr>
          <a:xfrm>
            <a:off x="384314" y="361214"/>
            <a:ext cx="8586005" cy="400110"/>
          </a:xfrm>
          <a:prstGeom prst="rect">
            <a:avLst/>
          </a:prstGeom>
          <a:noFill/>
        </p:spPr>
        <p:txBody>
          <a:bodyPr wrap="none" rtlCol="0">
            <a:spAutoFit/>
          </a:bodyPr>
          <a:lstStyle/>
          <a:p>
            <a:r>
              <a:rPr lang="en-US" sz="2000" b="1" dirty="0" err="1">
                <a:latin typeface="Arial" panose="020B0604020202020204" pitchFamily="34" charset="0"/>
                <a:cs typeface="Arial" panose="020B0604020202020204" pitchFamily="34" charset="0"/>
              </a:rPr>
              <a:t>BcR</a:t>
            </a:r>
            <a:r>
              <a:rPr lang="en-US" sz="2000" b="1" dirty="0">
                <a:latin typeface="Arial" panose="020B0604020202020204" pitchFamily="34" charset="0"/>
                <a:cs typeface="Arial" panose="020B0604020202020204" pitchFamily="34" charset="0"/>
              </a:rPr>
              <a:t> signaling works with complement signaling and CD 40 signaling</a:t>
            </a:r>
          </a:p>
        </p:txBody>
      </p:sp>
      <p:sp>
        <p:nvSpPr>
          <p:cNvPr id="13" name="TextBox 12">
            <a:extLst>
              <a:ext uri="{FF2B5EF4-FFF2-40B4-BE49-F238E27FC236}">
                <a16:creationId xmlns:a16="http://schemas.microsoft.com/office/drawing/2014/main" id="{04642EF0-8E1C-6447-B89A-6A999428EDD3}"/>
              </a:ext>
            </a:extLst>
          </p:cNvPr>
          <p:cNvSpPr txBox="1"/>
          <p:nvPr/>
        </p:nvSpPr>
        <p:spPr>
          <a:xfrm>
            <a:off x="698500" y="1320800"/>
            <a:ext cx="2000869" cy="461665"/>
          </a:xfrm>
          <a:prstGeom prst="rect">
            <a:avLst/>
          </a:prstGeom>
          <a:noFill/>
        </p:spPr>
        <p:txBody>
          <a:bodyPr wrap="none" rtlCol="0">
            <a:spAutoFit/>
          </a:bodyPr>
          <a:lstStyle/>
          <a:p>
            <a:r>
              <a:rPr lang="en-US" sz="1200" b="1" dirty="0" err="1">
                <a:latin typeface="Arial" panose="020B0604020202020204" pitchFamily="34" charset="0"/>
                <a:cs typeface="Arial" panose="020B0604020202020204" pitchFamily="34" charset="0"/>
              </a:rPr>
              <a:t>Fc</a:t>
            </a:r>
            <a:r>
              <a:rPr lang="en-US" sz="1200" b="1" dirty="0" err="1">
                <a:latin typeface="Symbol" pitchFamily="2" charset="2"/>
                <a:cs typeface="Arial" panose="020B0604020202020204" pitchFamily="34" charset="0"/>
              </a:rPr>
              <a:t>g</a:t>
            </a:r>
            <a:r>
              <a:rPr lang="en-US" sz="1200" b="1" dirty="0" err="1">
                <a:latin typeface="Arial" panose="020B0604020202020204" pitchFamily="34" charset="0"/>
                <a:cs typeface="Arial" panose="020B0604020202020204" pitchFamily="34" charset="0"/>
              </a:rPr>
              <a:t>RIIb</a:t>
            </a:r>
            <a:r>
              <a:rPr lang="en-US" sz="1200" b="1" dirty="0">
                <a:latin typeface="Arial" panose="020B0604020202020204" pitchFamily="34" charset="0"/>
                <a:cs typeface="Arial" panose="020B0604020202020204" pitchFamily="34" charset="0"/>
              </a:rPr>
              <a:t>-ITIMs</a:t>
            </a:r>
            <a:r>
              <a:rPr lang="en-US" sz="1200" dirty="0">
                <a:latin typeface="Arial" panose="020B0604020202020204" pitchFamily="34" charset="0"/>
                <a:cs typeface="Arial" panose="020B0604020202020204" pitchFamily="34" charset="0"/>
              </a:rPr>
              <a:t>: Bind </a:t>
            </a:r>
            <a:r>
              <a:rPr lang="en-US" sz="1200" dirty="0" err="1">
                <a:latin typeface="Arial" panose="020B0604020202020204" pitchFamily="34" charset="0"/>
                <a:cs typeface="Arial" panose="020B0604020202020204" pitchFamily="34" charset="0"/>
              </a:rPr>
              <a:t>IgGs</a:t>
            </a:r>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to inhibit signaling</a:t>
            </a:r>
          </a:p>
        </p:txBody>
      </p:sp>
      <p:sp>
        <p:nvSpPr>
          <p:cNvPr id="14" name="Slide Number Placeholder 13">
            <a:extLst>
              <a:ext uri="{FF2B5EF4-FFF2-40B4-BE49-F238E27FC236}">
                <a16:creationId xmlns:a16="http://schemas.microsoft.com/office/drawing/2014/main" id="{4240E654-18FD-C647-AA5E-680C28285A98}"/>
              </a:ext>
            </a:extLst>
          </p:cNvPr>
          <p:cNvSpPr>
            <a:spLocks noGrp="1"/>
          </p:cNvSpPr>
          <p:nvPr>
            <p:ph type="sldNum" sz="quarter" idx="12"/>
          </p:nvPr>
        </p:nvSpPr>
        <p:spPr/>
        <p:txBody>
          <a:bodyPr/>
          <a:lstStyle/>
          <a:p>
            <a:fld id="{13EA5BE9-B172-7244-9DA5-14841A33ACC0}" type="slidenum">
              <a:rPr lang="en-US" smtClean="0"/>
              <a:t>7</a:t>
            </a:fld>
            <a:endParaRPr lang="en-US"/>
          </a:p>
        </p:txBody>
      </p:sp>
    </p:spTree>
    <p:extLst>
      <p:ext uri="{BB962C8B-B14F-4D97-AF65-F5344CB8AC3E}">
        <p14:creationId xmlns:p14="http://schemas.microsoft.com/office/powerpoint/2010/main" val="3106192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711" y="299356"/>
            <a:ext cx="8595283" cy="707886"/>
          </a:xfrm>
          <a:prstGeom prst="rect">
            <a:avLst/>
          </a:prstGeom>
        </p:spPr>
        <p:txBody>
          <a:bodyPr wrap="square">
            <a:spAutoFit/>
          </a:bodyPr>
          <a:lstStyle/>
          <a:p>
            <a:pPr algn="ctr"/>
            <a:r>
              <a:rPr lang="en-CA" sz="2000" b="1" dirty="0">
                <a:latin typeface="Arial"/>
                <a:cs typeface="Arial"/>
              </a:rPr>
              <a:t>Sequence of events in humoral immune responses </a:t>
            </a:r>
          </a:p>
          <a:p>
            <a:pPr algn="ctr"/>
            <a:r>
              <a:rPr lang="en-CA" sz="2000" b="1" dirty="0">
                <a:latin typeface="Arial"/>
                <a:cs typeface="Arial"/>
              </a:rPr>
              <a:t>to T cell–dependent protein antigens</a:t>
            </a:r>
            <a:endParaRPr lang="en-CA" sz="2000" dirty="0">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946" y="1207770"/>
            <a:ext cx="5674811" cy="4758350"/>
          </a:xfrm>
          <a:prstGeom prst="rect">
            <a:avLst/>
          </a:prstGeom>
        </p:spPr>
      </p:pic>
      <p:sp>
        <p:nvSpPr>
          <p:cNvPr id="4" name="Slide Number Placeholder 3">
            <a:extLst>
              <a:ext uri="{FF2B5EF4-FFF2-40B4-BE49-F238E27FC236}">
                <a16:creationId xmlns:a16="http://schemas.microsoft.com/office/drawing/2014/main" id="{4B83AFD4-0AC1-E240-BC32-99FA1640BB7A}"/>
              </a:ext>
            </a:extLst>
          </p:cNvPr>
          <p:cNvSpPr>
            <a:spLocks noGrp="1"/>
          </p:cNvSpPr>
          <p:nvPr>
            <p:ph type="sldNum" sz="quarter" idx="12"/>
          </p:nvPr>
        </p:nvSpPr>
        <p:spPr/>
        <p:txBody>
          <a:bodyPr/>
          <a:lstStyle/>
          <a:p>
            <a:fld id="{13EA5BE9-B172-7244-9DA5-14841A33ACC0}" type="slidenum">
              <a:rPr lang="en-US" smtClean="0"/>
              <a:t>8</a:t>
            </a:fld>
            <a:endParaRPr lang="en-US"/>
          </a:p>
        </p:txBody>
      </p:sp>
    </p:spTree>
    <p:extLst>
      <p:ext uri="{BB962C8B-B14F-4D97-AF65-F5344CB8AC3E}">
        <p14:creationId xmlns:p14="http://schemas.microsoft.com/office/powerpoint/2010/main" val="4278842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12012.jpg (800×7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246" y="1110093"/>
            <a:ext cx="5086940" cy="489617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956932" y="227168"/>
            <a:ext cx="7361567" cy="707886"/>
          </a:xfrm>
          <a:prstGeom prst="rect">
            <a:avLst/>
          </a:prstGeom>
        </p:spPr>
        <p:txBody>
          <a:bodyPr wrap="none">
            <a:spAutoFit/>
          </a:bodyPr>
          <a:lstStyle/>
          <a:p>
            <a:pPr algn="ctr"/>
            <a:r>
              <a:rPr lang="en-CA" sz="2000" b="1" dirty="0">
                <a:latin typeface="Arial"/>
                <a:cs typeface="Arial"/>
              </a:rPr>
              <a:t>The germinal center reaction in a lymph node </a:t>
            </a:r>
          </a:p>
          <a:p>
            <a:pPr algn="ctr"/>
            <a:r>
              <a:rPr lang="en-CA" sz="2000" b="1" dirty="0">
                <a:latin typeface="Arial"/>
                <a:cs typeface="Arial"/>
              </a:rPr>
              <a:t>involves expansion of antigen-specific T- and B-cell clones</a:t>
            </a:r>
            <a:endParaRPr lang="en-CA" sz="2000" dirty="0">
              <a:latin typeface="Arial"/>
              <a:cs typeface="Arial"/>
            </a:endParaRPr>
          </a:p>
        </p:txBody>
      </p:sp>
      <p:sp>
        <p:nvSpPr>
          <p:cNvPr id="3" name="Slide Number Placeholder 2">
            <a:extLst>
              <a:ext uri="{FF2B5EF4-FFF2-40B4-BE49-F238E27FC236}">
                <a16:creationId xmlns:a16="http://schemas.microsoft.com/office/drawing/2014/main" id="{F7652D92-9335-5142-9108-A45F743F8ACE}"/>
              </a:ext>
            </a:extLst>
          </p:cNvPr>
          <p:cNvSpPr>
            <a:spLocks noGrp="1"/>
          </p:cNvSpPr>
          <p:nvPr>
            <p:ph type="sldNum" sz="quarter" idx="12"/>
          </p:nvPr>
        </p:nvSpPr>
        <p:spPr/>
        <p:txBody>
          <a:bodyPr/>
          <a:lstStyle/>
          <a:p>
            <a:fld id="{13EA5BE9-B172-7244-9DA5-14841A33ACC0}" type="slidenum">
              <a:rPr lang="en-US" smtClean="0"/>
              <a:t>9</a:t>
            </a:fld>
            <a:endParaRPr lang="en-US"/>
          </a:p>
        </p:txBody>
      </p:sp>
    </p:spTree>
    <p:extLst>
      <p:ext uri="{BB962C8B-B14F-4D97-AF65-F5344CB8AC3E}">
        <p14:creationId xmlns:p14="http://schemas.microsoft.com/office/powerpoint/2010/main" val="689049256"/>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4036</TotalTime>
  <Words>5676</Words>
  <Application>Microsoft Macintosh PowerPoint</Application>
  <PresentationFormat>On-screen Show (4:3)</PresentationFormat>
  <Paragraphs>516</Paragraphs>
  <Slides>55</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Arial Black</vt:lpstr>
      <vt:lpstr>Arial Narrow</vt:lpstr>
      <vt:lpstr>Calibri</vt:lpstr>
      <vt:lpstr>Symbol</vt:lpstr>
      <vt:lpstr>Times</vt:lpstr>
      <vt:lpstr>Default Theme</vt:lpstr>
      <vt:lpstr>AIRR Community Webinar  Fundamentals of the Immune System Finish Chapter 3 Chapter 4: Orchestration of Immune Responses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4</vt:lpstr>
      <vt:lpstr> Cellular homing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Innate and adaptive phases of immunity to viral infection</vt:lpstr>
      <vt:lpstr>Immunity to viral infections</vt:lpstr>
      <vt:lpstr>Tumor antigens can be presented by DCs in secondary lymphoid tissues, activating T-cell development into CD4 TH cells and CTLs</vt:lpstr>
      <vt:lpstr>PowerPoint Presentation</vt:lpstr>
      <vt:lpstr>PowerPoint Presentation</vt:lpstr>
      <vt:lpstr>Activated CD4 (Th1) T cells provide direct cytokine stimulation  to CD8 T cells (Signal 3),  and activate DCs to stimulate CTL differentiation</vt:lpstr>
      <vt:lpstr>Tumor immunotherapies</vt:lpstr>
      <vt:lpstr>Rx antibody-mediated blockade of immunosuppressive signaling (immunosuppressive checkpoint blockade)</vt:lpstr>
      <vt:lpstr>”Personalized” identification of neoantigens</vt:lpstr>
      <vt:lpstr>DC-based cancer vaccines</vt:lpstr>
      <vt:lpstr>Adoptive cell therapy with autologous T cells expressing chimeric-antigen receptor: “CAR-T cells”</vt:lpstr>
      <vt:lpstr>Chapter 5:  Big Immunological Data</vt:lpstr>
      <vt:lpstr>Thanks for attending this webinar! </vt:lpstr>
    </vt:vector>
  </TitlesOfParts>
  <Manager/>
  <Company>SFU</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 Immunology Update Meeting</dc:title>
  <dc:subject>Antibody Polyspecificity</dc:subject>
  <dc:creator>Jamie Scott</dc:creator>
  <cp:keywords/>
  <dc:description/>
  <cp:lastModifiedBy>Jamie Scott</cp:lastModifiedBy>
  <cp:revision>161</cp:revision>
  <dcterms:created xsi:type="dcterms:W3CDTF">2013-12-07T13:30:36Z</dcterms:created>
  <dcterms:modified xsi:type="dcterms:W3CDTF">2021-06-15T10:48:28Z</dcterms:modified>
  <cp:category/>
</cp:coreProperties>
</file>