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Lst>
  <p:notesMasterIdLst>
    <p:notesMasterId r:id="rId97"/>
  </p:notesMasterIdLst>
  <p:sldIdLst>
    <p:sldId id="256" r:id="rId4"/>
    <p:sldId id="258" r:id="rId5"/>
    <p:sldId id="257" r:id="rId6"/>
    <p:sldId id="277" r:id="rId7"/>
    <p:sldId id="294" r:id="rId8"/>
    <p:sldId id="276" r:id="rId9"/>
    <p:sldId id="278" r:id="rId10"/>
    <p:sldId id="280" r:id="rId11"/>
    <p:sldId id="279" r:id="rId12"/>
    <p:sldId id="286" r:id="rId13"/>
    <p:sldId id="287" r:id="rId14"/>
    <p:sldId id="293" r:id="rId15"/>
    <p:sldId id="288" r:id="rId16"/>
    <p:sldId id="289" r:id="rId17"/>
    <p:sldId id="261" r:id="rId18"/>
    <p:sldId id="290" r:id="rId19"/>
    <p:sldId id="291" r:id="rId20"/>
    <p:sldId id="292" r:id="rId21"/>
    <p:sldId id="266" r:id="rId22"/>
    <p:sldId id="438" r:id="rId23"/>
    <p:sldId id="295" r:id="rId24"/>
    <p:sldId id="440" r:id="rId25"/>
    <p:sldId id="469" r:id="rId26"/>
    <p:sldId id="359" r:id="rId27"/>
    <p:sldId id="328" r:id="rId28"/>
    <p:sldId id="352" r:id="rId29"/>
    <p:sldId id="260" r:id="rId30"/>
    <p:sldId id="374" r:id="rId31"/>
    <p:sldId id="476" r:id="rId32"/>
    <p:sldId id="281" r:id="rId33"/>
    <p:sldId id="333" r:id="rId34"/>
    <p:sldId id="477" r:id="rId35"/>
    <p:sldId id="478" r:id="rId36"/>
    <p:sldId id="479" r:id="rId37"/>
    <p:sldId id="480" r:id="rId38"/>
    <p:sldId id="481" r:id="rId39"/>
    <p:sldId id="300" r:id="rId40"/>
    <p:sldId id="301" r:id="rId41"/>
    <p:sldId id="267" r:id="rId42"/>
    <p:sldId id="283" r:id="rId43"/>
    <p:sldId id="520" r:id="rId44"/>
    <p:sldId id="516" r:id="rId45"/>
    <p:sldId id="521" r:id="rId46"/>
    <p:sldId id="522" r:id="rId47"/>
    <p:sldId id="507" r:id="rId48"/>
    <p:sldId id="511" r:id="rId49"/>
    <p:sldId id="512" r:id="rId50"/>
    <p:sldId id="515" r:id="rId51"/>
    <p:sldId id="262" r:id="rId52"/>
    <p:sldId id="517" r:id="rId53"/>
    <p:sldId id="273" r:id="rId54"/>
    <p:sldId id="346" r:id="rId55"/>
    <p:sldId id="523" r:id="rId56"/>
    <p:sldId id="357" r:id="rId57"/>
    <p:sldId id="274" r:id="rId58"/>
    <p:sldId id="282" r:id="rId59"/>
    <p:sldId id="349" r:id="rId60"/>
    <p:sldId id="334" r:id="rId61"/>
    <p:sldId id="318" r:id="rId62"/>
    <p:sldId id="275" r:id="rId63"/>
    <p:sldId id="524" r:id="rId64"/>
    <p:sldId id="271" r:id="rId65"/>
    <p:sldId id="525" r:id="rId66"/>
    <p:sldId id="526" r:id="rId67"/>
    <p:sldId id="527" r:id="rId68"/>
    <p:sldId id="528" r:id="rId69"/>
    <p:sldId id="529" r:id="rId70"/>
    <p:sldId id="419" r:id="rId71"/>
    <p:sldId id="341" r:id="rId72"/>
    <p:sldId id="327" r:id="rId73"/>
    <p:sldId id="321" r:id="rId74"/>
    <p:sldId id="530" r:id="rId75"/>
    <p:sldId id="298" r:id="rId76"/>
    <p:sldId id="325" r:id="rId77"/>
    <p:sldId id="259" r:id="rId78"/>
    <p:sldId id="531" r:id="rId79"/>
    <p:sldId id="329" r:id="rId80"/>
    <p:sldId id="330" r:id="rId81"/>
    <p:sldId id="302" r:id="rId82"/>
    <p:sldId id="323" r:id="rId83"/>
    <p:sldId id="331" r:id="rId84"/>
    <p:sldId id="332" r:id="rId85"/>
    <p:sldId id="532" r:id="rId86"/>
    <p:sldId id="384" r:id="rId87"/>
    <p:sldId id="533" r:id="rId88"/>
    <p:sldId id="534" r:id="rId89"/>
    <p:sldId id="297" r:id="rId90"/>
    <p:sldId id="268" r:id="rId91"/>
    <p:sldId id="420" r:id="rId92"/>
    <p:sldId id="535" r:id="rId93"/>
    <p:sldId id="299" r:id="rId94"/>
    <p:sldId id="536" r:id="rId95"/>
    <p:sldId id="537"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50000"/>
    <a:srgbClr val="C6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53"/>
    <p:restoredTop sz="86479" autoAdjust="0"/>
  </p:normalViewPr>
  <p:slideViewPr>
    <p:cSldViewPr snapToGrid="0" snapToObjects="1">
      <p:cViewPr varScale="1">
        <p:scale>
          <a:sx n="142" d="100"/>
          <a:sy n="142" d="100"/>
        </p:scale>
        <p:origin x="2236" y="92"/>
      </p:cViewPr>
      <p:guideLst>
        <p:guide orient="horz" pos="2160"/>
        <p:guide pos="2880"/>
      </p:guideLst>
    </p:cSldViewPr>
  </p:slideViewPr>
  <p:outlineViewPr>
    <p:cViewPr>
      <p:scale>
        <a:sx n="33" d="100"/>
        <a:sy n="33" d="100"/>
      </p:scale>
      <p:origin x="0" y="-24784"/>
    </p:cViewPr>
  </p:outlineViewPr>
  <p:notesTextViewPr>
    <p:cViewPr>
      <p:scale>
        <a:sx n="100" d="100"/>
        <a:sy n="100" d="100"/>
      </p:scale>
      <p:origin x="0" y="0"/>
    </p:cViewPr>
  </p:notesTextViewPr>
  <p:sorterViewPr>
    <p:cViewPr>
      <p:scale>
        <a:sx n="161" d="100"/>
        <a:sy n="161" d="100"/>
      </p:scale>
      <p:origin x="0" y="-318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6DD445-E0AB-584F-8137-44D221ED3584}" type="datetimeFigureOut">
              <a:rPr lang="en-US" smtClean="0"/>
              <a:t>6/16/2021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6184D-D3B9-6345-AC70-A2A20C13708E}" type="slidenum">
              <a:rPr lang="en-US" smtClean="0"/>
              <a:t>‹#›</a:t>
            </a:fld>
            <a:endParaRPr lang="en-US"/>
          </a:p>
        </p:txBody>
      </p:sp>
    </p:spTree>
    <p:extLst>
      <p:ext uri="{BB962C8B-B14F-4D97-AF65-F5344CB8AC3E}">
        <p14:creationId xmlns:p14="http://schemas.microsoft.com/office/powerpoint/2010/main" val="33310328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Figure 1-2: Types of adaptive immunity.</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a:t>
            </a:r>
            <a:r>
              <a:rPr lang="en-US" sz="1200" kern="1200" dirty="0" err="1">
                <a:solidFill>
                  <a:schemeClr val="tx1"/>
                </a:solidFill>
                <a:latin typeface="+mn-lt"/>
                <a:ea typeface="+mn-ea"/>
                <a:cs typeface="+mn-cs"/>
              </a:rPr>
              <a:t>humoral</a:t>
            </a:r>
            <a:r>
              <a:rPr lang="en-US" sz="1200" kern="1200" dirty="0">
                <a:solidFill>
                  <a:schemeClr val="tx1"/>
                </a:solidFill>
                <a:latin typeface="+mn-lt"/>
                <a:ea typeface="+mn-ea"/>
                <a:cs typeface="+mn-cs"/>
              </a:rPr>
              <a:t> immunity, B lymphocytes secrete antibodies that prevent infections and eliminate extracellular microbes. In cell-mediated immunity, helper T lymphocytes activate macrophages to kill phagocytosed microbes, or cytotoxic T lymphocytes directly destroy infected cells.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US" dirty="0"/>
          </a:p>
        </p:txBody>
      </p:sp>
      <p:sp>
        <p:nvSpPr>
          <p:cNvPr id="4" name="Slide Number Placeholder 3"/>
          <p:cNvSpPr>
            <a:spLocks noGrp="1"/>
          </p:cNvSpPr>
          <p:nvPr>
            <p:ph type="sldNum" sz="quarter" idx="10"/>
          </p:nvPr>
        </p:nvSpPr>
        <p:spPr/>
        <p:txBody>
          <a:bodyPr/>
          <a:lstStyle/>
          <a:p>
            <a:fld id="{4536184D-D3B9-6345-AC70-A2A20C13708E}" type="slidenum">
              <a:rPr lang="en-US" smtClean="0"/>
              <a:t>4</a:t>
            </a:fld>
            <a:endParaRPr lang="en-US"/>
          </a:p>
        </p:txBody>
      </p:sp>
    </p:spTree>
    <p:extLst>
      <p:ext uri="{BB962C8B-B14F-4D97-AF65-F5344CB8AC3E}">
        <p14:creationId xmlns:p14="http://schemas.microsoft.com/office/powerpoint/2010/main" val="2947274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humans, there are 2 sub-classes of IgA (A1 and A2) and 4 sub-classes of IgG (G1-G4) </a:t>
            </a:r>
          </a:p>
          <a:p>
            <a:r>
              <a:rPr lang="en-US" dirty="0"/>
              <a:t>Antibody responses typically begin with IgM and then switch over to the other classes/subclasses of antibody</a:t>
            </a:r>
          </a:p>
          <a:p>
            <a:r>
              <a:rPr lang="en-US" dirty="0" err="1"/>
              <a:t>IgGs</a:t>
            </a:r>
            <a:r>
              <a:rPr lang="en-US" dirty="0"/>
              <a:t> (mainly G1 and G2) are in the highest concentration in the circulation due to their being retained by </a:t>
            </a:r>
            <a:r>
              <a:rPr lang="en-US" dirty="0" err="1"/>
              <a:t>FcRn</a:t>
            </a:r>
            <a:r>
              <a:rPr lang="en-US" dirty="0"/>
              <a:t> molecules on endothelial cells lining the vasculature.</a:t>
            </a:r>
          </a:p>
        </p:txBody>
      </p:sp>
      <p:sp>
        <p:nvSpPr>
          <p:cNvPr id="4" name="Slide Number Placeholder 3"/>
          <p:cNvSpPr>
            <a:spLocks noGrp="1"/>
          </p:cNvSpPr>
          <p:nvPr>
            <p:ph type="sldNum" sz="quarter" idx="5"/>
          </p:nvPr>
        </p:nvSpPr>
        <p:spPr/>
        <p:txBody>
          <a:bodyPr/>
          <a:lstStyle/>
          <a:p>
            <a:fld id="{4536184D-D3B9-6345-AC70-A2A20C13708E}" type="slidenum">
              <a:rPr lang="en-US" smtClean="0"/>
              <a:t>15</a:t>
            </a:fld>
            <a:endParaRPr lang="en-US"/>
          </a:p>
        </p:txBody>
      </p:sp>
    </p:spTree>
    <p:extLst>
      <p:ext uri="{BB962C8B-B14F-4D97-AF65-F5344CB8AC3E}">
        <p14:creationId xmlns:p14="http://schemas.microsoft.com/office/powerpoint/2010/main" val="391166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8660F09-12FD-0F42-8555-7CFC80BD6A05}" type="slidenum">
              <a:rPr lang="en-US" sz="1200">
                <a:latin typeface="Arial" charset="0"/>
              </a:rPr>
              <a:pPr/>
              <a:t>16</a:t>
            </a:fld>
            <a:endParaRPr lang="en-US" sz="1200">
              <a:latin typeface="Arial" charset="0"/>
            </a:endParaRPr>
          </a:p>
        </p:txBody>
      </p:sp>
      <p:sp>
        <p:nvSpPr>
          <p:cNvPr id="51202" name="Rectangle 2"/>
          <p:cNvSpPr>
            <a:spLocks noGrp="1" noRot="1" noChangeAspect="1" noChangeArrowheads="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59882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5A36D8-149C-7D46-8F17-3F39DC0CB4B9}" type="slidenum">
              <a:rPr lang="en-US" sz="1200">
                <a:latin typeface="Arial" charset="0"/>
              </a:rPr>
              <a:pPr/>
              <a:t>17</a:t>
            </a:fld>
            <a:endParaRPr lang="en-US" sz="1200">
              <a:latin typeface="Arial" charset="0"/>
            </a:endParaRPr>
          </a:p>
        </p:txBody>
      </p:sp>
      <p:sp>
        <p:nvSpPr>
          <p:cNvPr id="53250" name="Rectangle 2"/>
          <p:cNvSpPr>
            <a:spLocks noGrp="1" noRot="1" noChangeAspect="1" noChangeArrowheads="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44667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0A89F4-4DA5-9C42-9256-66B763E4D48F}" type="slidenum">
              <a:rPr lang="en-US" sz="1200">
                <a:latin typeface="Arial" charset="0"/>
              </a:rPr>
              <a:pPr/>
              <a:t>18</a:t>
            </a:fld>
            <a:endParaRPr lang="en-US" sz="1200">
              <a:latin typeface="Arial" charset="0"/>
            </a:endParaRPr>
          </a:p>
        </p:txBody>
      </p:sp>
      <p:sp>
        <p:nvSpPr>
          <p:cNvPr id="55298" name="Rectangle 2"/>
          <p:cNvSpPr>
            <a:spLocks noGrp="1" noRot="1" noChangeAspect="1" noChangeArrowheads="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6204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latin typeface="Calibri" charset="0"/>
              </a:rPr>
              <a:t>Figure 2.11.</a:t>
            </a:r>
            <a:r>
              <a:rPr lang="en-US" dirty="0">
                <a:latin typeface="Calibri" charset="0"/>
              </a:rPr>
              <a:t>   </a:t>
            </a:r>
            <a:r>
              <a:rPr lang="en-US" b="1" dirty="0">
                <a:latin typeface="Calibri" charset="0"/>
              </a:rPr>
              <a:t>Hematopoiesis.</a:t>
            </a:r>
            <a:r>
              <a:rPr lang="en-US" dirty="0">
                <a:latin typeface="Calibri" charset="0"/>
              </a:rPr>
              <a:t> </a:t>
            </a:r>
          </a:p>
          <a:p>
            <a:pPr>
              <a:spcBef>
                <a:spcPct val="0"/>
              </a:spcBef>
            </a:pPr>
            <a:r>
              <a:rPr lang="en-US" dirty="0">
                <a:latin typeface="Calibri" charset="0"/>
              </a:rPr>
              <a:t>The development of the major lineages of blood cells is depicted in this hematopoietic tree. </a:t>
            </a:r>
          </a:p>
          <a:p>
            <a:pPr>
              <a:spcBef>
                <a:spcPct val="0"/>
              </a:spcBef>
            </a:pPr>
            <a:r>
              <a:rPr lang="en-US" dirty="0">
                <a:latin typeface="Calibri" charset="0"/>
              </a:rPr>
              <a:t>The principal cytokines that drive the maturation of different lineages are described in </a:t>
            </a:r>
            <a:r>
              <a:rPr lang="en-US" b="1" dirty="0">
                <a:latin typeface="Calibri" charset="0"/>
              </a:rPr>
              <a:t>Table 2-4</a:t>
            </a:r>
            <a:r>
              <a:rPr lang="en-US" dirty="0">
                <a:latin typeface="Calibri" charset="0"/>
              </a:rPr>
              <a:t>. </a:t>
            </a:r>
          </a:p>
          <a:p>
            <a:pPr>
              <a:spcBef>
                <a:spcPct val="0"/>
              </a:spcBef>
            </a:pPr>
            <a:r>
              <a:rPr lang="en-US" dirty="0">
                <a:latin typeface="Calibri" charset="0"/>
              </a:rPr>
              <a:t>The development of lymphocytes is described later in this chapter and in </a:t>
            </a:r>
            <a:r>
              <a:rPr lang="en-US" b="1" dirty="0">
                <a:latin typeface="Calibri" charset="0"/>
              </a:rPr>
              <a:t>Figure 8-2</a:t>
            </a:r>
            <a:r>
              <a:rPr lang="en-US" dirty="0">
                <a:latin typeface="Calibri" charset="0"/>
              </a:rPr>
              <a:t>. </a:t>
            </a:r>
          </a:p>
          <a:p>
            <a:pPr>
              <a:spcBef>
                <a:spcPct val="0"/>
              </a:spcBef>
            </a:pPr>
            <a:r>
              <a:rPr lang="en-US" dirty="0">
                <a:latin typeface="Calibri" charset="0"/>
              </a:rPr>
              <a:t>Most dendritic cells are also derived from the same common myeloid precursor that monocytes are derived from </a:t>
            </a:r>
            <a:r>
              <a:rPr lang="en-US" i="1" dirty="0">
                <a:latin typeface="Calibri" charset="0"/>
              </a:rPr>
              <a:t>(not shown).</a:t>
            </a:r>
            <a:r>
              <a:rPr lang="en-US" dirty="0">
                <a:latin typeface="Calibri" charset="0"/>
              </a:rPr>
              <a:t> </a:t>
            </a:r>
          </a:p>
          <a:p>
            <a:pPr>
              <a:spcBef>
                <a:spcPct val="0"/>
              </a:spcBef>
            </a:pPr>
            <a:r>
              <a:rPr lang="en-US" dirty="0">
                <a:latin typeface="Calibri" charset="0"/>
              </a:rPr>
              <a:t>Mast cells, NK cells, and other innate lymphoid cells </a:t>
            </a:r>
            <a:r>
              <a:rPr lang="en-US" i="1" dirty="0">
                <a:latin typeface="Calibri" charset="0"/>
              </a:rPr>
              <a:t>(not shown)</a:t>
            </a:r>
            <a:r>
              <a:rPr lang="en-US" dirty="0">
                <a:latin typeface="Calibri" charset="0"/>
              </a:rPr>
              <a:t> are also derived from committed progenitors in the bone marrow.</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pPr>
              <a:spcBef>
                <a:spcPct val="0"/>
              </a:spcBef>
            </a:pPr>
            <a:endParaRPr lang="en-US" dirty="0">
              <a:latin typeface="Calibri"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pPr>
              <a:spcBef>
                <a:spcPct val="0"/>
              </a:spcBef>
            </a:pPr>
            <a:endParaRPr lang="en-US" dirty="0">
              <a:latin typeface="Calibri" charset="0"/>
            </a:endParaRP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70BC4E-BA26-6846-9B1D-D420DE21AC78}" type="slidenum">
              <a:rPr lang="en-US" sz="1200"/>
              <a:pPr eaLnBrk="1" hangingPunct="1"/>
              <a:t>20</a:t>
            </a:fld>
            <a:endParaRPr lang="en-US" sz="1200"/>
          </a:p>
        </p:txBody>
      </p:sp>
    </p:spTree>
    <p:extLst>
      <p:ext uri="{BB962C8B-B14F-4D97-AF65-F5344CB8AC3E}">
        <p14:creationId xmlns:p14="http://schemas.microsoft.com/office/powerpoint/2010/main" val="377698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38FFEA2-E077-2C43-B54A-B4CD781802E0}" type="slidenum">
              <a:rPr lang="en-US" sz="1200"/>
              <a:pPr/>
              <a:t>21</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69462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latin typeface="Calibri" charset="0"/>
              </a:rPr>
              <a:t>Figure 2.13.</a:t>
            </a:r>
            <a:r>
              <a:rPr lang="en-US" dirty="0">
                <a:latin typeface="Calibri" charset="0"/>
              </a:rPr>
              <a:t>   </a:t>
            </a:r>
            <a:r>
              <a:rPr lang="en-US" b="1" dirty="0">
                <a:latin typeface="Calibri" charset="0"/>
              </a:rPr>
              <a:t>The lymphatic system.</a:t>
            </a:r>
            <a:r>
              <a:rPr lang="en-US" dirty="0">
                <a:latin typeface="Calibri" charset="0"/>
              </a:rPr>
              <a:t> </a:t>
            </a:r>
          </a:p>
          <a:p>
            <a:pPr>
              <a:spcBef>
                <a:spcPct val="0"/>
              </a:spcBef>
            </a:pPr>
            <a:r>
              <a:rPr lang="en-US" sz="1200" b="0" i="0" u="none" strike="noStrike" kern="1200" dirty="0">
                <a:solidFill>
                  <a:schemeClr val="tx1"/>
                </a:solidFill>
                <a:effectLst/>
                <a:latin typeface="Times" charset="0"/>
                <a:ea typeface="ＭＳ Ｐゴシック" charset="-128"/>
                <a:cs typeface="ＭＳ Ｐゴシック" charset="-128"/>
              </a:rPr>
              <a:t>The major lymphatic vessels, which drain into the inferior vena cava (and superior vena cava, not shown), and collections of lymph nodes are illustrated. Antigens are captured from a site of infection and the draining lymph node to which these antigens are transported and where the immune response is initiated.</a:t>
            </a:r>
            <a:endParaRPr lang="en-US" dirty="0">
              <a:latin typeface="Calibri" charset="0"/>
            </a:endParaRPr>
          </a:p>
          <a:p>
            <a:pPr>
              <a:spcBef>
                <a:spcPct val="0"/>
              </a:spcBef>
            </a:pPr>
            <a:r>
              <a:rPr lang="en-US" dirty="0">
                <a:latin typeface="Calibri" charset="0"/>
              </a:rPr>
              <a:t>The</a:t>
            </a:r>
            <a:r>
              <a:rPr lang="en-US" baseline="0" dirty="0">
                <a:latin typeface="Calibri" charset="0"/>
              </a:rPr>
              <a:t> inside of the cardiovascular and lymphatic systems are lined with </a:t>
            </a:r>
            <a:r>
              <a:rPr lang="en-US" b="1" baseline="0" dirty="0">
                <a:latin typeface="Calibri" charset="0"/>
              </a:rPr>
              <a:t>endothelial cells</a:t>
            </a:r>
            <a:r>
              <a:rPr lang="en-US" baseline="0" dirty="0">
                <a:latin typeface="Calibri" charset="0"/>
              </a:rPr>
              <a:t>.</a:t>
            </a:r>
            <a:endParaRPr lang="en-US" dirty="0">
              <a:latin typeface="Calibri"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dirty="0">
                <a:latin typeface="Calibri" charset="0"/>
              </a:rPr>
              <a:t>The</a:t>
            </a:r>
            <a:r>
              <a:rPr lang="en-US" baseline="0" dirty="0">
                <a:latin typeface="Calibri" charset="0"/>
              </a:rPr>
              <a:t> right heart “pulls” lymph into the blood circulation via the </a:t>
            </a:r>
            <a:r>
              <a:rPr lang="en-US" b="1" baseline="0" dirty="0">
                <a:latin typeface="Calibri" charset="0"/>
              </a:rPr>
              <a:t>thoracic duct </a:t>
            </a:r>
            <a:r>
              <a:rPr lang="en-US" baseline="0" dirty="0">
                <a:latin typeface="Calibri" charset="0"/>
              </a:rPr>
              <a:t>(and lymphatic ducts) which drain into the inferior vena cava and/or subclavian veins.</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These are the closest veins to the </a:t>
            </a:r>
            <a:r>
              <a:rPr lang="en-US" b="1" baseline="0" dirty="0">
                <a:latin typeface="Calibri" charset="0"/>
              </a:rPr>
              <a:t>right atrium</a:t>
            </a:r>
            <a:r>
              <a:rPr lang="en-US" b="0" baseline="0" dirty="0">
                <a:latin typeface="Calibri" charset="0"/>
              </a:rPr>
              <a:t> of the heart</a:t>
            </a:r>
            <a:r>
              <a:rPr lang="en-US" baseline="0" dirty="0">
                <a:latin typeface="Calibri" charset="0"/>
              </a:rPr>
              <a:t>.</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Blood is circulated from the right ventricle to the </a:t>
            </a:r>
            <a:r>
              <a:rPr lang="en-US" b="1" baseline="0" dirty="0">
                <a:latin typeface="Calibri" charset="0"/>
              </a:rPr>
              <a:t>pulmonary artery</a:t>
            </a:r>
            <a:r>
              <a:rPr lang="en-US" baseline="0" dirty="0">
                <a:latin typeface="Calibri" charset="0"/>
              </a:rPr>
              <a:t>, where it passes through the lungs, and becomes oxygenated at the capillaries of the alveoli.</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Oxygenated blood then returns to the </a:t>
            </a:r>
            <a:r>
              <a:rPr lang="en-US" b="1" baseline="0" dirty="0">
                <a:latin typeface="Calibri" charset="0"/>
              </a:rPr>
              <a:t>left atrium </a:t>
            </a:r>
            <a:r>
              <a:rPr lang="en-US" baseline="0" dirty="0">
                <a:latin typeface="Calibri" charset="0"/>
              </a:rPr>
              <a:t>of the heart through the </a:t>
            </a:r>
            <a:r>
              <a:rPr lang="en-US" b="1" baseline="0" dirty="0">
                <a:latin typeface="Calibri" charset="0"/>
              </a:rPr>
              <a:t>pulmonary vein</a:t>
            </a:r>
            <a:r>
              <a:rPr lang="en-US" baseline="0" dirty="0">
                <a:latin typeface="Calibri" charset="0"/>
              </a:rPr>
              <a:t>; finally, the oxygenated blood is pumped to the periphery via the </a:t>
            </a:r>
            <a:r>
              <a:rPr lang="en-US" b="1" baseline="0" dirty="0">
                <a:latin typeface="Calibri" charset="0"/>
              </a:rPr>
              <a:t>aorta</a:t>
            </a:r>
            <a:r>
              <a:rPr lang="en-US" b="0" baseline="0" dirty="0">
                <a:latin typeface="Calibri" charset="0"/>
              </a:rPr>
              <a:t>, the main artery of the body.</a:t>
            </a:r>
            <a:endParaRPr lang="en-US" baseline="0" dirty="0">
              <a:latin typeface="Calibri"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Arterial blood flows from the aorta, to </a:t>
            </a:r>
            <a:r>
              <a:rPr lang="en-US" b="1" baseline="0" dirty="0">
                <a:latin typeface="Calibri" charset="0"/>
              </a:rPr>
              <a:t>arteries</a:t>
            </a:r>
            <a:r>
              <a:rPr lang="en-US" baseline="0" dirty="0">
                <a:latin typeface="Calibri" charset="0"/>
              </a:rPr>
              <a:t> to </a:t>
            </a:r>
            <a:r>
              <a:rPr lang="en-US" b="1" baseline="0" dirty="0">
                <a:latin typeface="Calibri" charset="0"/>
              </a:rPr>
              <a:t>arterioles</a:t>
            </a:r>
            <a:r>
              <a:rPr lang="en-US" baseline="0" dirty="0">
                <a:latin typeface="Calibri" charset="0"/>
              </a:rPr>
              <a:t> (all of which are enveloped in smooth muscle). </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Blood then flows to the </a:t>
            </a:r>
            <a:r>
              <a:rPr lang="en-US" b="1" baseline="0" dirty="0">
                <a:latin typeface="Calibri" charset="0"/>
              </a:rPr>
              <a:t>capillaries</a:t>
            </a:r>
            <a:r>
              <a:rPr lang="en-US" baseline="0" dirty="0">
                <a:latin typeface="Calibri" charset="0"/>
              </a:rPr>
              <a:t>; at this stage there is one cell (the </a:t>
            </a:r>
            <a:r>
              <a:rPr lang="en-US" b="1" baseline="0" dirty="0">
                <a:latin typeface="Calibri" charset="0"/>
              </a:rPr>
              <a:t>endothelia</a:t>
            </a:r>
            <a:r>
              <a:rPr lang="en-US" baseline="0" dirty="0">
                <a:latin typeface="Calibri" charset="0"/>
              </a:rPr>
              <a:t>l cell) and a </a:t>
            </a:r>
            <a:r>
              <a:rPr lang="en-US" b="1" baseline="0" dirty="0">
                <a:latin typeface="Calibri" charset="0"/>
              </a:rPr>
              <a:t>basement membrane</a:t>
            </a:r>
            <a:r>
              <a:rPr lang="en-US" baseline="0" dirty="0">
                <a:latin typeface="Calibri" charset="0"/>
              </a:rPr>
              <a:t> separating the blood from the underlying tissue.</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Wherever there is tissue, there are capillaries within 50 microns! And fluid is constantly leaking out of the capillaries into the tissues (the </a:t>
            </a:r>
            <a:r>
              <a:rPr lang="en-US" baseline="0" dirty="0" err="1">
                <a:latin typeface="Calibri" charset="0"/>
              </a:rPr>
              <a:t>interstitia</a:t>
            </a:r>
            <a:r>
              <a:rPr lang="en-US" baseline="0" dirty="0">
                <a:latin typeface="Calibri" charset="0"/>
              </a:rPr>
              <a:t>). </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The main job of the lymphatics is to take up that fluid and bring it back to the blood circulation. </a:t>
            </a: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a:latin typeface="Calibri" charset="0"/>
              </a:rPr>
              <a:t>On its way back to the heart, the “lymphatic fluids” percolate through lymph nodes, where large antigens (large particulate complexes &amp; microbes) can be picked up by </a:t>
            </a:r>
            <a:r>
              <a:rPr lang="en-US" b="1" baseline="0" dirty="0">
                <a:latin typeface="Calibri" charset="0"/>
              </a:rPr>
              <a:t>subcapsular macrophages</a:t>
            </a:r>
            <a:r>
              <a:rPr lang="en-US" baseline="0" dirty="0">
                <a:latin typeface="Calibri" charset="0"/>
              </a:rPr>
              <a:t>; smaller soluble antigens and cytokines enter the </a:t>
            </a:r>
            <a:r>
              <a:rPr lang="en-US" b="1" baseline="0" dirty="0">
                <a:latin typeface="Calibri" charset="0"/>
              </a:rPr>
              <a:t>FRC conduits </a:t>
            </a:r>
            <a:r>
              <a:rPr lang="en-US" baseline="0" dirty="0">
                <a:latin typeface="Calibri" charset="0"/>
              </a:rPr>
              <a:t>and can be picked up by dendritic cells in the lymph node paracortex. Thus, antigens and cytokines, as well as lymphocytes returning to the blood, pass through the lymph nodes.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pPr marL="0" marR="0" indent="0" algn="l" defTabSz="914400" rtl="0" eaLnBrk="0" fontAlgn="base" latinLnBrk="0" hangingPunct="0">
              <a:lnSpc>
                <a:spcPct val="100000"/>
              </a:lnSpc>
              <a:spcBef>
                <a:spcPct val="0"/>
              </a:spcBef>
              <a:spcAft>
                <a:spcPct val="0"/>
              </a:spcAft>
              <a:buClrTx/>
              <a:buSzTx/>
              <a:buFontTx/>
              <a:buNone/>
              <a:tabLst/>
              <a:defRPr/>
            </a:pPr>
            <a:endParaRPr lang="en-US" dirty="0">
              <a:latin typeface="Calibri" charset="0"/>
            </a:endParaRP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15B587-BCC8-F44B-B8B2-054A80AF425C}" type="slidenum">
              <a:rPr lang="en-US" sz="1200"/>
              <a:pPr eaLnBrk="1" hangingPunct="1"/>
              <a:t>22</a:t>
            </a:fld>
            <a:endParaRPr lang="en-US" sz="1200"/>
          </a:p>
        </p:txBody>
      </p:sp>
    </p:spTree>
    <p:extLst>
      <p:ext uri="{BB962C8B-B14F-4D97-AF65-F5344CB8AC3E}">
        <p14:creationId xmlns:p14="http://schemas.microsoft.com/office/powerpoint/2010/main" val="370450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en-US" b="1">
                <a:latin typeface="Arial" charset="0"/>
              </a:rPr>
              <a:t>Fig. 1. </a:t>
            </a:r>
            <a:r>
              <a:rPr lang="en-US" altLang="en-US">
                <a:latin typeface="Arial" charset="0"/>
              </a:rPr>
              <a:t>A highly schematic view of the lymph node structure. Incoming afferent lymphatic vessels distribute the lymph (plus dendritic cells, macrophages and some lymphocytes) into the subcapsular sinus. Most of the fluid passes around much of the lymphoid compartment to leave through the efferent lymphatic vessels. During this passage, it is filtered by macrophages that line the outer borders of the lymphoid compartment. Part of the lymph fluid enters the conduit system inside the lymphoid compartment and leaves the lymph via the blood circulation at high endothelial venules, which are also the main site of entry of lymphocytes to the lymph node.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EAA8EB56-C500-864C-8905-CEB4AC220F42}" type="slidenum">
              <a:rPr lang="en-US" altLang="en-US" sz="1200"/>
              <a:pPr algn="r" eaLnBrk="1" hangingPunct="1"/>
              <a:t>23</a:t>
            </a:fld>
            <a:endParaRPr lang="en-US" altLang="en-US" sz="1200"/>
          </a:p>
        </p:txBody>
      </p:sp>
    </p:spTree>
    <p:extLst>
      <p:ext uri="{BB962C8B-B14F-4D97-AF65-F5344CB8AC3E}">
        <p14:creationId xmlns:p14="http://schemas.microsoft.com/office/powerpoint/2010/main" val="2239159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5ACA608-67E5-3A47-B7DC-BD3F8EC86456}" type="slidenum">
              <a:rPr lang="en-US" sz="1200"/>
              <a:pPr/>
              <a:t>25</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913790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4536184D-D3B9-6345-AC70-A2A20C13708E}" type="slidenum">
              <a:rPr lang="en-US" smtClean="0"/>
              <a:t>28</a:t>
            </a:fld>
            <a:endParaRPr lang="en-US"/>
          </a:p>
        </p:txBody>
      </p:sp>
    </p:spTree>
    <p:extLst>
      <p:ext uri="{BB962C8B-B14F-4D97-AF65-F5344CB8AC3E}">
        <p14:creationId xmlns:p14="http://schemas.microsoft.com/office/powerpoint/2010/main" val="278165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Innate and adaptive immunity.</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mechanisms of innate immunity provide the initial defense against infections. Adaptive immune responses develop later and require the activation of lymphocytes. The kinetics of the innate and adaptive immune responses are approximations and may vary in different infections. ILC, innate lymphoid cell; NK, natural killer.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US" dirty="0"/>
          </a:p>
        </p:txBody>
      </p:sp>
      <p:sp>
        <p:nvSpPr>
          <p:cNvPr id="4" name="Slide Number Placeholder 3"/>
          <p:cNvSpPr>
            <a:spLocks noGrp="1"/>
          </p:cNvSpPr>
          <p:nvPr>
            <p:ph type="sldNum" sz="quarter" idx="10"/>
          </p:nvPr>
        </p:nvSpPr>
        <p:spPr/>
        <p:txBody>
          <a:bodyPr/>
          <a:lstStyle/>
          <a:p>
            <a:fld id="{4536184D-D3B9-6345-AC70-A2A20C13708E}" type="slidenum">
              <a:rPr lang="en-US" smtClean="0"/>
              <a:t>6</a:t>
            </a:fld>
            <a:endParaRPr lang="en-US"/>
          </a:p>
        </p:txBody>
      </p:sp>
    </p:spTree>
    <p:extLst>
      <p:ext uri="{BB962C8B-B14F-4D97-AF65-F5344CB8AC3E}">
        <p14:creationId xmlns:p14="http://schemas.microsoft.com/office/powerpoint/2010/main" val="2136578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Figure 1-1: Innate and adaptive immunity.</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mechanisms of innate immunity provide the initial defense against infections. Adaptive immune responses develop later and require the activation of lymphocytes. The kinetics of the innate and adaptive immune responses are approximations and may vary in different infections. ILC, innate lymphoid cell; NK, natural killer. 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US" dirty="0"/>
          </a:p>
        </p:txBody>
      </p:sp>
      <p:sp>
        <p:nvSpPr>
          <p:cNvPr id="4" name="Slide Number Placeholder 3"/>
          <p:cNvSpPr>
            <a:spLocks noGrp="1"/>
          </p:cNvSpPr>
          <p:nvPr>
            <p:ph type="sldNum" sz="quarter" idx="10"/>
          </p:nvPr>
        </p:nvSpPr>
        <p:spPr/>
        <p:txBody>
          <a:bodyPr/>
          <a:lstStyle/>
          <a:p>
            <a:fld id="{4536184D-D3B9-6345-AC70-A2A20C13708E}" type="slidenum">
              <a:rPr lang="en-US" smtClean="0"/>
              <a:t>29</a:t>
            </a:fld>
            <a:endParaRPr lang="en-US"/>
          </a:p>
        </p:txBody>
      </p:sp>
    </p:spTree>
    <p:extLst>
      <p:ext uri="{BB962C8B-B14F-4D97-AF65-F5344CB8AC3E}">
        <p14:creationId xmlns:p14="http://schemas.microsoft.com/office/powerpoint/2010/main" val="3626216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584FD0B-2E58-CC49-8F90-77C60A158175}" type="slidenum">
              <a:rPr lang="en-US" sz="1200"/>
              <a:pPr/>
              <a:t>30</a:t>
            </a:fld>
            <a:endParaRPr lang="en-US" sz="1200"/>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dirty="0">
                <a:latin typeface="Arial"/>
                <a:cs typeface="Arial"/>
              </a:rPr>
              <a:t>Antigens move, via the lymphatics, from the periphery to the secondary lymphoid tissues, where they are concentrated and presented to B and T lymphocytes, along with stimulation from innate immune responses. </a:t>
            </a:r>
          </a:p>
          <a:p>
            <a:r>
              <a:rPr lang="en-US" sz="1200" b="0" dirty="0">
                <a:latin typeface="Arial"/>
                <a:cs typeface="Arial"/>
              </a:rPr>
              <a:t>B and T lymphocytes enter the secondary lymphoid tissues via the circulatory system, and return to the circulatory system via the lymphatics.</a:t>
            </a:r>
          </a:p>
          <a:p>
            <a:r>
              <a:rPr lang="en-US" sz="1200" b="0" dirty="0">
                <a:latin typeface="Arial"/>
                <a:cs typeface="Arial"/>
              </a:rPr>
              <a:t>On binding to antigen through their surface antibody/B-cell or T-cell receptors, antigen-specific B and T lymphocytes in the secondary lymphoid tissues divide and differentiate into memory and effector cells.</a:t>
            </a:r>
          </a:p>
          <a:p>
            <a:r>
              <a:rPr lang="en-US" sz="1200" b="0" i="1" dirty="0">
                <a:latin typeface="Arial"/>
                <a:cs typeface="Arial"/>
              </a:rPr>
              <a:t>Via</a:t>
            </a:r>
            <a:r>
              <a:rPr lang="en-US" sz="1200" b="0" dirty="0">
                <a:latin typeface="Arial"/>
                <a:cs typeface="Arial"/>
              </a:rPr>
              <a:t> the lymphatics, effector B and T lymphocytes re-enter the circulation and home to the sites where they perform their effector functions, along with other recruited</a:t>
            </a:r>
            <a:r>
              <a:rPr lang="en-US" sz="1200" b="0" baseline="0" dirty="0">
                <a:latin typeface="Arial"/>
                <a:cs typeface="Arial"/>
              </a:rPr>
              <a:t> cells (e.g., macrophages, neutrophils, NK cells, etc.)</a:t>
            </a:r>
            <a:r>
              <a:rPr lang="en-US" sz="1200" b="0" dirty="0">
                <a:latin typeface="Arial"/>
                <a:cs typeface="Arial"/>
              </a:rPr>
              <a:t>. </a:t>
            </a:r>
          </a:p>
          <a:p>
            <a:r>
              <a:rPr lang="en-US" sz="1200" b="0" dirty="0">
                <a:latin typeface="Arial"/>
                <a:cs typeface="Arial"/>
              </a:rPr>
              <a:t>The immune response is initiated by antigen, and ends after antigen clearance, leaving behind a pool of memory lymphocytes ready for the next encounter with antigen.</a:t>
            </a:r>
          </a:p>
          <a:p>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48982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FD0D9DD-D0F3-2540-9AB1-B8616A3E977A}" type="slidenum">
              <a:rPr lang="en-US" sz="1200">
                <a:latin typeface="Arial" charset="0"/>
              </a:rPr>
              <a:pPr/>
              <a:t>31</a:t>
            </a:fld>
            <a:endParaRPr lang="en-US" sz="1200">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35892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Figure 1-3: The clonal selection hypothesis.</a:t>
            </a:r>
          </a:p>
          <a:p>
            <a:r>
              <a:rPr lang="en-US" sz="1200" kern="1200" dirty="0">
                <a:solidFill>
                  <a:schemeClr val="tx1"/>
                </a:solidFill>
                <a:latin typeface="+mn-lt"/>
                <a:ea typeface="+mn-ea"/>
                <a:cs typeface="+mn-cs"/>
              </a:rPr>
              <a:t>Each antigen (X) selects a preexisting clone of specific lymphocytes and stimulates the proliferation and differentiation of that clone. </a:t>
            </a:r>
          </a:p>
          <a:p>
            <a:r>
              <a:rPr lang="en-US" sz="1200" kern="1200" dirty="0">
                <a:solidFill>
                  <a:schemeClr val="tx1"/>
                </a:solidFill>
                <a:latin typeface="+mn-lt"/>
                <a:ea typeface="+mn-ea"/>
                <a:cs typeface="+mn-cs"/>
              </a:rPr>
              <a:t>The diagram shows only B lymphocytes giving rise to antibody-secreting effector cells, but the same principle applies to T lymphocytes.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124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A0CD1AC-4E12-9841-8CFB-0406222B28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8159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E47A01-F64A-8A43-B3E4-E919090493B2}"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81077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B7572E-0F6C-A244-9989-0FF8AE94942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58438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Table 08-01.</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Contributions of Different Mechanisms to the Generation of Diversity in Ig and TCR Genes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668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Germline organization of human Ig loci</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 human heavy chain, κ light chain, and λ light chain loci are shown. </a:t>
            </a:r>
          </a:p>
          <a:p>
            <a:r>
              <a:rPr lang="en-CA" sz="1200" b="0" i="0" kern="1200" dirty="0">
                <a:solidFill>
                  <a:schemeClr val="tx1"/>
                </a:solidFill>
                <a:effectLst/>
                <a:latin typeface="Arial"/>
                <a:ea typeface="+mn-ea"/>
                <a:cs typeface="Arial"/>
              </a:rPr>
              <a:t>Only functional genes are shown; pseudogenes have been omitted for simplicity. </a:t>
            </a:r>
          </a:p>
          <a:p>
            <a:r>
              <a:rPr lang="en-CA" sz="1200" b="0" i="0" kern="1200" dirty="0">
                <a:solidFill>
                  <a:schemeClr val="tx1"/>
                </a:solidFill>
                <a:effectLst/>
                <a:latin typeface="Arial"/>
                <a:ea typeface="+mn-ea"/>
                <a:cs typeface="Arial"/>
              </a:rPr>
              <a:t>Exons and introns are not drawn to scale. </a:t>
            </a:r>
          </a:p>
          <a:p>
            <a:r>
              <a:rPr lang="en-CA" sz="1200" b="0" i="0" kern="1200" dirty="0">
                <a:solidFill>
                  <a:schemeClr val="tx1"/>
                </a:solidFill>
                <a:effectLst/>
                <a:latin typeface="Arial"/>
                <a:ea typeface="+mn-ea"/>
                <a:cs typeface="Arial"/>
              </a:rPr>
              <a:t>Each C</a:t>
            </a:r>
            <a:r>
              <a:rPr lang="en-CA" sz="1200" b="0" i="0" kern="1200" baseline="-25000" dirty="0">
                <a:solidFill>
                  <a:schemeClr val="tx1"/>
                </a:solidFill>
                <a:effectLst/>
                <a:latin typeface="Arial"/>
                <a:ea typeface="+mn-ea"/>
                <a:cs typeface="Arial"/>
              </a:rPr>
              <a:t>H</a:t>
            </a:r>
            <a:r>
              <a:rPr lang="en-CA" sz="1200" b="0" i="0" kern="1200" dirty="0">
                <a:solidFill>
                  <a:schemeClr val="tx1"/>
                </a:solidFill>
                <a:effectLst/>
                <a:latin typeface="Arial"/>
                <a:ea typeface="+mn-ea"/>
                <a:cs typeface="Arial"/>
              </a:rPr>
              <a:t> gene is shown as a single box but is composed of several exons, as illustrated for C</a:t>
            </a:r>
            <a:r>
              <a:rPr lang="en-CA" sz="1200" b="0" i="0" kern="1200" baseline="-25000" dirty="0">
                <a:solidFill>
                  <a:schemeClr val="tx1"/>
                </a:solidFill>
                <a:effectLst/>
                <a:latin typeface="Arial"/>
                <a:ea typeface="+mn-ea"/>
                <a:cs typeface="Arial"/>
              </a:rPr>
              <a:t>µ</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Gene segments are indicated as follows: </a:t>
            </a:r>
            <a:r>
              <a:rPr lang="en-CA" sz="1200" b="1" i="1" kern="1200" dirty="0">
                <a:solidFill>
                  <a:schemeClr val="tx1"/>
                </a:solidFill>
                <a:effectLst/>
                <a:latin typeface="Arial"/>
                <a:ea typeface="+mn-ea"/>
                <a:cs typeface="Arial"/>
              </a:rPr>
              <a:t>L</a:t>
            </a:r>
            <a:r>
              <a:rPr lang="en-CA" sz="1200" b="0" i="0" kern="1200" dirty="0">
                <a:solidFill>
                  <a:schemeClr val="tx1"/>
                </a:solidFill>
                <a:effectLst/>
                <a:latin typeface="Arial"/>
                <a:ea typeface="+mn-ea"/>
                <a:cs typeface="Arial"/>
              </a:rPr>
              <a:t>, leader (often called signal sequence);</a:t>
            </a:r>
            <a:r>
              <a:rPr lang="en-CA" sz="1200" b="1" i="0" kern="1200" dirty="0">
                <a:solidFill>
                  <a:schemeClr val="tx1"/>
                </a:solidFill>
                <a:effectLst/>
                <a:latin typeface="Arial"/>
                <a:ea typeface="+mn-ea"/>
                <a:cs typeface="Arial"/>
              </a:rPr>
              <a:t> V, </a:t>
            </a:r>
            <a:r>
              <a:rPr lang="en-CA" sz="1200" b="0" i="0" kern="1200" dirty="0">
                <a:solidFill>
                  <a:schemeClr val="tx1"/>
                </a:solidFill>
                <a:effectLst/>
                <a:latin typeface="Arial"/>
                <a:ea typeface="+mn-ea"/>
                <a:cs typeface="Arial"/>
              </a:rPr>
              <a:t>variable; </a:t>
            </a:r>
            <a:r>
              <a:rPr lang="en-CA" sz="1200" b="1" i="1" kern="1200" dirty="0">
                <a:solidFill>
                  <a:schemeClr val="tx1"/>
                </a:solidFill>
                <a:effectLst/>
                <a:latin typeface="Arial"/>
                <a:ea typeface="+mn-ea"/>
                <a:cs typeface="Arial"/>
              </a:rPr>
              <a:t>D</a:t>
            </a:r>
            <a:r>
              <a:rPr lang="en-CA" sz="1200" b="0" i="1" kern="12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diversity; </a:t>
            </a:r>
            <a:r>
              <a:rPr lang="en-CA" sz="1200" b="1" i="1" kern="1200" dirty="0">
                <a:solidFill>
                  <a:schemeClr val="tx1"/>
                </a:solidFill>
                <a:effectLst/>
                <a:latin typeface="Arial"/>
                <a:ea typeface="+mn-ea"/>
                <a:cs typeface="Arial"/>
              </a:rPr>
              <a:t>J</a:t>
            </a:r>
            <a:r>
              <a:rPr lang="en-CA" sz="1200" b="0" i="1" kern="12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joining; </a:t>
            </a:r>
            <a:r>
              <a:rPr lang="en-CA" sz="1200" b="1" i="1" kern="1200" dirty="0">
                <a:solidFill>
                  <a:schemeClr val="tx1"/>
                </a:solidFill>
                <a:effectLst/>
                <a:latin typeface="Arial"/>
                <a:ea typeface="+mn-ea"/>
                <a:cs typeface="Arial"/>
              </a:rPr>
              <a:t>C</a:t>
            </a:r>
            <a:r>
              <a:rPr lang="en-CA" sz="1200" b="0" i="1" kern="12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constant; </a:t>
            </a:r>
            <a:r>
              <a:rPr lang="en-CA" sz="1200" b="1" i="1" kern="1200" dirty="0" err="1">
                <a:solidFill>
                  <a:schemeClr val="tx1"/>
                </a:solidFill>
                <a:effectLst/>
                <a:latin typeface="Arial"/>
                <a:ea typeface="+mn-ea"/>
                <a:cs typeface="Arial"/>
              </a:rPr>
              <a:t>enh</a:t>
            </a:r>
            <a:r>
              <a:rPr lang="en-CA" sz="1200" b="0" i="1" kern="12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enhancer. </a:t>
            </a:r>
          </a:p>
          <a:p>
            <a:r>
              <a:rPr lang="en-CA" sz="1200" b="0" i="0" kern="1200" dirty="0">
                <a:solidFill>
                  <a:schemeClr val="tx1"/>
                </a:solidFill>
                <a:effectLst/>
                <a:latin typeface="Arial"/>
                <a:ea typeface="+mn-ea"/>
                <a:cs typeface="Arial"/>
              </a:rPr>
              <a:t>In this and in subsequent figures the tubular structures depict double stranded segments of chromosomes with the 5’ and 3’ ends referring to the coding strands.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09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Figure </a:t>
            </a:r>
            <a:r>
              <a:rPr lang="en-CA" b="1" dirty="0">
                <a:latin typeface="Arial"/>
                <a:cs typeface="Arial"/>
              </a:rPr>
              <a:t>8.12:</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Stages of B cell maturation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Events corresponding to each stage of B cell maturation from a bone marrow stem cell to a mature B lymphocyte are illustrated. </a:t>
            </a:r>
          </a:p>
          <a:p>
            <a:r>
              <a:rPr lang="en-CA" sz="1200" b="0" i="0" kern="1200" dirty="0">
                <a:solidFill>
                  <a:schemeClr val="tx1"/>
                </a:solidFill>
                <a:effectLst/>
                <a:latin typeface="Arial"/>
                <a:ea typeface="+mn-ea"/>
                <a:cs typeface="Arial"/>
              </a:rPr>
              <a:t>Several surface markers in addition to those shown have been used to define distinct stages of B cell maturation.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09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Table 4.1.</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Specificity of Innate and Adaptive Immunity</a:t>
            </a:r>
            <a:endParaRPr lang="en-CA" sz="1200" b="0" i="0" kern="1200" dirty="0">
              <a:solidFill>
                <a:schemeClr val="tx1"/>
              </a:solidFill>
              <a:effectLst/>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6FE6585A-4D4D-477E-AA1D-F7B14BB45353}" type="slidenum">
              <a:rPr lang="en-CA" smtClean="0"/>
              <a:t>7</a:t>
            </a:fld>
            <a:endParaRPr lang="en-CA"/>
          </a:p>
        </p:txBody>
      </p:sp>
    </p:spTree>
    <p:extLst>
      <p:ext uri="{BB962C8B-B14F-4D97-AF65-F5344CB8AC3E}">
        <p14:creationId xmlns:p14="http://schemas.microsoft.com/office/powerpoint/2010/main" val="3941717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Sequential events during V(D)J recombination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Synapsis and cleavage of DNA at the </a:t>
            </a:r>
            <a:r>
              <a:rPr lang="en-CA" sz="1200" b="0" i="0" kern="1200" dirty="0" err="1">
                <a:solidFill>
                  <a:schemeClr val="tx1"/>
                </a:solidFill>
                <a:effectLst/>
                <a:latin typeface="Arial"/>
                <a:ea typeface="+mn-ea"/>
                <a:cs typeface="Arial"/>
              </a:rPr>
              <a:t>heptamer</a:t>
            </a:r>
            <a:r>
              <a:rPr lang="en-CA" sz="1200" b="0" i="0" kern="1200" dirty="0">
                <a:solidFill>
                  <a:schemeClr val="tx1"/>
                </a:solidFill>
                <a:effectLst/>
                <a:latin typeface="Arial"/>
                <a:ea typeface="+mn-ea"/>
                <a:cs typeface="Arial"/>
              </a:rPr>
              <a:t>/coding segment boundary are mediated by Rag-1 and Rag-2. </a:t>
            </a:r>
          </a:p>
          <a:p>
            <a:r>
              <a:rPr lang="en-CA" sz="1200" b="0" i="0" kern="1200" dirty="0">
                <a:solidFill>
                  <a:schemeClr val="tx1"/>
                </a:solidFill>
                <a:effectLst/>
                <a:latin typeface="Arial"/>
                <a:ea typeface="+mn-ea"/>
                <a:cs typeface="Arial"/>
              </a:rPr>
              <a:t>The coding end hairpin is opened by the Artemis endonuclease, and broken ends are repaired by the non-homologous end joining machinery present in all cells. </a:t>
            </a:r>
          </a:p>
          <a:p>
            <a:r>
              <a:rPr lang="en-CA" sz="1200" b="0" i="0" kern="1200" dirty="0">
                <a:solidFill>
                  <a:schemeClr val="tx1"/>
                </a:solidFill>
                <a:effectLst/>
                <a:latin typeface="Arial"/>
                <a:ea typeface="+mn-ea"/>
                <a:cs typeface="Arial"/>
              </a:rPr>
              <a:t>Note that the two strands of DNA are shown in the hairpins but not in other schematic illustrations of genes.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824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Junctional diversity</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During the joining of different gene segments, addition or removal of nucleotides may lead to the generation of novel nucleotide and amino acid sequences at the junction. Nucleotides (</a:t>
            </a:r>
            <a:r>
              <a:rPr lang="en-CA" sz="1200" b="1" i="0" kern="1200" dirty="0">
                <a:solidFill>
                  <a:schemeClr val="tx1"/>
                </a:solidFill>
                <a:effectLst/>
                <a:latin typeface="Arial"/>
                <a:ea typeface="+mn-ea"/>
                <a:cs typeface="Arial"/>
              </a:rPr>
              <a:t>P</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sequences</a:t>
            </a:r>
            <a:r>
              <a:rPr lang="en-CA" sz="1200" b="0" i="0" kern="1200" dirty="0">
                <a:solidFill>
                  <a:schemeClr val="tx1"/>
                </a:solidFill>
                <a:effectLst/>
                <a:latin typeface="Arial"/>
                <a:ea typeface="+mn-ea"/>
                <a:cs typeface="Arial"/>
              </a:rPr>
              <a:t>) may be added to asymmetrically cleaved hairpins in a templated manner. </a:t>
            </a:r>
          </a:p>
          <a:p>
            <a:r>
              <a:rPr lang="en-CA" sz="1200" b="0" i="0" kern="1200" dirty="0">
                <a:solidFill>
                  <a:schemeClr val="tx1"/>
                </a:solidFill>
                <a:effectLst/>
                <a:latin typeface="Arial"/>
                <a:ea typeface="+mn-ea"/>
                <a:cs typeface="Arial"/>
              </a:rPr>
              <a:t>Other nucleotides (</a:t>
            </a:r>
            <a:r>
              <a:rPr lang="en-CA" sz="1200" b="1" i="0" kern="1200" dirty="0">
                <a:solidFill>
                  <a:schemeClr val="tx1"/>
                </a:solidFill>
                <a:effectLst/>
                <a:latin typeface="Arial"/>
                <a:ea typeface="+mn-ea"/>
                <a:cs typeface="Arial"/>
              </a:rPr>
              <a:t>N regions</a:t>
            </a:r>
            <a:r>
              <a:rPr lang="en-CA" sz="1200" b="0" i="0" kern="1200" dirty="0">
                <a:solidFill>
                  <a:schemeClr val="tx1"/>
                </a:solidFill>
                <a:effectLst/>
                <a:latin typeface="Arial"/>
                <a:ea typeface="+mn-ea"/>
                <a:cs typeface="Arial"/>
              </a:rPr>
              <a:t>) may be added to the sites of V-D, V-J, or D-J junctions in a non-templated manner by the action of the enzyme </a:t>
            </a:r>
            <a:r>
              <a:rPr lang="en-CA" sz="1200" b="0" i="0" kern="1200" dirty="0" err="1">
                <a:solidFill>
                  <a:schemeClr val="tx1"/>
                </a:solidFill>
                <a:effectLst/>
                <a:latin typeface="Arial"/>
                <a:ea typeface="+mn-ea"/>
                <a:cs typeface="Arial"/>
              </a:rPr>
              <a:t>TdT</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These additions generate new sequences that are not present in the germline.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US" sz="1000" b="1" dirty="0">
              <a:latin typeface="Arial"/>
              <a:cs typeface="Arial"/>
            </a:endParaRP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7662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Domains of Ig and TCR proteins</a:t>
            </a:r>
            <a:r>
              <a:rPr lang="en-CA" sz="1200" b="0" i="0" kern="1200" dirty="0">
                <a:solidFill>
                  <a:schemeClr val="tx1"/>
                </a:solidFill>
                <a:effectLst/>
                <a:latin typeface="+mn-lt"/>
                <a:ea typeface="+mn-ea"/>
                <a:cs typeface="+mn-cs"/>
              </a:rPr>
              <a:t>. </a:t>
            </a:r>
          </a:p>
          <a:p>
            <a:r>
              <a:rPr lang="en-CA" sz="1200" b="0" i="0" kern="1200" dirty="0">
                <a:solidFill>
                  <a:schemeClr val="tx1"/>
                </a:solidFill>
                <a:effectLst/>
                <a:latin typeface="+mn-lt"/>
                <a:ea typeface="+mn-ea"/>
                <a:cs typeface="+mn-cs"/>
              </a:rPr>
              <a:t>The domains of Ig heavy and light chains are shown in </a:t>
            </a:r>
            <a:r>
              <a:rPr lang="en-CA" sz="1200" b="1" i="0" kern="1200" dirty="0">
                <a:solidFill>
                  <a:schemeClr val="tx1"/>
                </a:solidFill>
                <a:effectLst/>
                <a:latin typeface="+mn-lt"/>
                <a:ea typeface="+mn-ea"/>
                <a:cs typeface="+mn-cs"/>
              </a:rPr>
              <a:t>A,</a:t>
            </a:r>
            <a:r>
              <a:rPr lang="en-CA" sz="1200" b="0" i="0" kern="1200" dirty="0">
                <a:solidFill>
                  <a:schemeClr val="tx1"/>
                </a:solidFill>
                <a:effectLst/>
                <a:latin typeface="+mn-lt"/>
                <a:ea typeface="+mn-ea"/>
                <a:cs typeface="+mn-cs"/>
              </a:rPr>
              <a:t> and the domains of TCR α and β chains are shown in </a:t>
            </a:r>
            <a:r>
              <a:rPr lang="en-CA" sz="1200" b="1" i="0" kern="1200" dirty="0">
                <a:solidFill>
                  <a:schemeClr val="tx1"/>
                </a:solidFill>
                <a:effectLst/>
                <a:latin typeface="+mn-lt"/>
                <a:ea typeface="+mn-ea"/>
                <a:cs typeface="+mn-cs"/>
              </a:rPr>
              <a:t>B.</a:t>
            </a:r>
            <a:r>
              <a:rPr lang="en-CA" sz="1200" b="0" i="0" kern="1200" dirty="0">
                <a:solidFill>
                  <a:schemeClr val="tx1"/>
                </a:solidFill>
                <a:effectLst/>
                <a:latin typeface="+mn-lt"/>
                <a:ea typeface="+mn-ea"/>
                <a:cs typeface="+mn-cs"/>
              </a:rPr>
              <a:t> </a:t>
            </a:r>
          </a:p>
          <a:p>
            <a:r>
              <a:rPr lang="en-CA" sz="1200" b="0" i="0" kern="1200" dirty="0">
                <a:solidFill>
                  <a:schemeClr val="tx1"/>
                </a:solidFill>
                <a:effectLst/>
                <a:latin typeface="+mn-lt"/>
                <a:ea typeface="+mn-ea"/>
                <a:cs typeface="+mn-cs"/>
              </a:rPr>
              <a:t>The relationships between the Ig and TCR gene segments and the domain structure of the antigen receptor polypeptide chains are indicated. </a:t>
            </a:r>
          </a:p>
          <a:p>
            <a:r>
              <a:rPr lang="en-CA" sz="1200" b="0" i="0" kern="1200" dirty="0">
                <a:solidFill>
                  <a:schemeClr val="tx1"/>
                </a:solidFill>
                <a:effectLst/>
                <a:latin typeface="+mn-lt"/>
                <a:ea typeface="+mn-ea"/>
                <a:cs typeface="+mn-cs"/>
              </a:rPr>
              <a:t>The V and C regions of each polypeptide are encoded by different gene segments. </a:t>
            </a:r>
          </a:p>
          <a:p>
            <a:r>
              <a:rPr lang="en-CA" sz="1200" b="0" i="0" kern="1200" dirty="0">
                <a:solidFill>
                  <a:schemeClr val="tx1"/>
                </a:solidFill>
                <a:effectLst/>
                <a:latin typeface="+mn-lt"/>
                <a:ea typeface="+mn-ea"/>
                <a:cs typeface="+mn-cs"/>
              </a:rPr>
              <a:t>The locations of </a:t>
            </a:r>
            <a:r>
              <a:rPr lang="en-CA" sz="1200" b="0" i="0" kern="1200" dirty="0" err="1">
                <a:solidFill>
                  <a:schemeClr val="tx1"/>
                </a:solidFill>
                <a:effectLst/>
                <a:latin typeface="+mn-lt"/>
                <a:ea typeface="+mn-ea"/>
                <a:cs typeface="+mn-cs"/>
              </a:rPr>
              <a:t>intrachain</a:t>
            </a:r>
            <a:r>
              <a:rPr lang="en-CA" sz="1200" b="0" i="0" kern="1200" dirty="0">
                <a:solidFill>
                  <a:schemeClr val="tx1"/>
                </a:solidFill>
                <a:effectLst/>
                <a:latin typeface="+mn-lt"/>
                <a:ea typeface="+mn-ea"/>
                <a:cs typeface="+mn-cs"/>
              </a:rPr>
              <a:t> and </a:t>
            </a:r>
            <a:r>
              <a:rPr lang="en-CA" sz="1200" b="0" i="0" kern="1200" dirty="0" err="1">
                <a:solidFill>
                  <a:schemeClr val="tx1"/>
                </a:solidFill>
                <a:effectLst/>
                <a:latin typeface="+mn-lt"/>
                <a:ea typeface="+mn-ea"/>
                <a:cs typeface="+mn-cs"/>
              </a:rPr>
              <a:t>interchain</a:t>
            </a:r>
            <a:r>
              <a:rPr lang="en-CA" sz="1200" b="0" i="0" kern="1200" dirty="0">
                <a:solidFill>
                  <a:schemeClr val="tx1"/>
                </a:solidFill>
                <a:effectLst/>
                <a:latin typeface="+mn-lt"/>
                <a:ea typeface="+mn-ea"/>
                <a:cs typeface="+mn-cs"/>
              </a:rPr>
              <a:t> disulfide bonds (</a:t>
            </a:r>
            <a:r>
              <a:rPr lang="en-CA" sz="1200" b="1" i="0" kern="1200" dirty="0">
                <a:solidFill>
                  <a:schemeClr val="tx1"/>
                </a:solidFill>
                <a:effectLst/>
                <a:latin typeface="+mn-lt"/>
                <a:ea typeface="+mn-ea"/>
                <a:cs typeface="+mn-cs"/>
              </a:rPr>
              <a:t>S-S</a:t>
            </a:r>
            <a:r>
              <a:rPr lang="en-CA" sz="1200" b="0" i="0" kern="1200" dirty="0">
                <a:solidFill>
                  <a:schemeClr val="tx1"/>
                </a:solidFill>
                <a:effectLst/>
                <a:latin typeface="+mn-lt"/>
                <a:ea typeface="+mn-ea"/>
                <a:cs typeface="+mn-cs"/>
              </a:rPr>
              <a:t>) are approximate. </a:t>
            </a:r>
          </a:p>
          <a:p>
            <a:r>
              <a:rPr lang="en-CA" sz="1200" b="0" i="0" kern="1200" dirty="0">
                <a:solidFill>
                  <a:schemeClr val="tx1"/>
                </a:solidFill>
                <a:effectLst/>
                <a:latin typeface="+mn-lt"/>
                <a:ea typeface="+mn-ea"/>
                <a:cs typeface="+mn-cs"/>
              </a:rPr>
              <a:t>Areas in the </a:t>
            </a:r>
            <a:r>
              <a:rPr lang="en-CA" sz="1200" b="1" i="0" kern="1200" dirty="0">
                <a:solidFill>
                  <a:schemeClr val="tx1"/>
                </a:solidFill>
                <a:effectLst/>
                <a:latin typeface="+mn-lt"/>
                <a:ea typeface="+mn-ea"/>
                <a:cs typeface="+mn-cs"/>
              </a:rPr>
              <a:t>dashed boxes </a:t>
            </a:r>
            <a:r>
              <a:rPr lang="en-CA" sz="1200" b="0" i="0" kern="1200" dirty="0">
                <a:solidFill>
                  <a:schemeClr val="tx1"/>
                </a:solidFill>
                <a:effectLst/>
                <a:latin typeface="+mn-lt"/>
                <a:ea typeface="+mn-ea"/>
                <a:cs typeface="+mn-cs"/>
              </a:rPr>
              <a:t>are the hypervariable (</a:t>
            </a:r>
            <a:r>
              <a:rPr lang="en-CA" sz="1200" b="1" i="0" kern="1200" dirty="0">
                <a:solidFill>
                  <a:schemeClr val="tx1"/>
                </a:solidFill>
                <a:effectLst/>
                <a:latin typeface="+mn-lt"/>
                <a:ea typeface="+mn-ea"/>
                <a:cs typeface="+mn-cs"/>
              </a:rPr>
              <a:t>complementarity-determining</a:t>
            </a:r>
            <a:r>
              <a:rPr lang="en-CA" sz="1200" b="0" i="0" kern="1200" dirty="0">
                <a:solidFill>
                  <a:schemeClr val="tx1"/>
                </a:solidFill>
                <a:effectLst/>
                <a:latin typeface="+mn-lt"/>
                <a:ea typeface="+mn-ea"/>
                <a:cs typeface="+mn-cs"/>
              </a:rPr>
              <a:t>) regions (</a:t>
            </a:r>
            <a:r>
              <a:rPr lang="en-CA" sz="1200" b="1" i="0" kern="1200" dirty="0">
                <a:solidFill>
                  <a:schemeClr val="tx1"/>
                </a:solidFill>
                <a:effectLst/>
                <a:latin typeface="+mn-lt"/>
                <a:ea typeface="+mn-ea"/>
                <a:cs typeface="+mn-cs"/>
              </a:rPr>
              <a:t>CDRs</a:t>
            </a:r>
            <a:r>
              <a:rPr lang="en-CA" sz="1200" b="0" i="0" kern="1200" dirty="0">
                <a:solidFill>
                  <a:schemeClr val="tx1"/>
                </a:solidFill>
                <a:effectLst/>
                <a:latin typeface="+mn-lt"/>
                <a:ea typeface="+mn-ea"/>
                <a:cs typeface="+mn-cs"/>
              </a:rPr>
              <a:t>). </a:t>
            </a:r>
          </a:p>
          <a:p>
            <a:r>
              <a:rPr lang="en-CA" sz="1200" b="0" i="0" kern="1200" dirty="0">
                <a:solidFill>
                  <a:schemeClr val="tx1"/>
                </a:solidFill>
                <a:effectLst/>
                <a:latin typeface="+mn-lt"/>
                <a:ea typeface="+mn-ea"/>
                <a:cs typeface="+mn-cs"/>
              </a:rPr>
              <a:t>The CDR3 sequence is the most variable and typically contributes the most to antigen contact and binding affinity.</a:t>
            </a:r>
          </a:p>
          <a:p>
            <a:r>
              <a:rPr lang="en-CA" sz="1200" b="0" i="0" kern="1200" dirty="0">
                <a:solidFill>
                  <a:schemeClr val="tx1"/>
                </a:solidFill>
                <a:effectLst/>
                <a:latin typeface="+mn-lt"/>
                <a:ea typeface="+mn-ea"/>
                <a:cs typeface="+mn-cs"/>
              </a:rPr>
              <a:t>In the Ig heavy chains and the TCR alpha. </a:t>
            </a:r>
            <a:r>
              <a:rPr lang="en-US" sz="1200" b="0" i="0" kern="1200" dirty="0">
                <a:solidFill>
                  <a:schemeClr val="tx1"/>
                </a:solidFill>
                <a:effectLst/>
                <a:latin typeface="Symbol" pitchFamily="2" charset="2"/>
                <a:ea typeface="+mn-ea"/>
                <a:cs typeface="+mn-cs"/>
              </a:rPr>
              <a:t>Beta,</a:t>
            </a:r>
            <a:r>
              <a:rPr lang="en-CA" sz="1200" b="0" i="0" kern="1200" dirty="0">
                <a:solidFill>
                  <a:schemeClr val="tx1"/>
                </a:solidFill>
                <a:effectLst/>
                <a:latin typeface="Symbol" pitchFamily="2" charset="2"/>
                <a:ea typeface="+mn-ea"/>
                <a:cs typeface="+mn-cs"/>
              </a:rPr>
              <a:t> gamma </a:t>
            </a:r>
            <a:r>
              <a:rPr lang="en-CA" sz="1200" b="0" i="0" kern="1200" dirty="0">
                <a:solidFill>
                  <a:schemeClr val="tx1"/>
                </a:solidFill>
                <a:effectLst/>
                <a:latin typeface="+mn-lt"/>
                <a:ea typeface="+mn-ea"/>
                <a:cs typeface="+mn-cs"/>
              </a:rPr>
              <a:t>and </a:t>
            </a:r>
            <a:r>
              <a:rPr lang="en-CA" sz="1200" b="0" i="0" kern="1200" dirty="0">
                <a:solidFill>
                  <a:schemeClr val="tx1"/>
                </a:solidFill>
                <a:effectLst/>
                <a:latin typeface="Symbol" pitchFamily="2" charset="2"/>
                <a:ea typeface="+mn-ea"/>
                <a:cs typeface="+mn-cs"/>
              </a:rPr>
              <a:t>delta</a:t>
            </a:r>
            <a:r>
              <a:rPr lang="en-CA" sz="1200" b="0" i="0" kern="1200" dirty="0">
                <a:solidFill>
                  <a:schemeClr val="tx1"/>
                </a:solidFill>
                <a:effectLst/>
                <a:latin typeface="+mn-lt"/>
                <a:ea typeface="+mn-ea"/>
                <a:cs typeface="+mn-cs"/>
              </a:rPr>
              <a:t> chains, transmembrane (</a:t>
            </a:r>
            <a:r>
              <a:rPr lang="en-CA" sz="1200" b="1" i="0" kern="1200" dirty="0">
                <a:solidFill>
                  <a:schemeClr val="tx1"/>
                </a:solidFill>
                <a:effectLst/>
                <a:latin typeface="+mn-lt"/>
                <a:ea typeface="+mn-ea"/>
                <a:cs typeface="+mn-cs"/>
              </a:rPr>
              <a:t>TM</a:t>
            </a:r>
            <a:r>
              <a:rPr lang="en-CA" sz="1200" b="0" i="0" kern="1200" dirty="0">
                <a:solidFill>
                  <a:schemeClr val="tx1"/>
                </a:solidFill>
                <a:effectLst/>
                <a:latin typeface="+mn-lt"/>
                <a:ea typeface="+mn-ea"/>
                <a:cs typeface="+mn-cs"/>
              </a:rPr>
              <a:t>) and cytoplasmic (</a:t>
            </a:r>
            <a:r>
              <a:rPr lang="en-CA" sz="1200" b="1" i="0" kern="1200" dirty="0">
                <a:solidFill>
                  <a:schemeClr val="tx1"/>
                </a:solidFill>
                <a:effectLst/>
                <a:latin typeface="+mn-lt"/>
                <a:ea typeface="+mn-ea"/>
                <a:cs typeface="+mn-cs"/>
              </a:rPr>
              <a:t>CYT</a:t>
            </a:r>
            <a:r>
              <a:rPr lang="en-CA" sz="1200" b="0" i="0" kern="1200" dirty="0">
                <a:solidFill>
                  <a:schemeClr val="tx1"/>
                </a:solidFill>
                <a:effectLst/>
                <a:latin typeface="+mn-lt"/>
                <a:ea typeface="+mn-ea"/>
                <a:cs typeface="+mn-cs"/>
              </a:rPr>
              <a:t>) domains are encoded by separate exons.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767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3D2325-E1BC-A147-8773-8A66860A263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56988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9D6F0E-028C-4C48-8CFF-5C6DC3E6BA9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3950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98AC93-6D4F-5B46-B6A7-5ACCE57E046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050887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24E965-FCA9-CD4D-A121-EB98F2DECD5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92758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Germline organization of human TCR loci</a:t>
            </a:r>
            <a:r>
              <a:rPr lang="en-CA" sz="1200" b="0" i="0" kern="1200" dirty="0">
                <a:solidFill>
                  <a:schemeClr val="tx1"/>
                </a:solidFill>
                <a:effectLst/>
                <a:latin typeface="+mn-lt"/>
                <a:ea typeface="+mn-ea"/>
                <a:cs typeface="+mn-cs"/>
              </a:rPr>
              <a:t>. </a:t>
            </a:r>
          </a:p>
          <a:p>
            <a:r>
              <a:rPr lang="en-CA" sz="1200" b="0" i="0" kern="1200" dirty="0">
                <a:solidFill>
                  <a:schemeClr val="tx1"/>
                </a:solidFill>
                <a:effectLst/>
                <a:latin typeface="+mn-lt"/>
                <a:ea typeface="+mn-ea"/>
                <a:cs typeface="+mn-cs"/>
              </a:rPr>
              <a:t>The human TCR β, α, γ, and δ chain loci are shown, as indicated. </a:t>
            </a:r>
          </a:p>
          <a:p>
            <a:r>
              <a:rPr lang="en-CA" sz="1200" b="0" i="0" kern="1200" dirty="0">
                <a:solidFill>
                  <a:schemeClr val="tx1"/>
                </a:solidFill>
                <a:effectLst/>
                <a:latin typeface="+mn-lt"/>
                <a:ea typeface="+mn-ea"/>
                <a:cs typeface="+mn-cs"/>
              </a:rPr>
              <a:t>Exons and introns are not drawn to scale, and </a:t>
            </a:r>
            <a:r>
              <a:rPr lang="en-CA" sz="1200" b="0" i="0" kern="1200" dirty="0" err="1">
                <a:solidFill>
                  <a:schemeClr val="tx1"/>
                </a:solidFill>
                <a:effectLst/>
                <a:latin typeface="+mn-lt"/>
                <a:ea typeface="+mn-ea"/>
                <a:cs typeface="+mn-cs"/>
              </a:rPr>
              <a:t>nonfunctional</a:t>
            </a:r>
            <a:r>
              <a:rPr lang="en-CA" sz="1200" b="0" i="0" kern="1200" dirty="0">
                <a:solidFill>
                  <a:schemeClr val="tx1"/>
                </a:solidFill>
                <a:effectLst/>
                <a:latin typeface="+mn-lt"/>
                <a:ea typeface="+mn-ea"/>
                <a:cs typeface="+mn-cs"/>
              </a:rPr>
              <a:t> pseudogenes are not shown. </a:t>
            </a:r>
          </a:p>
          <a:p>
            <a:r>
              <a:rPr lang="en-CA" sz="1200" b="0" i="0" kern="1200" dirty="0">
                <a:solidFill>
                  <a:schemeClr val="tx1"/>
                </a:solidFill>
                <a:effectLst/>
                <a:latin typeface="+mn-lt"/>
                <a:ea typeface="+mn-ea"/>
                <a:cs typeface="+mn-cs"/>
              </a:rPr>
              <a:t>Each C gene is shown as a single box but is composed of several exons, as illustrated for C</a:t>
            </a:r>
            <a:r>
              <a:rPr lang="en-CA" sz="1200" b="0" i="0" kern="1200" baseline="-25000" dirty="0">
                <a:solidFill>
                  <a:schemeClr val="tx1"/>
                </a:solidFill>
                <a:effectLst/>
                <a:latin typeface="+mn-lt"/>
                <a:ea typeface="+mn-ea"/>
                <a:cs typeface="+mn-cs"/>
              </a:rPr>
              <a:t>β</a:t>
            </a:r>
            <a:r>
              <a:rPr lang="en-CA" sz="1200" b="0" i="0" kern="1200" dirty="0">
                <a:solidFill>
                  <a:schemeClr val="tx1"/>
                </a:solidFill>
                <a:effectLst/>
                <a:latin typeface="+mn-lt"/>
                <a:ea typeface="+mn-ea"/>
                <a:cs typeface="+mn-cs"/>
              </a:rPr>
              <a:t>1. </a:t>
            </a:r>
          </a:p>
          <a:p>
            <a:r>
              <a:rPr lang="en-CA" sz="1200" b="0" i="0" kern="1200" dirty="0">
                <a:solidFill>
                  <a:schemeClr val="tx1"/>
                </a:solidFill>
                <a:effectLst/>
                <a:latin typeface="+mn-lt"/>
                <a:ea typeface="+mn-ea"/>
                <a:cs typeface="+mn-cs"/>
              </a:rPr>
              <a:t>Gene segments are indicated as follows: </a:t>
            </a:r>
            <a:r>
              <a:rPr lang="en-CA" sz="1200" b="1" i="1" kern="1200" dirty="0">
                <a:solidFill>
                  <a:schemeClr val="tx1"/>
                </a:solidFill>
                <a:effectLst/>
                <a:latin typeface="+mn-lt"/>
                <a:ea typeface="+mn-ea"/>
                <a:cs typeface="+mn-cs"/>
              </a:rPr>
              <a:t>L</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leader (usually called signal sequence); </a:t>
            </a:r>
            <a:r>
              <a:rPr lang="en-CA" sz="1200" b="1" i="1" kern="1200" dirty="0">
                <a:solidFill>
                  <a:schemeClr val="tx1"/>
                </a:solidFill>
                <a:effectLst/>
                <a:latin typeface="+mn-lt"/>
                <a:ea typeface="+mn-ea"/>
                <a:cs typeface="+mn-cs"/>
              </a:rPr>
              <a:t>V</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variable; </a:t>
            </a:r>
            <a:r>
              <a:rPr lang="en-CA" sz="1200" b="1" i="1" kern="1200" dirty="0" err="1">
                <a:solidFill>
                  <a:schemeClr val="tx1"/>
                </a:solidFill>
                <a:effectLst/>
                <a:latin typeface="+mn-lt"/>
                <a:ea typeface="+mn-ea"/>
                <a:cs typeface="+mn-cs"/>
              </a:rPr>
              <a:t>D</a:t>
            </a:r>
            <a:r>
              <a:rPr lang="en-CA" sz="1200" b="0" i="1" kern="1200" dirty="0" err="1">
                <a:solidFill>
                  <a:schemeClr val="tx1"/>
                </a:solidFill>
                <a:effectLst/>
                <a:latin typeface="+mn-lt"/>
                <a:ea typeface="+mn-ea"/>
                <a:cs typeface="+mn-cs"/>
              </a:rPr>
              <a:t>,</a:t>
            </a:r>
            <a:r>
              <a:rPr lang="en-CA" sz="1200" b="0" i="0" kern="1200" dirty="0" err="1">
                <a:solidFill>
                  <a:schemeClr val="tx1"/>
                </a:solidFill>
                <a:effectLst/>
                <a:latin typeface="+mn-lt"/>
                <a:ea typeface="+mn-ea"/>
                <a:cs typeface="+mn-cs"/>
              </a:rPr>
              <a:t>diversity</a:t>
            </a:r>
            <a:r>
              <a:rPr lang="en-CA" sz="1200" b="0" i="0" kern="1200" dirty="0">
                <a:solidFill>
                  <a:schemeClr val="tx1"/>
                </a:solidFill>
                <a:effectLst/>
                <a:latin typeface="+mn-lt"/>
                <a:ea typeface="+mn-ea"/>
                <a:cs typeface="+mn-cs"/>
              </a:rPr>
              <a:t>; </a:t>
            </a:r>
            <a:r>
              <a:rPr lang="en-CA" sz="1200" b="1" i="1" kern="1200" dirty="0">
                <a:solidFill>
                  <a:schemeClr val="tx1"/>
                </a:solidFill>
                <a:effectLst/>
                <a:latin typeface="+mn-lt"/>
                <a:ea typeface="+mn-ea"/>
                <a:cs typeface="+mn-cs"/>
              </a:rPr>
              <a:t>J</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joining; </a:t>
            </a:r>
            <a:r>
              <a:rPr lang="en-CA" sz="1200" b="1" i="1" kern="1200" dirty="0">
                <a:solidFill>
                  <a:schemeClr val="tx1"/>
                </a:solidFill>
                <a:effectLst/>
                <a:latin typeface="+mn-lt"/>
                <a:ea typeface="+mn-ea"/>
                <a:cs typeface="+mn-cs"/>
              </a:rPr>
              <a:t>C</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constant; </a:t>
            </a:r>
            <a:r>
              <a:rPr lang="en-CA" sz="1200" b="1" i="1" kern="1200" dirty="0" err="1">
                <a:solidFill>
                  <a:schemeClr val="tx1"/>
                </a:solidFill>
                <a:effectLst/>
                <a:latin typeface="+mn-lt"/>
                <a:ea typeface="+mn-ea"/>
                <a:cs typeface="+mn-cs"/>
              </a:rPr>
              <a:t>enh</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enhancer; </a:t>
            </a:r>
            <a:r>
              <a:rPr lang="en-CA" sz="1200" b="1" i="1" kern="1200" dirty="0" err="1">
                <a:solidFill>
                  <a:schemeClr val="tx1"/>
                </a:solidFill>
                <a:effectLst/>
                <a:latin typeface="+mn-lt"/>
                <a:ea typeface="+mn-ea"/>
                <a:cs typeface="+mn-cs"/>
              </a:rPr>
              <a:t>sil</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silencer (sequences that regulate </a:t>
            </a:r>
            <a:r>
              <a:rPr lang="en-CA" sz="1200" b="0" i="1" kern="1200" dirty="0">
                <a:solidFill>
                  <a:schemeClr val="tx1"/>
                </a:solidFill>
                <a:effectLst/>
                <a:latin typeface="+mn-lt"/>
                <a:ea typeface="+mn-ea"/>
                <a:cs typeface="+mn-cs"/>
              </a:rPr>
              <a:t>TCR</a:t>
            </a:r>
            <a:r>
              <a:rPr lang="en-CA" sz="1200" b="0" i="0" kern="1200" dirty="0">
                <a:solidFill>
                  <a:schemeClr val="tx1"/>
                </a:solidFill>
                <a:effectLst/>
                <a:latin typeface="+mn-lt"/>
                <a:ea typeface="+mn-ea"/>
                <a:cs typeface="+mn-cs"/>
              </a:rPr>
              <a:t> gene transcription).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701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Stages of T cell maturation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Events corresponding to each stage of T cell maturation from a bone marrow stem cell to a mature T lymphocyte are illustrated. </a:t>
            </a:r>
          </a:p>
          <a:p>
            <a:r>
              <a:rPr lang="en-CA" sz="1200" b="0" i="0" kern="1200" dirty="0">
                <a:solidFill>
                  <a:schemeClr val="tx1"/>
                </a:solidFill>
                <a:effectLst/>
                <a:latin typeface="Arial"/>
                <a:ea typeface="+mn-ea"/>
                <a:cs typeface="Arial"/>
              </a:rPr>
              <a:t>Several surface markers in addition to those shown have been used to define distinct stages of T cell maturation.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138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Figure 15.1: Central and peripheral tolerance to self antigens.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37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Cellular locations of pattern recognition receptors (PRRs) of the innate immune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a:ea typeface="+mn-ea"/>
                <a:cs typeface="Arial"/>
              </a:rPr>
              <a:t>Some pattern recognition molecules, including members of the TLR family (see Fig. 4-2) and lectin receptors, are expressed on the cell surface, where they may bind extracellular pathogen-associated molecular patterns. Other TLRs are expressed on endosomal membranes and recognize nucleic acids of microbes that have been phagocytosed by cells. Cells also contain cytosolic sensors of microbial infection, including the NOD-like receptor (</a:t>
            </a:r>
            <a:r>
              <a:rPr lang="en-CA" sz="1200" b="1" i="0" kern="1200" dirty="0">
                <a:solidFill>
                  <a:schemeClr val="tx1"/>
                </a:solidFill>
                <a:effectLst/>
                <a:latin typeface="Arial"/>
                <a:ea typeface="+mn-ea"/>
                <a:cs typeface="Arial"/>
              </a:rPr>
              <a:t>NLR</a:t>
            </a:r>
            <a:r>
              <a:rPr lang="en-CA" sz="1200" b="0" i="0" kern="1200" dirty="0">
                <a:solidFill>
                  <a:schemeClr val="tx1"/>
                </a:solidFill>
                <a:effectLst/>
                <a:latin typeface="Arial"/>
                <a:ea typeface="+mn-ea"/>
                <a:cs typeface="Arial"/>
              </a:rPr>
              <a:t>) family of receptors, RIG-like receptors (</a:t>
            </a:r>
            <a:r>
              <a:rPr lang="en-CA" sz="1200" b="1" i="0" kern="1200" dirty="0">
                <a:solidFill>
                  <a:schemeClr val="tx1"/>
                </a:solidFill>
                <a:effectLst/>
                <a:latin typeface="Arial"/>
                <a:ea typeface="+mn-ea"/>
                <a:cs typeface="Arial"/>
              </a:rPr>
              <a:t>RLRs</a:t>
            </a:r>
            <a:r>
              <a:rPr lang="en-CA" sz="1200" b="0" i="0" kern="1200" dirty="0">
                <a:solidFill>
                  <a:schemeClr val="tx1"/>
                </a:solidFill>
                <a:effectLst/>
                <a:latin typeface="Arial"/>
                <a:ea typeface="+mn-ea"/>
                <a:cs typeface="Arial"/>
              </a:rPr>
              <a:t>), and cytosolic DNA sensors (</a:t>
            </a:r>
            <a:r>
              <a:rPr lang="en-CA" sz="1200" b="1" i="0" kern="1200" dirty="0">
                <a:solidFill>
                  <a:schemeClr val="tx1"/>
                </a:solidFill>
                <a:effectLst/>
                <a:latin typeface="Arial"/>
                <a:ea typeface="+mn-ea"/>
                <a:cs typeface="Arial"/>
              </a:rPr>
              <a:t>CDS</a:t>
            </a:r>
            <a:r>
              <a:rPr lang="en-CA" sz="1200" b="0" i="0" kern="1200" dirty="0">
                <a:solidFill>
                  <a:schemeClr val="tx1"/>
                </a:solidFill>
                <a:effectLst/>
                <a:latin typeface="Arial"/>
                <a:ea typeface="+mn-ea"/>
                <a:cs typeface="Arial"/>
              </a:rPr>
              <a:t>). Only selected examples of microbial PAMPs recognized by these receptors are shown. Cytosolic receptors that recognize products of damaged cells (</a:t>
            </a:r>
            <a:r>
              <a:rPr lang="en-CA" sz="1200" b="1" i="0" kern="1200" dirty="0">
                <a:solidFill>
                  <a:schemeClr val="tx1"/>
                </a:solidFill>
                <a:effectLst/>
                <a:latin typeface="Arial"/>
                <a:ea typeface="+mn-ea"/>
                <a:cs typeface="Arial"/>
              </a:rPr>
              <a:t>DAMPs</a:t>
            </a:r>
            <a:r>
              <a:rPr lang="en-CA" sz="1200" b="0" i="0" kern="1200" dirty="0">
                <a:solidFill>
                  <a:schemeClr val="tx1"/>
                </a:solidFill>
                <a:effectLst/>
                <a:latin typeface="Arial"/>
                <a:ea typeface="+mn-ea"/>
                <a:cs typeface="Arial"/>
              </a:rPr>
              <a:t>) as well as some microbes are shown in Figure 4-4.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6FE6585A-4D4D-477E-AA1D-F7B14BB45353}" type="slidenum">
              <a:rPr lang="en-CA" smtClean="0"/>
              <a:t>8</a:t>
            </a:fld>
            <a:endParaRPr lang="en-CA"/>
          </a:p>
        </p:txBody>
      </p:sp>
    </p:spTree>
    <p:extLst>
      <p:ext uri="{BB962C8B-B14F-4D97-AF65-F5344CB8AC3E}">
        <p14:creationId xmlns:p14="http://schemas.microsoft.com/office/powerpoint/2010/main" val="3657293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Central tolerance in B cells</a:t>
            </a:r>
          </a:p>
          <a:p>
            <a:r>
              <a:rPr lang="en-US" dirty="0">
                <a:latin typeface="Arial"/>
                <a:cs typeface="Arial"/>
              </a:rPr>
              <a:t>Immature B cells that recognize self</a:t>
            </a:r>
            <a:r>
              <a:rPr lang="en-US" baseline="0" dirty="0">
                <a:latin typeface="Arial"/>
                <a:cs typeface="Arial"/>
              </a:rPr>
              <a:t> antigens in the bone marrow with high avidity (e.g., multivalent arrays of antigens on cells) die by apoptosis or change the specificity of their antigen receptors (receptor editing). </a:t>
            </a:r>
          </a:p>
          <a:p>
            <a:r>
              <a:rPr lang="en-US" baseline="0" dirty="0">
                <a:latin typeface="Arial"/>
                <a:cs typeface="Arial"/>
              </a:rPr>
              <a:t>Weak recognition of self antigens in the bone marrow may lead to anergy (functional inactivation) of the B cells.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40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4116CD-F669-1D4F-8D18-6CB4BC7F6AC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163598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Pluripotent stem cells give rise to distinct B and T lineages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Hematopoietic stem cells (HSCs) give rise to distinct progenitors for various types of blood cells. </a:t>
            </a:r>
          </a:p>
          <a:p>
            <a:r>
              <a:rPr lang="en-CA" sz="1200" b="0" i="0" kern="1200" dirty="0">
                <a:solidFill>
                  <a:schemeClr val="tx1"/>
                </a:solidFill>
                <a:effectLst/>
                <a:latin typeface="Arial"/>
                <a:ea typeface="+mn-ea"/>
                <a:cs typeface="Arial"/>
              </a:rPr>
              <a:t>One of these progenitor populations </a:t>
            </a:r>
            <a:r>
              <a:rPr lang="en-CA" sz="1200" b="0" i="1" kern="1200" dirty="0">
                <a:solidFill>
                  <a:schemeClr val="tx1"/>
                </a:solidFill>
                <a:effectLst/>
                <a:latin typeface="Arial"/>
                <a:ea typeface="+mn-ea"/>
                <a:cs typeface="Arial"/>
              </a:rPr>
              <a:t>(</a:t>
            </a:r>
            <a:r>
              <a:rPr lang="en-CA" sz="1200" b="1" i="1" kern="1200" dirty="0">
                <a:solidFill>
                  <a:schemeClr val="tx1"/>
                </a:solidFill>
                <a:effectLst/>
                <a:latin typeface="Arial"/>
                <a:ea typeface="+mn-ea"/>
                <a:cs typeface="Arial"/>
              </a:rPr>
              <a:t>shown here</a:t>
            </a:r>
            <a:r>
              <a:rPr lang="en-CA" sz="1200" b="0" i="1" kern="12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is called a common lymphoid progenitor (</a:t>
            </a:r>
            <a:r>
              <a:rPr lang="en-CA" sz="1200" b="1" i="0" kern="1200" dirty="0">
                <a:solidFill>
                  <a:schemeClr val="tx1"/>
                </a:solidFill>
                <a:effectLst/>
                <a:latin typeface="Arial"/>
                <a:ea typeface="+mn-ea"/>
                <a:cs typeface="Arial"/>
              </a:rPr>
              <a:t>CLP</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CLPs give rise mainly to B and T cells but may also contribute to NK cells and some dendritic cells </a:t>
            </a:r>
            <a:r>
              <a:rPr lang="en-CA" sz="1200" b="0" i="1" kern="1200" dirty="0">
                <a:solidFill>
                  <a:schemeClr val="tx1"/>
                </a:solidFill>
                <a:effectLst/>
                <a:latin typeface="Arial"/>
                <a:ea typeface="+mn-ea"/>
                <a:cs typeface="Arial"/>
              </a:rPr>
              <a:t>(not depicted here)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Pro-B cells can eventually differentiate into follicular (</a:t>
            </a:r>
            <a:r>
              <a:rPr lang="en-CA" sz="1200" b="1" i="0" kern="1200" dirty="0">
                <a:solidFill>
                  <a:schemeClr val="tx1"/>
                </a:solidFill>
                <a:effectLst/>
                <a:latin typeface="Arial"/>
                <a:ea typeface="+mn-ea"/>
                <a:cs typeface="Arial"/>
              </a:rPr>
              <a:t>FO</a:t>
            </a:r>
            <a:r>
              <a:rPr lang="en-CA" sz="1200" b="0" i="0" kern="1200" dirty="0">
                <a:solidFill>
                  <a:schemeClr val="tx1"/>
                </a:solidFill>
                <a:effectLst/>
                <a:latin typeface="Arial"/>
                <a:ea typeface="+mn-ea"/>
                <a:cs typeface="Arial"/>
              </a:rPr>
              <a:t>) B cells, marginal zone (</a:t>
            </a:r>
            <a:r>
              <a:rPr lang="en-CA" sz="1200" b="1" i="0" kern="1200" dirty="0">
                <a:solidFill>
                  <a:schemeClr val="tx1"/>
                </a:solidFill>
                <a:effectLst/>
                <a:latin typeface="Arial"/>
                <a:ea typeface="+mn-ea"/>
                <a:cs typeface="Arial"/>
              </a:rPr>
              <a:t>MZ</a:t>
            </a:r>
            <a:r>
              <a:rPr lang="en-CA" sz="1200" b="0" i="0" kern="1200" dirty="0">
                <a:solidFill>
                  <a:schemeClr val="tx1"/>
                </a:solidFill>
                <a:effectLst/>
                <a:latin typeface="Arial"/>
                <a:ea typeface="+mn-ea"/>
                <a:cs typeface="Arial"/>
              </a:rPr>
              <a:t>) B cells, and “innate-like” B-1 cells (which are from a separate lineage and also arise in fetal life). </a:t>
            </a:r>
          </a:p>
          <a:p>
            <a:r>
              <a:rPr lang="en-CA" sz="1200" b="0" i="0" kern="1200" dirty="0">
                <a:solidFill>
                  <a:schemeClr val="tx1"/>
                </a:solidFill>
                <a:effectLst/>
                <a:latin typeface="Arial"/>
                <a:ea typeface="+mn-ea"/>
                <a:cs typeface="Arial"/>
              </a:rPr>
              <a:t>Pro-T cells in the thymus may commit to either the αβ lineage or the “innate-like”  </a:t>
            </a:r>
            <a:r>
              <a:rPr lang="en-CA" sz="1200" b="0" i="0" kern="1200" dirty="0" err="1">
                <a:solidFill>
                  <a:schemeClr val="tx1"/>
                </a:solidFill>
                <a:effectLst/>
                <a:latin typeface="Arial"/>
                <a:ea typeface="+mn-ea"/>
                <a:cs typeface="Arial"/>
              </a:rPr>
              <a:t>γδ</a:t>
            </a:r>
            <a:r>
              <a:rPr lang="en-CA" sz="1200" b="0" i="0" kern="1200" dirty="0">
                <a:solidFill>
                  <a:schemeClr val="tx1"/>
                </a:solidFill>
                <a:effectLst/>
                <a:latin typeface="Arial"/>
                <a:ea typeface="+mn-ea"/>
                <a:cs typeface="Arial"/>
              </a:rPr>
              <a:t> T cell lineage (which also arises in fetal life). </a:t>
            </a:r>
          </a:p>
          <a:p>
            <a:r>
              <a:rPr lang="en-CA" sz="1200" b="0" i="0" kern="1200" dirty="0">
                <a:solidFill>
                  <a:schemeClr val="tx1"/>
                </a:solidFill>
                <a:effectLst/>
                <a:latin typeface="Arial"/>
                <a:ea typeface="+mn-ea"/>
                <a:cs typeface="Arial"/>
              </a:rPr>
              <a:t>The αβ lineage comprises conventional CD4 and CD8 T cells.</a:t>
            </a:r>
          </a:p>
          <a:p>
            <a:r>
              <a:rPr lang="en-CA" sz="1200" b="0" i="0" kern="1200" dirty="0">
                <a:solidFill>
                  <a:schemeClr val="tx1"/>
                </a:solidFill>
                <a:effectLst/>
                <a:latin typeface="Arial"/>
                <a:ea typeface="+mn-ea"/>
                <a:cs typeface="Arial"/>
              </a:rPr>
              <a:t>Commitment to different lineages is driven by various transcription factors, indicated in italics. </a:t>
            </a:r>
            <a:r>
              <a:rPr lang="en-CA" sz="1200" b="1" i="1" kern="1200" dirty="0">
                <a:solidFill>
                  <a:schemeClr val="tx1"/>
                </a:solidFill>
                <a:effectLst/>
                <a:latin typeface="Arial"/>
                <a:ea typeface="+mn-ea"/>
                <a:cs typeface="Arial"/>
              </a:rPr>
              <a:t>ILC</a:t>
            </a:r>
            <a:r>
              <a:rPr lang="en-CA" sz="1200" b="0" i="0" kern="1200" dirty="0">
                <a:solidFill>
                  <a:schemeClr val="tx1"/>
                </a:solidFill>
                <a:effectLst/>
                <a:latin typeface="Arial"/>
                <a:ea typeface="+mn-ea"/>
                <a:cs typeface="Arial"/>
              </a:rPr>
              <a:t>, innate lymphoid cells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839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96C53CAE-1CC0-B24C-BDC2-C1C1E87FC47F}"/>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D14D1F7F-CD55-1148-AE07-AAE40DA2703D}"/>
              </a:ext>
            </a:extLst>
          </p:cNvPr>
          <p:cNvSpPr>
            <a:spLocks noGrp="1"/>
          </p:cNvSpPr>
          <p:nvPr>
            <p:ph type="body" idx="1"/>
          </p:nvPr>
        </p:nvSpPr>
        <p:spPr/>
        <p:txBody>
          <a:bodyPr/>
          <a:lstStyle/>
          <a:p>
            <a:r>
              <a:rPr lang="en-CA" altLang="en-US" b="1" dirty="0">
                <a:latin typeface="Arial" panose="020B0604020202020204" pitchFamily="34" charset="0"/>
                <a:ea typeface="ＭＳ Ｐゴシック" panose="020B0600070205080204" pitchFamily="34" charset="-128"/>
                <a:cs typeface="Arial" panose="020B0604020202020204" pitchFamily="34" charset="0"/>
              </a:rPr>
              <a:t>Distinct B cell subsets mediate different types of antibody responses.</a:t>
            </a:r>
          </a:p>
          <a:p>
            <a:r>
              <a:rPr lang="en-CA" altLang="en-US" dirty="0">
                <a:latin typeface="Arial" panose="020B0604020202020204" pitchFamily="34" charset="0"/>
                <a:ea typeface="ＭＳ Ｐゴシック" panose="020B0600070205080204" pitchFamily="34" charset="-128"/>
                <a:cs typeface="Arial" panose="020B0604020202020204" pitchFamily="34" charset="0"/>
              </a:rPr>
              <a:t> Follicular B cells respond to protein antigens and thus initiate T-dependent antibody responses. T-independent responses to multivalent antigens are mediated mainly by marginal zone B cells in the spleen and B-1 cells in mucosal sites. </a:t>
            </a:r>
          </a:p>
          <a:p>
            <a:r>
              <a:rPr lang="en-CA" altLang="en-US" dirty="0">
                <a:latin typeface="Arial" panose="020B0604020202020204" pitchFamily="34" charset="0"/>
                <a:ea typeface="ＭＳ Ｐゴシック" panose="020B0600070205080204" pitchFamily="34" charset="-128"/>
                <a:cs typeface="Arial" panose="020B0604020202020204" pitchFamily="34" charset="0"/>
              </a:rPr>
              <a:t>These functional distinctions between subsets are not absolute.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179" name="Slide Number Placeholder 3">
            <a:extLst>
              <a:ext uri="{FF2B5EF4-FFF2-40B4-BE49-F238E27FC236}">
                <a16:creationId xmlns:a16="http://schemas.microsoft.com/office/drawing/2014/main" id="{1424EBD7-0B3C-974B-BC58-48B5E1FC7D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D961A9-A8A2-4D4C-AB69-74D9F0B5E8B4}" type="slidenum">
              <a:rPr kumimoji="0" lang="en-CA"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A"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1585694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2D82B50C-484B-0E40-BAF8-283DAE8944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E10BA-C85B-2E40-9728-E72A7B9E2642}"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21506" name="Rectangle 2">
            <a:extLst>
              <a:ext uri="{FF2B5EF4-FFF2-40B4-BE49-F238E27FC236}">
                <a16:creationId xmlns:a16="http://schemas.microsoft.com/office/drawing/2014/main" id="{AACB02D1-9BF4-064D-BE68-2C512B0880CD}"/>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CC7BD95-7E2E-384C-9206-23D5B7BA7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79948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2.10:</a:t>
            </a:r>
            <a:r>
              <a:rPr lang="en-US" sz="1200" b="1" kern="1200" dirty="0">
                <a:solidFill>
                  <a:schemeClr val="tx1"/>
                </a:solidFill>
                <a:effectLst/>
                <a:latin typeface="+mn-lt"/>
                <a:ea typeface="+mn-ea"/>
                <a:cs typeface="+mn-cs"/>
              </a:rPr>
              <a:t> Change in proportions of naive and memory T cells with age.</a:t>
            </a:r>
          </a:p>
          <a:p>
            <a:r>
              <a:rPr lang="en-US" dirty="0"/>
              <a:t>The proportions of naïve and memory T cells are based on data from multiple healthy individuals. </a:t>
            </a:r>
          </a:p>
          <a:p>
            <a:r>
              <a:rPr lang="en-US" dirty="0"/>
              <a:t>The estimate of </a:t>
            </a:r>
            <a:r>
              <a:rPr lang="en-US" dirty="0" err="1"/>
              <a:t>thymic</a:t>
            </a:r>
            <a:r>
              <a:rPr lang="en-US" dirty="0"/>
              <a:t> output is an approximation.</a:t>
            </a:r>
          </a:p>
          <a:p>
            <a:r>
              <a:rPr lang="en-US" sz="1200" b="0" i="1" kern="1200" dirty="0">
                <a:solidFill>
                  <a:schemeClr val="tx1"/>
                </a:solidFill>
                <a:effectLst/>
                <a:latin typeface="+mn-lt"/>
                <a:ea typeface="+mn-ea"/>
                <a:cs typeface="+mn-cs"/>
              </a:rPr>
              <a:t>(Courtesy of Dr. Donna L. Farber, Columbia University College of Physicians and Surgeons, New York.)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C38C4E-A047-4A12-9150-89B78382F78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83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10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26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Phases of T cell responses.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Antigen recognition by T cells induces cytokine (e.g., IL-2) secretion, particularly in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T cells, clonal expansion as a result of cell proliferation, and differentiation of the T cells into effector cells or memory cells. </a:t>
            </a:r>
          </a:p>
          <a:p>
            <a:r>
              <a:rPr lang="en-CA" sz="1200" b="0" i="0" kern="1200" dirty="0">
                <a:solidFill>
                  <a:schemeClr val="tx1"/>
                </a:solidFill>
                <a:effectLst/>
                <a:latin typeface="Arial"/>
                <a:ea typeface="+mn-ea"/>
                <a:cs typeface="Arial"/>
              </a:rPr>
              <a:t>In the effector phase of the response, the effector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T cells respond to antigen by producing cytokines that have several actions, such as the recruitment and activation of leukocytes and activation of B lymphocytes, while CD8</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CTLs respond by killing other cells.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5831-DEF7-4B51-BD5F-D8A05A5EEDA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420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Activation of naive and effector T cells by antigen.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Antigens that are transported by dendritic cells to lymph nodes are recognized by naive T lymphocytes that recirculate through these lymph nodes. </a:t>
            </a:r>
          </a:p>
          <a:p>
            <a:r>
              <a:rPr lang="en-CA" sz="1200" b="0" i="0" kern="1200" dirty="0">
                <a:solidFill>
                  <a:schemeClr val="tx1"/>
                </a:solidFill>
                <a:effectLst/>
                <a:latin typeface="Arial"/>
                <a:ea typeface="+mn-ea"/>
                <a:cs typeface="Arial"/>
              </a:rPr>
              <a:t>The T cells are activated to differentiate into effector cells, which may remain in the lymphoid organs to help B lymphocytes or migrate to sites of infection, where the effector cells are again activated by antigens and perform their various functions, such as macrophage activation.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5831-DEF7-4B51-BD5F-D8A05A5EEDA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902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Pattern Recognition Molecules of the Innate Immune System</a:t>
            </a:r>
            <a:endParaRPr lang="en-CA" sz="1200" b="0" i="0" kern="1200" dirty="0">
              <a:solidFill>
                <a:schemeClr val="tx1"/>
              </a:solidFill>
              <a:effectLst/>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fld id="{6FE6585A-4D4D-477E-AA1D-F7B14BB45353}" type="slidenum">
              <a:rPr lang="en-CA" smtClean="0"/>
              <a:t>9</a:t>
            </a:fld>
            <a:endParaRPr lang="en-CA"/>
          </a:p>
        </p:txBody>
      </p:sp>
    </p:spTree>
    <p:extLst>
      <p:ext uri="{BB962C8B-B14F-4D97-AF65-F5344CB8AC3E}">
        <p14:creationId xmlns:p14="http://schemas.microsoft.com/office/powerpoint/2010/main" val="320879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799C9844-7B09-C445-BA03-171C9BFAE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70FA84-220E-5643-B720-472484D1DFDB}"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2086EA69-468E-A24C-9BEC-22C7CEDC69B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D3E3A58-23A1-6E44-AC7C-EB142C38C9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66734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691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0E8D97-0EE7-4F46-8347-9FDE30663CA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203141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73BBFA-AF6B-2E4C-BE8D-A7F0E27BFC3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ITAM: Immunoreceptor tyrosine-based ACTIVATING motif (</a:t>
            </a:r>
            <a:r>
              <a:rPr lang="en-US" dirty="0" err="1">
                <a:latin typeface="Times" charset="0"/>
                <a:ea typeface="ＭＳ Ｐゴシック" charset="0"/>
                <a:cs typeface="ＭＳ Ｐゴシック" charset="0"/>
              </a:rPr>
              <a:t>Tyrs</a:t>
            </a:r>
            <a:r>
              <a:rPr lang="en-US" dirty="0">
                <a:latin typeface="Times" charset="0"/>
                <a:ea typeface="ＭＳ Ｐゴシック" charset="0"/>
                <a:cs typeface="ＭＳ Ｐゴシック" charset="0"/>
              </a:rPr>
              <a:t> are phosphorylated allowing ZAP-70 to bind and starts signaling)</a:t>
            </a:r>
          </a:p>
          <a:p>
            <a:r>
              <a:rPr lang="en-US" dirty="0">
                <a:latin typeface="Times" charset="0"/>
                <a:ea typeface="ＭＳ Ｐゴシック" charset="0"/>
                <a:cs typeface="ＭＳ Ｐゴシック" charset="0"/>
              </a:rPr>
              <a:t>ITIM:  Immunoreceptor tyrosine-based INHIBITORY motif (</a:t>
            </a:r>
            <a:r>
              <a:rPr lang="en-US" dirty="0" err="1">
                <a:latin typeface="Times" charset="0"/>
                <a:ea typeface="ＭＳ Ｐゴシック" charset="0"/>
                <a:cs typeface="ＭＳ Ｐゴシック" charset="0"/>
              </a:rPr>
              <a:t>Tyrs</a:t>
            </a:r>
            <a:r>
              <a:rPr lang="en-US" dirty="0">
                <a:latin typeface="Times" charset="0"/>
                <a:ea typeface="ＭＳ Ｐゴシック" charset="0"/>
                <a:cs typeface="ＭＳ Ｐゴシック" charset="0"/>
              </a:rPr>
              <a:t> are phosphorylated allowing SHP or SHIP to dephosphorylate signaling molecules)</a:t>
            </a:r>
          </a:p>
        </p:txBody>
      </p:sp>
    </p:spTree>
    <p:extLst>
      <p:ext uri="{BB962C8B-B14F-4D97-AF65-F5344CB8AC3E}">
        <p14:creationId xmlns:p14="http://schemas.microsoft.com/office/powerpoint/2010/main" val="4154346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Inhibitory signaling in lymphocytes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 schematic depiction is provided of an inhibitory receptor with an extracellular ligand-binding domain and a cytosolic ITIM motif. Ligand binding results in phosphorylation of the ITIM tyrosine by a </a:t>
            </a:r>
            <a:r>
              <a:rPr lang="en-CA" sz="1200" b="0" i="0" kern="1200" dirty="0" err="1">
                <a:solidFill>
                  <a:schemeClr val="tx1"/>
                </a:solidFill>
                <a:effectLst/>
                <a:latin typeface="Arial"/>
                <a:ea typeface="+mn-ea"/>
                <a:cs typeface="Arial"/>
              </a:rPr>
              <a:t>Src</a:t>
            </a:r>
            <a:r>
              <a:rPr lang="en-CA" sz="1200" b="0" i="0" kern="1200" dirty="0">
                <a:solidFill>
                  <a:schemeClr val="tx1"/>
                </a:solidFill>
                <a:effectLst/>
                <a:latin typeface="Arial"/>
                <a:ea typeface="+mn-ea"/>
                <a:cs typeface="Arial"/>
              </a:rPr>
              <a:t> family kinase, followed by recruitment of an SH2 domain–containing tyrosine</a:t>
            </a:r>
            <a:r>
              <a:rPr lang="en-CA" sz="1200" b="0" i="0" kern="1200" baseline="0" dirty="0">
                <a:solidFill>
                  <a:schemeClr val="tx1"/>
                </a:solidFill>
                <a:effectLst/>
                <a:latin typeface="Arial"/>
                <a:ea typeface="+mn-ea"/>
                <a:cs typeface="Arial"/>
              </a:rPr>
              <a:t> </a:t>
            </a:r>
            <a:r>
              <a:rPr lang="en-CA" sz="1200" b="0" i="0" kern="1200" dirty="0">
                <a:solidFill>
                  <a:schemeClr val="tx1"/>
                </a:solidFill>
                <a:effectLst/>
                <a:latin typeface="Arial"/>
                <a:ea typeface="+mn-ea"/>
                <a:cs typeface="Arial"/>
              </a:rPr>
              <a:t>phosphatase that can attenuate immune receptor signaling.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A0DDF-EDC5-4D5D-A72D-5A63B9E34FE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691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29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Phases of the humoral immune response.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mn-lt"/>
                <a:ea typeface="+mn-ea"/>
                <a:cs typeface="+mn-cs"/>
              </a:rPr>
              <a:t>The activation of B cells is initiated by specific recognition of antigens by the surface Ig receptors of the cells. </a:t>
            </a:r>
          </a:p>
          <a:p>
            <a:r>
              <a:rPr lang="en-CA" sz="1200" b="0" i="0" kern="1200" dirty="0">
                <a:solidFill>
                  <a:schemeClr val="tx1"/>
                </a:solidFill>
                <a:effectLst/>
                <a:latin typeface="+mn-lt"/>
                <a:ea typeface="+mn-ea"/>
                <a:cs typeface="+mn-cs"/>
              </a:rPr>
              <a:t>Antigen and other stimuli, including helper T cells, stimulate the proliferation and differentiation of the specific B cell clone. </a:t>
            </a:r>
          </a:p>
          <a:p>
            <a:r>
              <a:rPr lang="en-CA" sz="1200" b="0" i="0" kern="1200" dirty="0">
                <a:solidFill>
                  <a:schemeClr val="tx1"/>
                </a:solidFill>
                <a:effectLst/>
                <a:latin typeface="+mn-lt"/>
                <a:ea typeface="+mn-ea"/>
                <a:cs typeface="+mn-cs"/>
              </a:rPr>
              <a:t>Progeny of the clone may differentiate into plasma cells that produce IgM or other Ig isotypes (e.g., IgG), may undergo affinity maturation, or may persist as memory cells (that have also typically undergone class switching and affinity maturation).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193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Pathways of antigen delivery to follicular B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Small antigens are delivered to B cells in follicles through afferent lymphatics and via conduits, and larger antigens by subcapsular sinus macrophages or by dendritic cells in the medulla.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351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B3890B-3856-3048-8A13-D3E42BCD91AF}" type="slidenum">
              <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Tree>
    <p:extLst>
      <p:ext uri="{BB962C8B-B14F-4D97-AF65-F5344CB8AC3E}">
        <p14:creationId xmlns:p14="http://schemas.microsoft.com/office/powerpoint/2010/main" val="867737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Role of complement in B cell activation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B cells express a complex of the CR2 complement receptor, CD19, and CD81. Microbial antigens that have bound the complement fragment C3d can simultaneously engage both the CR2 molecule and the membrane Ig on the surface of a B cell. This leads to the initiation of signaling cascades from both the BCR complex and the CR2 complex, because of which the response to C3d-antigen complexes is greatly enhanced compared with the response to antigen alone.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A0DDF-EDC5-4D5D-A72D-5A63B9E34FE2}"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64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US" dirty="0"/>
          </a:p>
        </p:txBody>
      </p:sp>
      <p:sp>
        <p:nvSpPr>
          <p:cNvPr id="4" name="Slide Number Placeholder 3"/>
          <p:cNvSpPr>
            <a:spLocks noGrp="1"/>
          </p:cNvSpPr>
          <p:nvPr>
            <p:ph type="sldNum" sz="quarter" idx="5"/>
          </p:nvPr>
        </p:nvSpPr>
        <p:spPr/>
        <p:txBody>
          <a:bodyPr/>
          <a:lstStyle/>
          <a:p>
            <a:fld id="{4536184D-D3B9-6345-AC70-A2A20C13708E}" type="slidenum">
              <a:rPr lang="en-US" smtClean="0"/>
              <a:t>11</a:t>
            </a:fld>
            <a:endParaRPr lang="en-US"/>
          </a:p>
        </p:txBody>
      </p:sp>
    </p:spTree>
    <p:extLst>
      <p:ext uri="{BB962C8B-B14F-4D97-AF65-F5344CB8AC3E}">
        <p14:creationId xmlns:p14="http://schemas.microsoft.com/office/powerpoint/2010/main" val="2617864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8AECD8-A633-E24E-80EF-66B435C5F24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a:latin typeface="Times" charset="0"/>
                <a:ea typeface="ＭＳ Ｐゴシック" charset="0"/>
                <a:cs typeface="ＭＳ Ｐゴシック" charset="0"/>
              </a:rPr>
              <a:t>FcRIIb</a:t>
            </a:r>
            <a:r>
              <a:rPr lang="en-US" dirty="0">
                <a:latin typeface="Times" charset="0"/>
                <a:ea typeface="ＭＳ Ｐゴシック" charset="0"/>
                <a:cs typeface="ＭＳ Ｐゴシック" charset="0"/>
              </a:rPr>
              <a:t> is an Fc receptor that specifically binds the Fc region of </a:t>
            </a:r>
            <a:r>
              <a:rPr lang="en-US" dirty="0" err="1">
                <a:latin typeface="Times" charset="0"/>
                <a:ea typeface="ＭＳ Ｐゴシック" charset="0"/>
                <a:cs typeface="ＭＳ Ｐゴシック" charset="0"/>
              </a:rPr>
              <a:t>IgGs</a:t>
            </a:r>
            <a:r>
              <a:rPr lang="en-US" dirty="0">
                <a:latin typeface="Times" charset="0"/>
                <a:ea typeface="ＭＳ Ｐゴシック" charset="0"/>
                <a:cs typeface="ＭＳ Ｐゴシック" charset="0"/>
              </a:rPr>
              <a:t>.</a:t>
            </a:r>
          </a:p>
        </p:txBody>
      </p:sp>
    </p:spTree>
    <p:extLst>
      <p:ext uri="{BB962C8B-B14F-4D97-AF65-F5344CB8AC3E}">
        <p14:creationId xmlns:p14="http://schemas.microsoft.com/office/powerpoint/2010/main" val="1072745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Sequence of events in humoral immune responses to T cell–dependent protein antigens.</a:t>
            </a:r>
            <a:r>
              <a:rPr lang="en-CA" sz="1200" b="0" i="0" kern="1200" dirty="0">
                <a:solidFill>
                  <a:schemeClr val="tx1"/>
                </a:solidFill>
                <a:effectLst/>
                <a:latin typeface="Arial"/>
                <a:ea typeface="+mn-ea"/>
                <a:cs typeface="Arial"/>
              </a:rPr>
              <a:t> </a:t>
            </a:r>
          </a:p>
          <a:p>
            <a:r>
              <a:rPr lang="en-CA" sz="1200" b="1"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Immune responses are initiated by the recognition of antigens by B cells and CD4+ T cells. The activated lymphocytes migrate toward one another and interact at the interface of T and B cell zones. </a:t>
            </a:r>
          </a:p>
          <a:p>
            <a:r>
              <a:rPr lang="en-CA" sz="1200" b="1" i="0" kern="1200" dirty="0">
                <a:solidFill>
                  <a:schemeClr val="tx1"/>
                </a:solidFill>
                <a:effectLst/>
                <a:latin typeface="+mn-lt"/>
                <a:ea typeface="+mn-ea"/>
                <a:cs typeface="+mn-cs"/>
              </a:rPr>
              <a:t>B, </a:t>
            </a:r>
            <a:r>
              <a:rPr lang="en-CA" sz="1200" b="0" i="0" kern="1200" dirty="0">
                <a:solidFill>
                  <a:schemeClr val="tx1"/>
                </a:solidFill>
                <a:effectLst/>
                <a:latin typeface="+mn-lt"/>
                <a:ea typeface="+mn-ea"/>
                <a:cs typeface="+mn-cs"/>
              </a:rPr>
              <a:t>The initial T-dependent B cell proliferation and differentiation results in the formation of an </a:t>
            </a:r>
            <a:r>
              <a:rPr lang="en-CA" sz="1200" b="0" i="0" kern="1200" dirty="0" err="1">
                <a:solidFill>
                  <a:schemeClr val="tx1"/>
                </a:solidFill>
                <a:effectLst/>
                <a:latin typeface="+mn-lt"/>
                <a:ea typeface="+mn-ea"/>
                <a:cs typeface="+mn-cs"/>
              </a:rPr>
              <a:t>extrafollicular</a:t>
            </a:r>
            <a:r>
              <a:rPr lang="en-CA" sz="1200" b="0" i="0" kern="1200" dirty="0">
                <a:solidFill>
                  <a:schemeClr val="tx1"/>
                </a:solidFill>
                <a:effectLst/>
                <a:latin typeface="+mn-lt"/>
                <a:ea typeface="+mn-ea"/>
                <a:cs typeface="+mn-cs"/>
              </a:rPr>
              <a:t> focus, in which B cells proliferate, can undergo isotype switching, and differentiate into plasma cells (mostly short-lived). Some of the T cells that are activated in the extracellular focus develop into follicular helper T cells and migrate back into the follicles, together with some activated B cells, to form a germinal center. </a:t>
            </a:r>
          </a:p>
          <a:p>
            <a:r>
              <a:rPr lang="en-CA" sz="1200" b="0" i="0" kern="1200" dirty="0">
                <a:solidFill>
                  <a:schemeClr val="tx1"/>
                </a:solidFill>
                <a:effectLst/>
                <a:latin typeface="+mn-lt"/>
                <a:ea typeface="+mn-ea"/>
                <a:cs typeface="+mn-cs"/>
              </a:rPr>
              <a:t>The late events in B cell responses occur in germinal centers and include somatic mutation and the selection of high-affinity cells (affinity maturation), additional isotype switching, memory B cell generation, and the generation of long-lived plasma cells, described in later figures.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150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The germinal center reaction in a lymph node.</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Activated B cells migrate into the follicle and proliferate, forming the dark zone of the germinal center. </a:t>
            </a:r>
          </a:p>
          <a:p>
            <a:r>
              <a:rPr lang="en-CA" sz="1200" b="0" i="0" kern="1200" dirty="0">
                <a:solidFill>
                  <a:schemeClr val="tx1"/>
                </a:solidFill>
                <a:effectLst/>
                <a:latin typeface="Arial"/>
                <a:ea typeface="+mn-ea"/>
                <a:cs typeface="Arial"/>
              </a:rPr>
              <a:t>These B cells undergo extensive isotype switching and somatic </a:t>
            </a:r>
            <a:r>
              <a:rPr lang="en-CA" sz="1200" b="0" i="0" kern="1200" dirty="0" err="1">
                <a:solidFill>
                  <a:schemeClr val="tx1"/>
                </a:solidFill>
                <a:effectLst/>
                <a:latin typeface="Arial"/>
                <a:ea typeface="+mn-ea"/>
                <a:cs typeface="Arial"/>
              </a:rPr>
              <a:t>hypermutation</a:t>
            </a:r>
            <a:r>
              <a:rPr lang="en-CA" sz="1200" b="0" i="0" kern="1200" dirty="0">
                <a:solidFill>
                  <a:schemeClr val="tx1"/>
                </a:solidFill>
                <a:effectLst/>
                <a:latin typeface="Arial"/>
                <a:ea typeface="+mn-ea"/>
                <a:cs typeface="Arial"/>
              </a:rPr>
              <a:t> of Ig V genes, and migrate into the light zone, where they encounter follicular dendritic cells displaying antigen and T</a:t>
            </a:r>
            <a:r>
              <a:rPr lang="en-CA" sz="1200" b="0" i="0" kern="1200" baseline="-25000" dirty="0">
                <a:solidFill>
                  <a:schemeClr val="tx1"/>
                </a:solidFill>
                <a:effectLst/>
                <a:latin typeface="Arial"/>
                <a:ea typeface="+mn-ea"/>
                <a:cs typeface="Arial"/>
              </a:rPr>
              <a:t>FH</a:t>
            </a:r>
            <a:r>
              <a:rPr lang="en-CA" sz="1200" b="0" i="0" kern="1200" dirty="0">
                <a:solidFill>
                  <a:schemeClr val="tx1"/>
                </a:solidFill>
                <a:effectLst/>
                <a:latin typeface="Arial"/>
                <a:ea typeface="+mn-ea"/>
                <a:cs typeface="Arial"/>
              </a:rPr>
              <a:t> cells. </a:t>
            </a:r>
          </a:p>
          <a:p>
            <a:r>
              <a:rPr lang="en-CA" sz="1200" b="0" i="0" kern="1200" dirty="0">
                <a:solidFill>
                  <a:schemeClr val="tx1"/>
                </a:solidFill>
                <a:effectLst/>
                <a:latin typeface="Arial"/>
                <a:ea typeface="+mn-ea"/>
                <a:cs typeface="Arial"/>
              </a:rPr>
              <a:t>B cells with the highest affinity Ig receptors are selected to survive, and they differentiate into antibody-secreting cells and memory B cells. </a:t>
            </a:r>
          </a:p>
          <a:p>
            <a:r>
              <a:rPr lang="en-CA" sz="1200" b="0" i="0" kern="1200" dirty="0">
                <a:solidFill>
                  <a:schemeClr val="tx1"/>
                </a:solidFill>
                <a:effectLst/>
                <a:latin typeface="Arial"/>
                <a:ea typeface="+mn-ea"/>
                <a:cs typeface="Arial"/>
              </a:rPr>
              <a:t>The antibody-secreting cells leave and reside in the bone marrow as long-lived plasma cells, and the memory B cells enter the recirculating lymphocyte pool.</a:t>
            </a:r>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798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Production of membrane and secreted µ chains in B lymphocytes.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Alternative processing of a primary RNA transcript results in the formation of mRNA for the membrane or secreted form of the µ heavy chain. </a:t>
            </a:r>
          </a:p>
          <a:p>
            <a:r>
              <a:rPr lang="en-CA" sz="1200" b="0" i="0" kern="1200" dirty="0">
                <a:solidFill>
                  <a:schemeClr val="tx1"/>
                </a:solidFill>
                <a:effectLst/>
                <a:latin typeface="Arial"/>
                <a:ea typeface="+mn-ea"/>
                <a:cs typeface="Arial"/>
              </a:rPr>
              <a:t>B cell differentiation results in an increasing fraction of the µ protein produced as the secreted form. </a:t>
            </a:r>
          </a:p>
          <a:p>
            <a:r>
              <a:rPr lang="en-CA" sz="1200" b="1" i="0" kern="1200" dirty="0">
                <a:solidFill>
                  <a:schemeClr val="tx1"/>
                </a:solidFill>
                <a:effectLst/>
                <a:latin typeface="Arial"/>
                <a:ea typeface="+mn-ea"/>
                <a:cs typeface="Arial"/>
              </a:rPr>
              <a:t>TP</a:t>
            </a:r>
            <a:r>
              <a:rPr lang="en-CA" sz="1200" b="0" i="0" kern="1200" dirty="0">
                <a:solidFill>
                  <a:schemeClr val="tx1"/>
                </a:solidFill>
                <a:effectLst/>
                <a:latin typeface="Arial"/>
                <a:ea typeface="+mn-ea"/>
                <a:cs typeface="Arial"/>
              </a:rPr>
              <a:t>, </a:t>
            </a:r>
            <a:r>
              <a:rPr lang="en-CA" sz="1200" b="1" i="0" kern="1200" dirty="0">
                <a:solidFill>
                  <a:schemeClr val="tx1"/>
                </a:solidFill>
                <a:effectLst/>
                <a:latin typeface="Arial"/>
                <a:ea typeface="+mn-ea"/>
                <a:cs typeface="Arial"/>
              </a:rPr>
              <a:t>TM</a:t>
            </a:r>
            <a:r>
              <a:rPr lang="en-CA" sz="1200" b="0" i="0" kern="1200" dirty="0">
                <a:solidFill>
                  <a:schemeClr val="tx1"/>
                </a:solidFill>
                <a:effectLst/>
                <a:latin typeface="Arial"/>
                <a:ea typeface="+mn-ea"/>
                <a:cs typeface="Arial"/>
              </a:rPr>
              <a:t>, and </a:t>
            </a:r>
            <a:r>
              <a:rPr lang="en-CA" sz="1200" b="1" i="0" kern="1200" dirty="0">
                <a:solidFill>
                  <a:schemeClr val="tx1"/>
                </a:solidFill>
                <a:effectLst/>
                <a:latin typeface="Arial"/>
                <a:ea typeface="+mn-ea"/>
                <a:cs typeface="Arial"/>
              </a:rPr>
              <a:t>CY</a:t>
            </a:r>
            <a:r>
              <a:rPr lang="en-CA" sz="1200" b="0" i="0" kern="1200" dirty="0">
                <a:solidFill>
                  <a:schemeClr val="tx1"/>
                </a:solidFill>
                <a:effectLst/>
                <a:latin typeface="Arial"/>
                <a:ea typeface="+mn-ea"/>
                <a:cs typeface="Arial"/>
              </a:rPr>
              <a:t> refer to tail piece, transmembrane, and cytoplasmic segments, respectively. </a:t>
            </a:r>
          </a:p>
          <a:p>
            <a:r>
              <a:rPr lang="en-CA" sz="1200" b="1" i="0" kern="1200" dirty="0">
                <a:solidFill>
                  <a:schemeClr val="tx1"/>
                </a:solidFill>
                <a:effectLst/>
                <a:latin typeface="Arial"/>
                <a:ea typeface="+mn-ea"/>
                <a:cs typeface="Arial"/>
              </a:rPr>
              <a:t>Cµ1, Cµ2, Cµ3</a:t>
            </a:r>
            <a:r>
              <a:rPr lang="en-CA" sz="1200" b="0" i="0" kern="1200" dirty="0">
                <a:solidFill>
                  <a:schemeClr val="tx1"/>
                </a:solidFill>
                <a:effectLst/>
                <a:latin typeface="Arial"/>
                <a:ea typeface="+mn-ea"/>
                <a:cs typeface="Arial"/>
              </a:rPr>
              <a:t>, and </a:t>
            </a:r>
            <a:r>
              <a:rPr lang="en-CA" sz="1200" b="1" i="0" kern="1200" dirty="0">
                <a:solidFill>
                  <a:schemeClr val="tx1"/>
                </a:solidFill>
                <a:effectLst/>
                <a:latin typeface="Arial"/>
                <a:ea typeface="+mn-ea"/>
                <a:cs typeface="Arial"/>
              </a:rPr>
              <a:t>Cµ4</a:t>
            </a:r>
            <a:r>
              <a:rPr lang="en-CA" sz="1200" b="0" i="0" kern="1200" dirty="0">
                <a:solidFill>
                  <a:schemeClr val="tx1"/>
                </a:solidFill>
                <a:effectLst/>
                <a:latin typeface="Arial"/>
                <a:ea typeface="+mn-ea"/>
                <a:cs typeface="Arial"/>
              </a:rPr>
              <a:t> are four exons of the Cµ constant gene region.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544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385DC0C-7F73-C344-9BFF-2A5513F972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586DCD-4985-C441-9514-D0C22BECD9E5}"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CD2C816C-DFC4-CB4F-9E3D-CD6CA416C34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55A991D-DC17-DF4E-9AAF-8EFD0E15C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00953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An overview of affinity maturation.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Early in the immune response, low-affinity antibodies are produced. </a:t>
            </a:r>
          </a:p>
          <a:p>
            <a:r>
              <a:rPr lang="en-CA" sz="1200" b="0" i="0" kern="1200" dirty="0">
                <a:solidFill>
                  <a:schemeClr val="tx1"/>
                </a:solidFill>
                <a:effectLst/>
                <a:latin typeface="Arial"/>
                <a:ea typeface="+mn-ea"/>
                <a:cs typeface="Arial"/>
              </a:rPr>
              <a:t>During the germinal center reaction, somatic mutation of Ig V genes and selection of B cells with high-affinity antigen receptors result in the production of antibodies with high affinity for antigen.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665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Somatic mutations in </a:t>
            </a:r>
            <a:r>
              <a:rPr lang="en-CA" sz="1200" b="1" i="1" kern="1200" dirty="0">
                <a:solidFill>
                  <a:schemeClr val="tx1"/>
                </a:solidFill>
                <a:effectLst/>
                <a:latin typeface="Arial"/>
                <a:ea typeface="+mn-ea"/>
                <a:cs typeface="Arial"/>
              </a:rPr>
              <a:t>Ig V</a:t>
            </a:r>
            <a:r>
              <a:rPr lang="en-CA" sz="1200" b="1" i="0" kern="1200" dirty="0">
                <a:solidFill>
                  <a:schemeClr val="tx1"/>
                </a:solidFill>
                <a:effectLst/>
                <a:latin typeface="Arial"/>
                <a:ea typeface="+mn-ea"/>
                <a:cs typeface="Arial"/>
              </a:rPr>
              <a:t> genes.</a:t>
            </a:r>
            <a:r>
              <a:rPr lang="en-CA" sz="1200" b="0" i="0" kern="1200" dirty="0">
                <a:solidFill>
                  <a:schemeClr val="tx1"/>
                </a:solidFill>
                <a:effectLst/>
                <a:latin typeface="Arial"/>
                <a:ea typeface="+mn-ea"/>
                <a:cs typeface="Arial"/>
              </a:rPr>
              <a:t> </a:t>
            </a:r>
          </a:p>
          <a:p>
            <a:r>
              <a:rPr lang="en-CA" sz="1200" b="0" i="0" kern="1200" dirty="0" err="1">
                <a:solidFill>
                  <a:schemeClr val="tx1"/>
                </a:solidFill>
                <a:effectLst/>
                <a:latin typeface="Arial"/>
                <a:ea typeface="+mn-ea"/>
                <a:cs typeface="Arial"/>
              </a:rPr>
              <a:t>Hybridomas</a:t>
            </a:r>
            <a:r>
              <a:rPr lang="en-CA" sz="1200" b="0" i="0" kern="1200" dirty="0">
                <a:solidFill>
                  <a:schemeClr val="tx1"/>
                </a:solidFill>
                <a:effectLst/>
                <a:latin typeface="Arial"/>
                <a:ea typeface="+mn-ea"/>
                <a:cs typeface="Arial"/>
              </a:rPr>
              <a:t> were produced from spleen cells of mice immunized 7 or 14 days previously with a </a:t>
            </a:r>
            <a:r>
              <a:rPr lang="en-CA" sz="1200" b="0" i="0" kern="1200" dirty="0" err="1">
                <a:solidFill>
                  <a:schemeClr val="tx1"/>
                </a:solidFill>
                <a:effectLst/>
                <a:latin typeface="Arial"/>
                <a:ea typeface="+mn-ea"/>
                <a:cs typeface="Arial"/>
              </a:rPr>
              <a:t>hapten</a:t>
            </a:r>
            <a:r>
              <a:rPr lang="en-CA" sz="1200" b="0" i="0" kern="1200" dirty="0">
                <a:solidFill>
                  <a:schemeClr val="tx1"/>
                </a:solidFill>
                <a:effectLst/>
                <a:latin typeface="Arial"/>
                <a:ea typeface="+mn-ea"/>
                <a:cs typeface="Arial"/>
              </a:rPr>
              <a:t>, </a:t>
            </a:r>
            <a:r>
              <a:rPr lang="en-CA" sz="1200" b="0" i="0" kern="1200" dirty="0" err="1">
                <a:solidFill>
                  <a:schemeClr val="tx1"/>
                </a:solidFill>
                <a:effectLst/>
                <a:latin typeface="Arial"/>
                <a:ea typeface="+mn-ea"/>
                <a:cs typeface="Arial"/>
              </a:rPr>
              <a:t>oxazolone</a:t>
            </a:r>
            <a:r>
              <a:rPr lang="en-CA" sz="1200" b="0" i="0" kern="1200" dirty="0">
                <a:solidFill>
                  <a:schemeClr val="tx1"/>
                </a:solidFill>
                <a:effectLst/>
                <a:latin typeface="Arial"/>
                <a:ea typeface="+mn-ea"/>
                <a:cs typeface="Arial"/>
              </a:rPr>
              <a:t>, coupled to a protein and from spleen cells obtained after secondary and tertiary immunizations with the same antigen. </a:t>
            </a:r>
          </a:p>
          <a:p>
            <a:r>
              <a:rPr lang="en-CA" sz="1200" b="0" i="0" kern="1200" dirty="0" err="1">
                <a:solidFill>
                  <a:schemeClr val="tx1"/>
                </a:solidFill>
                <a:effectLst/>
                <a:latin typeface="Arial"/>
                <a:ea typeface="+mn-ea"/>
                <a:cs typeface="Arial"/>
              </a:rPr>
              <a:t>Hybridomas</a:t>
            </a:r>
            <a:r>
              <a:rPr lang="en-CA" sz="1200" b="0" i="0" kern="1200" dirty="0">
                <a:solidFill>
                  <a:schemeClr val="tx1"/>
                </a:solidFill>
                <a:effectLst/>
                <a:latin typeface="Arial"/>
                <a:ea typeface="+mn-ea"/>
                <a:cs typeface="Arial"/>
              </a:rPr>
              <a:t> producing </a:t>
            </a:r>
            <a:r>
              <a:rPr lang="en-CA" sz="1200" b="0" i="0" kern="1200" dirty="0" err="1">
                <a:solidFill>
                  <a:schemeClr val="tx1"/>
                </a:solidFill>
                <a:effectLst/>
                <a:latin typeface="Arial"/>
                <a:ea typeface="+mn-ea"/>
                <a:cs typeface="Arial"/>
              </a:rPr>
              <a:t>oxazolone</a:t>
            </a:r>
            <a:r>
              <a:rPr lang="en-CA" sz="1200" b="0" i="0" kern="1200" dirty="0">
                <a:solidFill>
                  <a:schemeClr val="tx1"/>
                </a:solidFill>
                <a:effectLst/>
                <a:latin typeface="Arial"/>
                <a:ea typeface="+mn-ea"/>
                <a:cs typeface="Arial"/>
              </a:rPr>
              <a:t>-specific monoclonal antibodies were produced, and the nucleotide sequences of the V genes encoding the Ig heavy and light chains were determined. </a:t>
            </a:r>
          </a:p>
          <a:p>
            <a:r>
              <a:rPr lang="en-CA" sz="1200" b="0" i="0" kern="1200" dirty="0">
                <a:solidFill>
                  <a:schemeClr val="tx1"/>
                </a:solidFill>
                <a:effectLst/>
                <a:latin typeface="Arial"/>
                <a:ea typeface="+mn-ea"/>
                <a:cs typeface="Arial"/>
              </a:rPr>
              <a:t>Mutations in V genes increase with time after immunization and with repeated immunizations and are clustered in the complementarity-determining regions (CDRs). </a:t>
            </a:r>
          </a:p>
          <a:p>
            <a:r>
              <a:rPr lang="en-CA" sz="1200" b="0" i="0" kern="1200" dirty="0">
                <a:solidFill>
                  <a:schemeClr val="tx1"/>
                </a:solidFill>
                <a:effectLst/>
                <a:latin typeface="Arial"/>
                <a:ea typeface="+mn-ea"/>
                <a:cs typeface="Arial"/>
              </a:rPr>
              <a:t>The location of CDR3 in the heavy chains is approximate. </a:t>
            </a:r>
          </a:p>
          <a:p>
            <a:r>
              <a:rPr lang="en-CA" sz="1200" b="0" i="0" kern="1200" dirty="0">
                <a:solidFill>
                  <a:schemeClr val="tx1"/>
                </a:solidFill>
                <a:effectLst/>
                <a:latin typeface="Arial"/>
                <a:ea typeface="+mn-ea"/>
                <a:cs typeface="Arial"/>
              </a:rPr>
              <a:t>The affinities of the antibodies produced also tend to increase with more mutations, as indicated by the lower dissociation constants (</a:t>
            </a:r>
            <a:r>
              <a:rPr lang="en-CA" sz="1200" b="0" i="0" kern="1200" dirty="0" err="1">
                <a:solidFill>
                  <a:schemeClr val="tx1"/>
                </a:solidFill>
                <a:effectLst/>
                <a:latin typeface="Arial"/>
                <a:ea typeface="+mn-ea"/>
                <a:cs typeface="Arial"/>
              </a:rPr>
              <a:t>Kd</a:t>
            </a:r>
            <a:r>
              <a:rPr lang="en-CA" sz="1200" b="0" i="0" kern="1200" dirty="0">
                <a:solidFill>
                  <a:schemeClr val="tx1"/>
                </a:solidFill>
                <a:effectLst/>
                <a:latin typeface="Arial"/>
                <a:ea typeface="+mn-ea"/>
                <a:cs typeface="Arial"/>
              </a:rPr>
              <a:t>) for </a:t>
            </a:r>
            <a:r>
              <a:rPr lang="en-CA" sz="1200" b="0" i="0" kern="1200" dirty="0" err="1">
                <a:solidFill>
                  <a:schemeClr val="tx1"/>
                </a:solidFill>
                <a:effectLst/>
                <a:latin typeface="Arial"/>
                <a:ea typeface="+mn-ea"/>
                <a:cs typeface="Arial"/>
              </a:rPr>
              <a:t>hapten</a:t>
            </a:r>
            <a:r>
              <a:rPr lang="en-CA" sz="1200" b="0" i="0" kern="1200" dirty="0">
                <a:solidFill>
                  <a:schemeClr val="tx1"/>
                </a:solidFill>
                <a:effectLst/>
                <a:latin typeface="Arial"/>
                <a:ea typeface="+mn-ea"/>
                <a:cs typeface="Arial"/>
              </a:rPr>
              <a:t> binding. </a:t>
            </a:r>
          </a:p>
          <a:p>
            <a:r>
              <a:rPr lang="en-CA" sz="1200" b="0" i="1" kern="1200" dirty="0">
                <a:solidFill>
                  <a:schemeClr val="tx1"/>
                </a:solidFill>
                <a:effectLst/>
                <a:latin typeface="Arial"/>
                <a:ea typeface="+mn-ea"/>
                <a:cs typeface="Arial"/>
              </a:rPr>
              <a:t>(Modified from </a:t>
            </a:r>
            <a:r>
              <a:rPr lang="en-CA" sz="1200" b="0" i="1" kern="1200" dirty="0" err="1">
                <a:solidFill>
                  <a:schemeClr val="tx1"/>
                </a:solidFill>
                <a:effectLst/>
                <a:latin typeface="Arial"/>
                <a:ea typeface="+mn-ea"/>
                <a:cs typeface="Arial"/>
              </a:rPr>
              <a:t>Berek</a:t>
            </a:r>
            <a:r>
              <a:rPr lang="en-CA" sz="1200" b="0" i="1" kern="1200" dirty="0">
                <a:solidFill>
                  <a:schemeClr val="tx1"/>
                </a:solidFill>
                <a:effectLst/>
                <a:latin typeface="Arial"/>
                <a:ea typeface="+mn-ea"/>
                <a:cs typeface="Arial"/>
              </a:rPr>
              <a:t> C, Milstein C: Mutation drift and repertoire shift in maturation of the immune response,</a:t>
            </a:r>
            <a:r>
              <a:rPr lang="en-CA" sz="1200" b="0" i="0" kern="1200" dirty="0">
                <a:solidFill>
                  <a:schemeClr val="tx1"/>
                </a:solidFill>
                <a:effectLst/>
                <a:latin typeface="Arial"/>
                <a:ea typeface="+mn-ea"/>
                <a:cs typeface="Arial"/>
              </a:rPr>
              <a:t> Immunological Reviews </a:t>
            </a:r>
            <a:r>
              <a:rPr lang="en-CA" sz="1200" b="0" i="1" kern="1200" dirty="0">
                <a:solidFill>
                  <a:schemeClr val="tx1"/>
                </a:solidFill>
                <a:effectLst/>
                <a:latin typeface="Arial"/>
                <a:ea typeface="+mn-ea"/>
                <a:cs typeface="Arial"/>
              </a:rPr>
              <a:t>96:23-41, 1987, Blackwell Publishing.)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5490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36184D-D3B9-6345-AC70-A2A20C1370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8609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Mechanisms of helper T cell–mediated B cell activation.</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Helper T cells that are activated by recognizing antigens presented by B cells express CD40L, which binds to CD40 on B cells and stimulates B cell proliferation and differentiation. </a:t>
            </a:r>
          </a:p>
          <a:p>
            <a:r>
              <a:rPr lang="en-CA" sz="1200" b="0" i="0" kern="1200" dirty="0">
                <a:solidFill>
                  <a:schemeClr val="tx1"/>
                </a:solidFill>
                <a:effectLst/>
                <a:latin typeface="Arial"/>
                <a:ea typeface="+mn-ea"/>
                <a:cs typeface="Arial"/>
              </a:rPr>
              <a:t>Cytokines produced by the helper T cells also contribute to B cell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104617-2183-4F1E-813D-0343C33DF74C}"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4719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Functions of </a:t>
            </a:r>
            <a:r>
              <a:rPr lang="en-CA" sz="1200" b="1" i="0" kern="1200" dirty="0" err="1">
                <a:solidFill>
                  <a:schemeClr val="tx1"/>
                </a:solidFill>
                <a:effectLst/>
                <a:latin typeface="+mn-lt"/>
                <a:ea typeface="+mn-ea"/>
                <a:cs typeface="+mn-cs"/>
              </a:rPr>
              <a:t>costimulators</a:t>
            </a:r>
            <a:r>
              <a:rPr lang="en-CA" sz="1200" b="1" i="0" kern="1200" dirty="0">
                <a:solidFill>
                  <a:schemeClr val="tx1"/>
                </a:solidFill>
                <a:effectLst/>
                <a:latin typeface="+mn-lt"/>
                <a:ea typeface="+mn-ea"/>
                <a:cs typeface="+mn-cs"/>
              </a:rPr>
              <a:t> in T cell activation. </a:t>
            </a:r>
          </a:p>
          <a:p>
            <a:r>
              <a:rPr lang="en-CA" sz="1200" b="1" i="0" kern="1200" dirty="0">
                <a:solidFill>
                  <a:schemeClr val="tx1"/>
                </a:solidFill>
                <a:effectLst/>
                <a:latin typeface="+mn-lt"/>
                <a:ea typeface="+mn-ea"/>
                <a:cs typeface="+mn-cs"/>
              </a:rPr>
              <a:t>A, </a:t>
            </a:r>
            <a:r>
              <a:rPr lang="en-CA" sz="1200" b="0" i="0" kern="1200" dirty="0">
                <a:solidFill>
                  <a:schemeClr val="tx1"/>
                </a:solidFill>
                <a:effectLst/>
                <a:latin typeface="+mn-lt"/>
                <a:ea typeface="+mn-ea"/>
                <a:cs typeface="+mn-cs"/>
              </a:rPr>
              <a:t>The resting APC (typically dendritic cells presenting self antigens) expresses few or no </a:t>
            </a:r>
            <a:r>
              <a:rPr lang="en-CA" sz="1200" b="0" i="0" kern="1200" dirty="0" err="1">
                <a:solidFill>
                  <a:schemeClr val="tx1"/>
                </a:solidFill>
                <a:effectLst/>
                <a:latin typeface="+mn-lt"/>
                <a:ea typeface="+mn-ea"/>
                <a:cs typeface="+mn-cs"/>
              </a:rPr>
              <a:t>costimulators</a:t>
            </a:r>
            <a:r>
              <a:rPr lang="en-CA" sz="1200" b="0" i="0" kern="1200" dirty="0">
                <a:solidFill>
                  <a:schemeClr val="tx1"/>
                </a:solidFill>
                <a:effectLst/>
                <a:latin typeface="+mn-lt"/>
                <a:ea typeface="+mn-ea"/>
                <a:cs typeface="+mn-cs"/>
              </a:rPr>
              <a:t> and fails to activate naive T cells. </a:t>
            </a:r>
          </a:p>
          <a:p>
            <a:r>
              <a:rPr lang="en-CA" sz="1200" b="0" i="0" kern="1200" dirty="0">
                <a:solidFill>
                  <a:schemeClr val="tx1"/>
                </a:solidFill>
                <a:effectLst/>
                <a:latin typeface="+mn-lt"/>
                <a:ea typeface="+mn-ea"/>
                <a:cs typeface="+mn-cs"/>
              </a:rPr>
              <a:t>(Antigen recognition without </a:t>
            </a:r>
            <a:r>
              <a:rPr lang="en-CA" sz="1200" b="0" i="0" kern="1200" dirty="0" err="1">
                <a:solidFill>
                  <a:schemeClr val="tx1"/>
                </a:solidFill>
                <a:effectLst/>
                <a:latin typeface="+mn-lt"/>
                <a:ea typeface="+mn-ea"/>
                <a:cs typeface="+mn-cs"/>
              </a:rPr>
              <a:t>costimulation</a:t>
            </a:r>
            <a:r>
              <a:rPr lang="en-CA" sz="1200" b="0" i="0" kern="1200" dirty="0">
                <a:solidFill>
                  <a:schemeClr val="tx1"/>
                </a:solidFill>
                <a:effectLst/>
                <a:latin typeface="+mn-lt"/>
                <a:ea typeface="+mn-ea"/>
                <a:cs typeface="+mn-cs"/>
              </a:rPr>
              <a:t> may make T cells unresponsive [tolerant]; we will discuss this phenomenon in Chapter 15.) </a:t>
            </a:r>
          </a:p>
          <a:p>
            <a:r>
              <a:rPr lang="en-CA" sz="1200" b="1" i="0" kern="1200" dirty="0">
                <a:solidFill>
                  <a:schemeClr val="tx1"/>
                </a:solidFill>
                <a:effectLst/>
                <a:latin typeface="+mn-lt"/>
                <a:ea typeface="+mn-ea"/>
                <a:cs typeface="+mn-cs"/>
              </a:rPr>
              <a:t>B</a:t>
            </a:r>
            <a:r>
              <a:rPr lang="en-CA" sz="1200" b="0" i="0" kern="1200" dirty="0">
                <a:solidFill>
                  <a:schemeClr val="tx1"/>
                </a:solidFill>
                <a:effectLst/>
                <a:latin typeface="+mn-lt"/>
                <a:ea typeface="+mn-ea"/>
                <a:cs typeface="+mn-cs"/>
              </a:rPr>
              <a:t>, Microbes and cytokines produced during innate immune responses activate APCs to express </a:t>
            </a:r>
            <a:r>
              <a:rPr lang="en-CA" sz="1200" b="0" i="0" kern="1200" dirty="0" err="1">
                <a:solidFill>
                  <a:schemeClr val="tx1"/>
                </a:solidFill>
                <a:effectLst/>
                <a:latin typeface="+mn-lt"/>
                <a:ea typeface="+mn-ea"/>
                <a:cs typeface="+mn-cs"/>
              </a:rPr>
              <a:t>costimulators</a:t>
            </a:r>
            <a:r>
              <a:rPr lang="en-CA" sz="1200" b="0" i="0" kern="1200" dirty="0">
                <a:solidFill>
                  <a:schemeClr val="tx1"/>
                </a:solidFill>
                <a:effectLst/>
                <a:latin typeface="+mn-lt"/>
                <a:ea typeface="+mn-ea"/>
                <a:cs typeface="+mn-cs"/>
              </a:rPr>
              <a:t>, such as B7 molecules. </a:t>
            </a:r>
          </a:p>
          <a:p>
            <a:r>
              <a:rPr lang="en-CA" sz="1200" b="0" i="0" kern="1200" dirty="0">
                <a:solidFill>
                  <a:schemeClr val="tx1"/>
                </a:solidFill>
                <a:effectLst/>
                <a:latin typeface="+mn-lt"/>
                <a:ea typeface="+mn-ea"/>
                <a:cs typeface="+mn-cs"/>
              </a:rPr>
              <a:t>The APCs (usually presenting microbial antigens) then become capable of activating naive T cells. Activated APCs also produce cytokines such as IL-12, which stimulate the differentiation of naive T cells into effector cells.</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5831-DEF7-4B51-BD5F-D8A05A5EEDA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09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Figure 1-2: Types of adaptive immunity.</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humoral immunity, B lymphocytes are activated to become antibody-secreting plasma cells; antibodies can directly block infections and signal the elimination of extracellular microbes.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cell-mediated immunity,CD4+ helper T lymphocytes activate macrophages to kill phagocytosed microbes, or CD8+ cytotoxic T lymphocytes directly destroy infected cells.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From: </a:t>
            </a:r>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endParaRPr lang="en-US" dirty="0"/>
          </a:p>
        </p:txBody>
      </p:sp>
      <p:sp>
        <p:nvSpPr>
          <p:cNvPr id="4" name="Slide Number Placeholder 3"/>
          <p:cNvSpPr>
            <a:spLocks noGrp="1"/>
          </p:cNvSpPr>
          <p:nvPr>
            <p:ph type="sldNum" sz="quarter" idx="10"/>
          </p:nvPr>
        </p:nvSpPr>
        <p:spPr/>
        <p:txBody>
          <a:bodyPr/>
          <a:lstStyle/>
          <a:p>
            <a:fld id="{4536184D-D3B9-6345-AC70-A2A20C13708E}" type="slidenum">
              <a:rPr lang="en-US" smtClean="0"/>
              <a:t>12</a:t>
            </a:fld>
            <a:endParaRPr lang="en-US"/>
          </a:p>
        </p:txBody>
      </p:sp>
    </p:spTree>
    <p:extLst>
      <p:ext uri="{BB962C8B-B14F-4D97-AF65-F5344CB8AC3E}">
        <p14:creationId xmlns:p14="http://schemas.microsoft.com/office/powerpoint/2010/main" val="584974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F110FF-BB41-0041-97B5-44FE7658694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065815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The mechanism of therapeutic co-stimulatory blockade.</a:t>
            </a:r>
          </a:p>
          <a:p>
            <a:r>
              <a:rPr lang="en-CA" sz="1200" b="0" i="0" kern="1200" dirty="0">
                <a:solidFill>
                  <a:schemeClr val="tx1"/>
                </a:solidFill>
                <a:effectLst/>
                <a:latin typeface="+mn-lt"/>
                <a:ea typeface="+mn-ea"/>
                <a:cs typeface="+mn-cs"/>
              </a:rPr>
              <a:t>A, The normal T cell response induced by antigen recognition and </a:t>
            </a:r>
            <a:r>
              <a:rPr lang="en-CA" sz="1200" b="0" i="0" kern="1200" dirty="0" err="1">
                <a:solidFill>
                  <a:schemeClr val="tx1"/>
                </a:solidFill>
                <a:effectLst/>
                <a:latin typeface="+mn-lt"/>
                <a:ea typeface="+mn-ea"/>
                <a:cs typeface="+mn-cs"/>
              </a:rPr>
              <a:t>costimulation</a:t>
            </a:r>
            <a:r>
              <a:rPr lang="en-CA" sz="1200" b="0" i="0" kern="1200" dirty="0">
                <a:solidFill>
                  <a:schemeClr val="tx1"/>
                </a:solidFill>
                <a:effectLst/>
                <a:latin typeface="+mn-lt"/>
                <a:ea typeface="+mn-ea"/>
                <a:cs typeface="+mn-cs"/>
              </a:rPr>
              <a:t> mediated by B7-CD28. </a:t>
            </a:r>
          </a:p>
          <a:p>
            <a:r>
              <a:rPr lang="en-CA" sz="1200" b="0" i="0" kern="1200" dirty="0">
                <a:solidFill>
                  <a:schemeClr val="tx1"/>
                </a:solidFill>
                <a:effectLst/>
                <a:latin typeface="+mn-lt"/>
                <a:ea typeface="+mn-ea"/>
                <a:cs typeface="+mn-cs"/>
              </a:rPr>
              <a:t>B, A fusion protein consisting of the extracellular portion of CTLA-4 and the Fc tail of an IgG molecule is used to bind to and block B7 molecules, thus preventing their interaction with the activating receptor CD28 and inhibiting T cell activation.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5831-DEF7-4B51-BD5F-D8A05A5EEDA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617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Arial"/>
                <a:ea typeface="+mn-ea"/>
                <a:cs typeface="Arial"/>
              </a:rPr>
              <a:t>Clonal expansion of T cells.</a:t>
            </a:r>
            <a:r>
              <a:rPr lang="en-CA" sz="1200" b="0" i="0" kern="1200" dirty="0">
                <a:solidFill>
                  <a:schemeClr val="tx1"/>
                </a:solidFill>
                <a:effectLst/>
                <a:latin typeface="Arial"/>
                <a:ea typeface="+mn-ea"/>
                <a:cs typeface="Arial"/>
              </a:rPr>
              <a:t> </a:t>
            </a:r>
          </a:p>
          <a:p>
            <a:r>
              <a:rPr lang="en-CA" sz="1200" b="0" i="0" kern="1200" dirty="0">
                <a:solidFill>
                  <a:schemeClr val="tx1"/>
                </a:solidFill>
                <a:effectLst/>
                <a:latin typeface="Arial"/>
                <a:ea typeface="+mn-ea"/>
                <a:cs typeface="Arial"/>
              </a:rPr>
              <a:t>The numbers of CD4</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and CD8</a:t>
            </a:r>
            <a:r>
              <a:rPr lang="en-CA" sz="1200" b="0" i="0" kern="1200" baseline="30000" dirty="0">
                <a:solidFill>
                  <a:schemeClr val="tx1"/>
                </a:solidFill>
                <a:effectLst/>
                <a:latin typeface="Arial"/>
                <a:ea typeface="+mn-ea"/>
                <a:cs typeface="Arial"/>
              </a:rPr>
              <a:t>+</a:t>
            </a:r>
            <a:r>
              <a:rPr lang="en-CA" sz="1200" b="0" i="0" kern="1200" dirty="0">
                <a:solidFill>
                  <a:schemeClr val="tx1"/>
                </a:solidFill>
                <a:effectLst/>
                <a:latin typeface="Arial"/>
                <a:ea typeface="+mn-ea"/>
                <a:cs typeface="Arial"/>
              </a:rPr>
              <a:t> T cells specific for microbial antigens and the expansion and decline of the cells during immune responses are illustrated. </a:t>
            </a:r>
          </a:p>
          <a:p>
            <a:r>
              <a:rPr lang="en-CA" sz="1200" b="0" i="0" kern="1200" dirty="0">
                <a:solidFill>
                  <a:schemeClr val="tx1"/>
                </a:solidFill>
                <a:effectLst/>
                <a:latin typeface="Arial"/>
                <a:ea typeface="+mn-ea"/>
                <a:cs typeface="Arial"/>
              </a:rPr>
              <a:t>The numbers are approximations based on studies of model microbial and other antigens in inbred mice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Abbas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Cellular and Molecular Immunology,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2018, Elsevier.</a:t>
            </a:r>
          </a:p>
          <a:p>
            <a:endParaRPr lang="en-CA"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5831-DEF7-4B51-BD5F-D8A05A5EEDAD}"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929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D03001-466E-9D49-A3E7-2E353DD3438D}" type="slidenum">
              <a:rPr lang="en-US" sz="1200">
                <a:latin typeface="Arial" charset="0"/>
              </a:rPr>
              <a:pPr/>
              <a:t>13</a:t>
            </a:fld>
            <a:endParaRPr lang="en-US" sz="1200">
              <a:latin typeface="Arial" charset="0"/>
            </a:endParaRPr>
          </a:p>
        </p:txBody>
      </p:sp>
      <p:sp>
        <p:nvSpPr>
          <p:cNvPr id="4096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r>
              <a:rPr lang="en-US" dirty="0">
                <a:ea typeface="ＭＳ Ｐゴシック" charset="0"/>
                <a:cs typeface="ＭＳ Ｐゴシック" charset="0"/>
              </a:rPr>
              <a:t>The structure of the antigen-binding domains and constant regions of antibodies/</a:t>
            </a:r>
            <a:r>
              <a:rPr lang="en-US" dirty="0" err="1">
                <a:ea typeface="ＭＳ Ｐゴシック" charset="0"/>
                <a:cs typeface="ＭＳ Ｐゴシック" charset="0"/>
              </a:rPr>
              <a:t>BcRs</a:t>
            </a:r>
            <a:r>
              <a:rPr lang="en-US" dirty="0">
                <a:ea typeface="ＭＳ Ｐゴシック" charset="0"/>
                <a:cs typeface="ＭＳ Ｐゴシック" charset="0"/>
              </a:rPr>
              <a:t>  and </a:t>
            </a:r>
            <a:r>
              <a:rPr lang="en-US" dirty="0" err="1">
                <a:ea typeface="ＭＳ Ｐゴシック" charset="0"/>
                <a:cs typeface="ＭＳ Ｐゴシック" charset="0"/>
              </a:rPr>
              <a:t>TcRs</a:t>
            </a:r>
            <a:r>
              <a:rPr lang="en-US" dirty="0">
                <a:ea typeface="ＭＳ Ｐゴシック" charset="0"/>
                <a:cs typeface="ＭＳ Ｐゴシック" charset="0"/>
              </a:rPr>
              <a:t> are homologous, based on the ”immunoglobulin fold”</a:t>
            </a:r>
          </a:p>
        </p:txBody>
      </p:sp>
    </p:spTree>
    <p:extLst>
      <p:ext uri="{BB962C8B-B14F-4D97-AF65-F5344CB8AC3E}">
        <p14:creationId xmlns:p14="http://schemas.microsoft.com/office/powerpoint/2010/main" val="341184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D1058BA-9046-F14D-920D-374B018BF36A}" type="slidenum">
              <a:rPr lang="en-US" sz="1200">
                <a:latin typeface="Arial" charset="0"/>
              </a:rPr>
              <a:pPr/>
              <a:t>14</a:t>
            </a:fld>
            <a:endParaRPr lang="en-US" sz="1200">
              <a:latin typeface="Arial" charset="0"/>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From: </a:t>
            </a:r>
            <a:r>
              <a:rPr lang="en-US" sz="1200" kern="1200" dirty="0">
                <a:solidFill>
                  <a:schemeClr val="tx1"/>
                </a:solidFill>
                <a:effectLst/>
                <a:latin typeface="+mn-lt"/>
                <a:ea typeface="+mn-ea"/>
                <a:cs typeface="+mn-cs"/>
              </a:rPr>
              <a:t>Murphy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Janeway’s Immunobiology</a:t>
            </a:r>
            <a:r>
              <a:rPr lang="en-US" sz="1200" kern="1200" dirty="0">
                <a:solidFill>
                  <a:schemeClr val="tx1"/>
                </a:solidFill>
                <a:effectLst/>
                <a:latin typeface="+mn-lt"/>
                <a:ea typeface="+mn-ea"/>
                <a:cs typeface="+mn-cs"/>
              </a:rPr>
              <a:t>,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2017, Garland Press.</a:t>
            </a:r>
            <a:r>
              <a:rPr lang="en-US" dirty="0">
                <a:effectLst/>
              </a:rPr>
              <a:t> </a:t>
            </a:r>
            <a:endParaRPr lang="en-US" sz="1200" b="0" dirty="0">
              <a:latin typeface="Arial"/>
              <a:cs typeface="Arial"/>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894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886BDB-99E2-C141-8C91-9EE3B39C48AE}"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1: Overview</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37156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EA495A-2469-7743-AC9D-0C106C7DF2C2}"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1: Overview</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76105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A4032D-12B1-DC4B-8CA7-F53F8D460F76}"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1: Overview</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8178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57A7E3-7BCE-7543-82B9-885DFDE9DFD0}"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2: Lymphocyte Development</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48011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638085-090A-8F47-966C-09B7907024F4}"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2: Lymphocyte Development</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646909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54781D-328F-8249-9301-E3C8171CF47D}"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2: Lymphocyte Development</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19193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F677E-3490-C843-93D9-728B50940296}"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2: Lymphocyte Development</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21631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15D37F-2CEE-E343-A18A-81FA0711EDC2}" type="datetime1">
              <a:rPr lang="en-US" smtClean="0"/>
              <a:t>6/16/2021</a:t>
            </a:fld>
            <a:endParaRPr lang="en-US"/>
          </a:p>
        </p:txBody>
      </p:sp>
      <p:sp>
        <p:nvSpPr>
          <p:cNvPr id="8" name="Footer Placeholder 7"/>
          <p:cNvSpPr>
            <a:spLocks noGrp="1"/>
          </p:cNvSpPr>
          <p:nvPr>
            <p:ph type="ftr" sz="quarter" idx="11"/>
          </p:nvPr>
        </p:nvSpPr>
        <p:spPr/>
        <p:txBody>
          <a:bodyPr/>
          <a:lstStyle/>
          <a:p>
            <a:r>
              <a:rPr lang="en-US"/>
              <a:t>Chapter 2: Lymphocyte Development</a:t>
            </a:r>
          </a:p>
        </p:txBody>
      </p:sp>
      <p:sp>
        <p:nvSpPr>
          <p:cNvPr id="9" name="Slide Number Placeholder 8"/>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395411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EEE2AC-C468-404F-9805-1B97116BE170}" type="datetime1">
              <a:rPr lang="en-US" smtClean="0"/>
              <a:t>6/16/2021</a:t>
            </a:fld>
            <a:endParaRPr lang="en-US"/>
          </a:p>
        </p:txBody>
      </p:sp>
      <p:sp>
        <p:nvSpPr>
          <p:cNvPr id="4" name="Footer Placeholder 3"/>
          <p:cNvSpPr>
            <a:spLocks noGrp="1"/>
          </p:cNvSpPr>
          <p:nvPr>
            <p:ph type="ftr" sz="quarter" idx="11"/>
          </p:nvPr>
        </p:nvSpPr>
        <p:spPr/>
        <p:txBody>
          <a:bodyPr/>
          <a:lstStyle/>
          <a:p>
            <a:r>
              <a:rPr lang="en-US"/>
              <a:t>Chapter 2: Lymphocyte Development</a:t>
            </a:r>
          </a:p>
        </p:txBody>
      </p:sp>
      <p:sp>
        <p:nvSpPr>
          <p:cNvPr id="5" name="Slide Number Placeholder 4"/>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25139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11164-9F96-5444-877A-75F9A4DBE889}" type="datetime1">
              <a:rPr lang="en-US" smtClean="0"/>
              <a:t>6/16/2021</a:t>
            </a:fld>
            <a:endParaRPr lang="en-US"/>
          </a:p>
        </p:txBody>
      </p:sp>
      <p:sp>
        <p:nvSpPr>
          <p:cNvPr id="3" name="Footer Placeholder 2"/>
          <p:cNvSpPr>
            <a:spLocks noGrp="1"/>
          </p:cNvSpPr>
          <p:nvPr>
            <p:ph type="ftr" sz="quarter" idx="11"/>
          </p:nvPr>
        </p:nvSpPr>
        <p:spPr/>
        <p:txBody>
          <a:bodyPr/>
          <a:lstStyle/>
          <a:p>
            <a:r>
              <a:rPr lang="en-US"/>
              <a:t>Chapter 2: Lymphocyte Development</a:t>
            </a:r>
          </a:p>
        </p:txBody>
      </p:sp>
      <p:sp>
        <p:nvSpPr>
          <p:cNvPr id="4" name="Slide Number Placeholder 3"/>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844971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E1BDD-BB1B-D74B-930E-4EF6020F0329}"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2: Lymphocyte Development</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91281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C765A-7423-B544-A2AD-6D4639FF65F1}"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1: Overview</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77819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4BC77-3A70-1247-909E-81917E9EA918}"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2: Lymphocyte Development</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300510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3FF48-A848-D841-A597-837EBA66055E}"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2: Lymphocyte Development</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748993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48D29D-3B22-DA41-867E-29B323CF1878}"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2: Lymphocyte Development</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715164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C644CA-F09B-514D-A732-DB814DDB8990}"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3: Clonal responses of B and T cells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88612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9548D-98F7-AF42-867C-8198AC84F89C}"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3: Clonal responses of B and T cells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941288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DE15EA-9ACC-764E-A6C5-811B08DEB18C}"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3: Clonal responses of B and T cells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835057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0C4DF1-078B-9D45-A7D5-EB4313D69458}"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3: Clonal responses of B and T cells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017632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D69B4-2500-4240-B8FE-441D0D796EC1}" type="datetime1">
              <a:rPr lang="en-US" smtClean="0"/>
              <a:t>6/16/2021</a:t>
            </a:fld>
            <a:endParaRPr lang="en-US"/>
          </a:p>
        </p:txBody>
      </p:sp>
      <p:sp>
        <p:nvSpPr>
          <p:cNvPr id="8" name="Footer Placeholder 7"/>
          <p:cNvSpPr>
            <a:spLocks noGrp="1"/>
          </p:cNvSpPr>
          <p:nvPr>
            <p:ph type="ftr" sz="quarter" idx="11"/>
          </p:nvPr>
        </p:nvSpPr>
        <p:spPr/>
        <p:txBody>
          <a:bodyPr/>
          <a:lstStyle/>
          <a:p>
            <a:r>
              <a:rPr lang="en-US"/>
              <a:t>Chapter 3: Clonal responses of B and T cells</a:t>
            </a:r>
          </a:p>
        </p:txBody>
      </p:sp>
      <p:sp>
        <p:nvSpPr>
          <p:cNvPr id="9" name="Slide Number Placeholder 8"/>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902527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037ED9-E0A7-CF44-83BB-0BDA24AE4BA0}" type="datetime1">
              <a:rPr lang="en-US" smtClean="0"/>
              <a:t>6/16/2021</a:t>
            </a:fld>
            <a:endParaRPr lang="en-US"/>
          </a:p>
        </p:txBody>
      </p:sp>
      <p:sp>
        <p:nvSpPr>
          <p:cNvPr id="4" name="Footer Placeholder 3"/>
          <p:cNvSpPr>
            <a:spLocks noGrp="1"/>
          </p:cNvSpPr>
          <p:nvPr>
            <p:ph type="ftr" sz="quarter" idx="11"/>
          </p:nvPr>
        </p:nvSpPr>
        <p:spPr/>
        <p:txBody>
          <a:bodyPr/>
          <a:lstStyle/>
          <a:p>
            <a:r>
              <a:rPr lang="en-US"/>
              <a:t>Chapter 3: Clonal responses of B and T cells</a:t>
            </a:r>
          </a:p>
        </p:txBody>
      </p:sp>
      <p:sp>
        <p:nvSpPr>
          <p:cNvPr id="5" name="Slide Number Placeholder 4"/>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361875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F7DAE-941A-7D46-9CE2-6550F3110947}" type="datetime1">
              <a:rPr lang="en-US" smtClean="0"/>
              <a:t>6/16/2021</a:t>
            </a:fld>
            <a:endParaRPr lang="en-US"/>
          </a:p>
        </p:txBody>
      </p:sp>
      <p:sp>
        <p:nvSpPr>
          <p:cNvPr id="3" name="Footer Placeholder 2"/>
          <p:cNvSpPr>
            <a:spLocks noGrp="1"/>
          </p:cNvSpPr>
          <p:nvPr>
            <p:ph type="ftr" sz="quarter" idx="11"/>
          </p:nvPr>
        </p:nvSpPr>
        <p:spPr/>
        <p:txBody>
          <a:bodyPr/>
          <a:lstStyle/>
          <a:p>
            <a:r>
              <a:rPr lang="en-US"/>
              <a:t>Chapter 3: Clonal responses of B and T cells</a:t>
            </a:r>
          </a:p>
        </p:txBody>
      </p:sp>
      <p:sp>
        <p:nvSpPr>
          <p:cNvPr id="4" name="Slide Number Placeholder 3"/>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28004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56D56-5ECC-864B-BF7C-14E8F9BD0352}"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1: Overview</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875235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879532-1D88-304A-B899-4200B57AE60E}"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3: Clonal responses of B and T cells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6788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2B92F-4917-E843-9D69-3B4EDAEC16C5}"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3: Clonal responses of B and T cells</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800208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DFA1D-3E9A-B64D-9FEE-2FEF8CA95345}"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3: Clonal responses of B and T cells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802252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4A0FD8-8248-FC4C-AA34-EFC6E7243050}" type="datetime1">
              <a:rPr lang="en-US" smtClean="0"/>
              <a:t>6/16/2021</a:t>
            </a:fld>
            <a:endParaRPr lang="en-US"/>
          </a:p>
        </p:txBody>
      </p:sp>
      <p:sp>
        <p:nvSpPr>
          <p:cNvPr id="5" name="Footer Placeholder 4"/>
          <p:cNvSpPr>
            <a:spLocks noGrp="1"/>
          </p:cNvSpPr>
          <p:nvPr>
            <p:ph type="ftr" sz="quarter" idx="11"/>
          </p:nvPr>
        </p:nvSpPr>
        <p:spPr/>
        <p:txBody>
          <a:bodyPr/>
          <a:lstStyle/>
          <a:p>
            <a:r>
              <a:rPr lang="en-US"/>
              <a:t>Chapter 3: Clonal responses of B and T cells</a:t>
            </a:r>
          </a:p>
        </p:txBody>
      </p:sp>
      <p:sp>
        <p:nvSpPr>
          <p:cNvPr id="6" name="Slide Number Placeholder 5"/>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77903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45552-85BF-CF41-A76D-B215BD3765EB}"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1: Overview</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04608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9BFB1E-582F-0748-8054-4AB2C570391A}" type="datetime1">
              <a:rPr lang="en-US" smtClean="0"/>
              <a:t>6/16/2021</a:t>
            </a:fld>
            <a:endParaRPr lang="en-US"/>
          </a:p>
        </p:txBody>
      </p:sp>
      <p:sp>
        <p:nvSpPr>
          <p:cNvPr id="8" name="Footer Placeholder 7"/>
          <p:cNvSpPr>
            <a:spLocks noGrp="1"/>
          </p:cNvSpPr>
          <p:nvPr>
            <p:ph type="ftr" sz="quarter" idx="11"/>
          </p:nvPr>
        </p:nvSpPr>
        <p:spPr/>
        <p:txBody>
          <a:bodyPr/>
          <a:lstStyle/>
          <a:p>
            <a:r>
              <a:rPr lang="en-US"/>
              <a:t>Chapter 1: Overview</a:t>
            </a:r>
          </a:p>
        </p:txBody>
      </p:sp>
      <p:sp>
        <p:nvSpPr>
          <p:cNvPr id="9" name="Slide Number Placeholder 8"/>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107262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089DAA-4F07-5145-81F5-AB30F6294592}" type="datetime1">
              <a:rPr lang="en-US" smtClean="0"/>
              <a:t>6/16/2021</a:t>
            </a:fld>
            <a:endParaRPr lang="en-US"/>
          </a:p>
        </p:txBody>
      </p:sp>
      <p:sp>
        <p:nvSpPr>
          <p:cNvPr id="4" name="Footer Placeholder 3"/>
          <p:cNvSpPr>
            <a:spLocks noGrp="1"/>
          </p:cNvSpPr>
          <p:nvPr>
            <p:ph type="ftr" sz="quarter" idx="11"/>
          </p:nvPr>
        </p:nvSpPr>
        <p:spPr/>
        <p:txBody>
          <a:bodyPr/>
          <a:lstStyle/>
          <a:p>
            <a:r>
              <a:rPr lang="en-US"/>
              <a:t>Chapter 1: Overview</a:t>
            </a:r>
          </a:p>
        </p:txBody>
      </p:sp>
      <p:sp>
        <p:nvSpPr>
          <p:cNvPr id="5" name="Slide Number Placeholder 4"/>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413682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FBB0C-45D9-8A45-A0B4-D1F777C2C9E0}" type="datetime1">
              <a:rPr lang="en-US" smtClean="0"/>
              <a:t>6/16/2021</a:t>
            </a:fld>
            <a:endParaRPr lang="en-US"/>
          </a:p>
        </p:txBody>
      </p:sp>
      <p:sp>
        <p:nvSpPr>
          <p:cNvPr id="3" name="Footer Placeholder 2"/>
          <p:cNvSpPr>
            <a:spLocks noGrp="1"/>
          </p:cNvSpPr>
          <p:nvPr>
            <p:ph type="ftr" sz="quarter" idx="11"/>
          </p:nvPr>
        </p:nvSpPr>
        <p:spPr/>
        <p:txBody>
          <a:bodyPr/>
          <a:lstStyle/>
          <a:p>
            <a:r>
              <a:rPr lang="en-US"/>
              <a:t>Chapter 1: Overview</a:t>
            </a:r>
          </a:p>
        </p:txBody>
      </p:sp>
      <p:sp>
        <p:nvSpPr>
          <p:cNvPr id="4" name="Slide Number Placeholder 3"/>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53311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FD880-5D3B-C94C-99A4-60A8BBEE68A1}"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1: Overview</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207212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E38F2E-7CFF-8546-BFD3-411A0BD4DF8C}" type="datetime1">
              <a:rPr lang="en-US" smtClean="0"/>
              <a:t>6/16/2021</a:t>
            </a:fld>
            <a:endParaRPr lang="en-US"/>
          </a:p>
        </p:txBody>
      </p:sp>
      <p:sp>
        <p:nvSpPr>
          <p:cNvPr id="6" name="Footer Placeholder 5"/>
          <p:cNvSpPr>
            <a:spLocks noGrp="1"/>
          </p:cNvSpPr>
          <p:nvPr>
            <p:ph type="ftr" sz="quarter" idx="11"/>
          </p:nvPr>
        </p:nvSpPr>
        <p:spPr/>
        <p:txBody>
          <a:bodyPr/>
          <a:lstStyle/>
          <a:p>
            <a:r>
              <a:rPr lang="en-US"/>
              <a:t>Chapter 1: Overview</a:t>
            </a:r>
          </a:p>
        </p:txBody>
      </p:sp>
      <p:sp>
        <p:nvSpPr>
          <p:cNvPr id="7" name="Slide Number Placeholder 6"/>
          <p:cNvSpPr>
            <a:spLocks noGrp="1"/>
          </p:cNvSpPr>
          <p:nvPr>
            <p:ph type="sldNum" sz="quarter" idx="12"/>
          </p:nvPr>
        </p:nvSpPr>
        <p:spPr/>
        <p:txBody>
          <a:bodyPr/>
          <a:lstStyle/>
          <a:p>
            <a:fld id="{13EA5BE9-B172-7244-9DA5-14841A33ACC0}" type="slidenum">
              <a:rPr lang="en-US" smtClean="0"/>
              <a:t>‹#›</a:t>
            </a:fld>
            <a:endParaRPr lang="en-US"/>
          </a:p>
        </p:txBody>
      </p:sp>
    </p:spTree>
    <p:extLst>
      <p:ext uri="{BB962C8B-B14F-4D97-AF65-F5344CB8AC3E}">
        <p14:creationId xmlns:p14="http://schemas.microsoft.com/office/powerpoint/2010/main" val="30354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7AF07321-8F50-EB48-A244-034931479F41}" type="datetime1">
              <a:rPr lang="en-US" smtClean="0"/>
              <a:t>6/16/2021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r>
              <a:rPr lang="en-US"/>
              <a:t>Chapter 1: Overview</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13EA5BE9-B172-7244-9DA5-14841A33ACC0}" type="slidenum">
              <a:rPr lang="en-US" smtClean="0"/>
              <a:pPr/>
              <a:t>‹#›</a:t>
            </a:fld>
            <a:endParaRPr lang="en-US" dirty="0"/>
          </a:p>
        </p:txBody>
      </p:sp>
    </p:spTree>
    <p:extLst>
      <p:ext uri="{BB962C8B-B14F-4D97-AF65-F5344CB8AC3E}">
        <p14:creationId xmlns:p14="http://schemas.microsoft.com/office/powerpoint/2010/main" val="3257476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68C925D7-2021-AB4F-A8C1-CFC3508DCDBF}" type="datetime1">
              <a:rPr lang="en-US" smtClean="0"/>
              <a:t>6/16/2021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r>
              <a:rPr lang="en-US"/>
              <a:t>Chapter 2: Lymphocyte Development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13EA5BE9-B172-7244-9DA5-14841A33ACC0}" type="slidenum">
              <a:rPr lang="en-US" smtClean="0"/>
              <a:pPr/>
              <a:t>‹#›</a:t>
            </a:fld>
            <a:endParaRPr lang="en-US" dirty="0"/>
          </a:p>
        </p:txBody>
      </p:sp>
    </p:spTree>
    <p:extLst>
      <p:ext uri="{BB962C8B-B14F-4D97-AF65-F5344CB8AC3E}">
        <p14:creationId xmlns:p14="http://schemas.microsoft.com/office/powerpoint/2010/main" val="3203574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23658BA5-BF54-8147-8689-F439F7ACE550}" type="datetime1">
              <a:rPr lang="en-US" smtClean="0"/>
              <a:t>6/16/2021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r>
              <a:rPr lang="en-US"/>
              <a:t>Chapter 3: Clonal responses of B and T cells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13EA5BE9-B172-7244-9DA5-14841A33ACC0}" type="slidenum">
              <a:rPr lang="en-US" smtClean="0"/>
              <a:pPr/>
              <a:t>‹#›</a:t>
            </a:fld>
            <a:endParaRPr lang="en-US" dirty="0"/>
          </a:p>
        </p:txBody>
      </p:sp>
    </p:spTree>
    <p:extLst>
      <p:ext uri="{BB962C8B-B14F-4D97-AF65-F5344CB8AC3E}">
        <p14:creationId xmlns:p14="http://schemas.microsoft.com/office/powerpoint/2010/main" val="2609180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071" y="900367"/>
            <a:ext cx="7772400" cy="3225800"/>
          </a:xfrm>
        </p:spPr>
        <p:txBody>
          <a:bodyPr>
            <a:normAutofit/>
          </a:bodyPr>
          <a:lstStyle/>
          <a:p>
            <a:r>
              <a:rPr lang="en-US" sz="2800" b="1" dirty="0"/>
              <a:t>AIRR Community Webinar</a:t>
            </a:r>
            <a:br>
              <a:rPr lang="en-US" sz="2800" b="1" dirty="0"/>
            </a:br>
            <a:br>
              <a:rPr lang="en-US" sz="2800" b="1" dirty="0">
                <a:solidFill>
                  <a:srgbClr val="FF0000"/>
                </a:solidFill>
              </a:rPr>
            </a:br>
            <a:r>
              <a:rPr lang="en-US" sz="2400" b="1" i="1" dirty="0">
                <a:solidFill>
                  <a:srgbClr val="FF0000"/>
                </a:solidFill>
              </a:rPr>
              <a:t>Fundamentals of the Immune System</a:t>
            </a:r>
            <a:br>
              <a:rPr lang="en-US" sz="2400" b="1" i="1" dirty="0">
                <a:solidFill>
                  <a:srgbClr val="FF0000"/>
                </a:solidFill>
              </a:rPr>
            </a:br>
            <a:r>
              <a:rPr lang="en-US" sz="2000" b="1" i="1" dirty="0">
                <a:solidFill>
                  <a:srgbClr val="FF0000"/>
                </a:solidFill>
              </a:rPr>
              <a:t>Chapter 1: Overview of the immune system</a:t>
            </a:r>
            <a:endParaRPr lang="en-US" sz="2400" i="1" dirty="0"/>
          </a:p>
        </p:txBody>
      </p:sp>
      <p:sp>
        <p:nvSpPr>
          <p:cNvPr id="3" name="Subtitle 2"/>
          <p:cNvSpPr>
            <a:spLocks noGrp="1"/>
          </p:cNvSpPr>
          <p:nvPr>
            <p:ph type="subTitle" idx="1"/>
          </p:nvPr>
        </p:nvSpPr>
        <p:spPr>
          <a:xfrm>
            <a:off x="331664" y="4399242"/>
            <a:ext cx="6053665" cy="1482721"/>
          </a:xfrm>
        </p:spPr>
        <p:txBody>
          <a:bodyPr>
            <a:normAutofit fontScale="62500" lnSpcReduction="20000"/>
          </a:bodyPr>
          <a:lstStyle/>
          <a:p>
            <a:pPr algn="r"/>
            <a:r>
              <a:rPr lang="en-US" sz="3700" b="1" dirty="0">
                <a:solidFill>
                  <a:schemeClr val="tx1"/>
                </a:solidFill>
                <a:latin typeface="Arial" pitchFamily="34" charset="0"/>
                <a:cs typeface="Arial" pitchFamily="34" charset="0"/>
              </a:rPr>
              <a:t>Jamie K. Scott, MD, PhD</a:t>
            </a:r>
          </a:p>
          <a:p>
            <a:pPr algn="r"/>
            <a:r>
              <a:rPr lang="en-US" dirty="0">
                <a:solidFill>
                  <a:schemeClr val="tx1"/>
                </a:solidFill>
                <a:latin typeface="Arial" pitchFamily="34" charset="0"/>
                <a:cs typeface="Arial" pitchFamily="34" charset="0"/>
              </a:rPr>
              <a:t>Professor Emerita</a:t>
            </a:r>
          </a:p>
          <a:p>
            <a:pPr algn="r"/>
            <a:r>
              <a:rPr lang="en-US" dirty="0">
                <a:solidFill>
                  <a:schemeClr val="tx1"/>
                </a:solidFill>
                <a:latin typeface="Arial" pitchFamily="34" charset="0"/>
                <a:cs typeface="Arial" pitchFamily="34" charset="0"/>
              </a:rPr>
              <a:t>Simon Fraser University</a:t>
            </a:r>
          </a:p>
          <a:p>
            <a:pPr algn="r"/>
            <a:endParaRPr lang="en-US" sz="2400" dirty="0">
              <a:solidFill>
                <a:schemeClr val="tx1"/>
              </a:solidFill>
              <a:latin typeface="Arial" pitchFamily="34" charset="0"/>
              <a:cs typeface="Arial" pitchFamily="34" charset="0"/>
            </a:endParaRPr>
          </a:p>
          <a:p>
            <a:pPr algn="r"/>
            <a:r>
              <a:rPr lang="en-US" sz="2700" dirty="0">
                <a:solidFill>
                  <a:schemeClr val="tx1"/>
                </a:solidFill>
                <a:latin typeface="Arial" pitchFamily="34" charset="0"/>
                <a:cs typeface="Arial" pitchFamily="34" charset="0"/>
              </a:rPr>
              <a:t>Thursday, 03 June 2021</a:t>
            </a:r>
          </a:p>
          <a:p>
            <a:pPr algn="r"/>
            <a:endParaRPr lang="en-US" sz="2800" dirty="0">
              <a:solidFill>
                <a:schemeClr val="tx1"/>
              </a:solidFill>
              <a:latin typeface="Arial" pitchFamily="34" charset="0"/>
              <a:cs typeface="Arial" pitchFamily="34" charset="0"/>
            </a:endParaRPr>
          </a:p>
          <a:p>
            <a:endParaRPr lang="en-US" dirty="0"/>
          </a:p>
        </p:txBody>
      </p:sp>
      <p:pic>
        <p:nvPicPr>
          <p:cNvPr id="5" name="Picture 1633"/>
          <p:cNvPicPr>
            <a:picLocks noChangeAspect="1" noChangeArrowheads="1"/>
          </p:cNvPicPr>
          <p:nvPr/>
        </p:nvPicPr>
        <p:blipFill>
          <a:blip r:embed="rId2" cstate="print"/>
          <a:srcRect/>
          <a:stretch>
            <a:fillRect/>
          </a:stretch>
        </p:blipFill>
        <p:spPr bwMode="auto">
          <a:xfrm>
            <a:off x="6385329" y="4399243"/>
            <a:ext cx="2758671" cy="1482721"/>
          </a:xfrm>
          <a:prstGeom prst="rect">
            <a:avLst/>
          </a:prstGeom>
          <a:noFill/>
          <a:ln w="9525">
            <a:noFill/>
            <a:miter lim="800000"/>
            <a:headEnd/>
            <a:tailEnd/>
          </a:ln>
        </p:spPr>
      </p:pic>
      <p:pic>
        <p:nvPicPr>
          <p:cNvPr id="6" name="Picture 5">
            <a:extLst>
              <a:ext uri="{FF2B5EF4-FFF2-40B4-BE49-F238E27FC236}">
                <a16:creationId xmlns:a16="http://schemas.microsoft.com/office/drawing/2014/main" id="{7F81A63F-879A-1D4F-A8D6-980A31AB47BC}"/>
              </a:ext>
            </a:extLst>
          </p:cNvPr>
          <p:cNvPicPr>
            <a:picLocks noChangeAspect="1"/>
          </p:cNvPicPr>
          <p:nvPr/>
        </p:nvPicPr>
        <p:blipFill>
          <a:blip r:embed="rId3"/>
          <a:stretch>
            <a:fillRect/>
          </a:stretch>
        </p:blipFill>
        <p:spPr>
          <a:xfrm>
            <a:off x="0" y="4294"/>
            <a:ext cx="2078502" cy="1310648"/>
          </a:xfrm>
          <a:prstGeom prst="rect">
            <a:avLst/>
          </a:prstGeom>
        </p:spPr>
      </p:pic>
      <p:pic>
        <p:nvPicPr>
          <p:cNvPr id="8" name="Picture 7">
            <a:extLst>
              <a:ext uri="{FF2B5EF4-FFF2-40B4-BE49-F238E27FC236}">
                <a16:creationId xmlns:a16="http://schemas.microsoft.com/office/drawing/2014/main" id="{EB921665-43E7-F74E-A528-82E04F4EA946}"/>
              </a:ext>
            </a:extLst>
          </p:cNvPr>
          <p:cNvPicPr>
            <a:picLocks noChangeAspect="1"/>
          </p:cNvPicPr>
          <p:nvPr/>
        </p:nvPicPr>
        <p:blipFill>
          <a:blip r:embed="rId4"/>
          <a:stretch>
            <a:fillRect/>
          </a:stretch>
        </p:blipFill>
        <p:spPr>
          <a:xfrm>
            <a:off x="7909560" y="54452"/>
            <a:ext cx="1209822" cy="1314720"/>
          </a:xfrm>
          <a:prstGeom prst="rect">
            <a:avLst/>
          </a:prstGeom>
        </p:spPr>
      </p:pic>
    </p:spTree>
    <p:extLst>
      <p:ext uri="{BB962C8B-B14F-4D97-AF65-F5344CB8AC3E}">
        <p14:creationId xmlns:p14="http://schemas.microsoft.com/office/powerpoint/2010/main" val="21861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2879" y="168518"/>
            <a:ext cx="5218241" cy="627947"/>
          </a:xfrm>
        </p:spPr>
        <p:txBody>
          <a:bodyPr>
            <a:normAutofit/>
          </a:bodyPr>
          <a:lstStyle/>
          <a:p>
            <a:r>
              <a:rPr lang="en-US" sz="2000" b="1" dirty="0">
                <a:cs typeface="Arial"/>
              </a:rPr>
              <a:t>Cells of the innate immune system</a:t>
            </a:r>
          </a:p>
        </p:txBody>
      </p:sp>
      <p:sp>
        <p:nvSpPr>
          <p:cNvPr id="4" name="Content Placeholder 3"/>
          <p:cNvSpPr>
            <a:spLocks noGrp="1"/>
          </p:cNvSpPr>
          <p:nvPr>
            <p:ph idx="1"/>
          </p:nvPr>
        </p:nvSpPr>
        <p:spPr>
          <a:xfrm>
            <a:off x="609606" y="796465"/>
            <a:ext cx="8343894" cy="5219324"/>
          </a:xfrm>
        </p:spPr>
        <p:txBody>
          <a:bodyPr>
            <a:normAutofit fontScale="70000" lnSpcReduction="20000"/>
          </a:bodyPr>
          <a:lstStyle/>
          <a:p>
            <a:r>
              <a:rPr lang="en-US" sz="1800" b="1" dirty="0">
                <a:cs typeface="Arial"/>
              </a:rPr>
              <a:t>Epithelial barriers</a:t>
            </a:r>
          </a:p>
          <a:p>
            <a:pPr lvl="1"/>
            <a:r>
              <a:rPr lang="en-US" sz="1500" dirty="0" err="1">
                <a:cs typeface="Arial"/>
              </a:rPr>
              <a:t>Defensins</a:t>
            </a:r>
            <a:r>
              <a:rPr lang="en-US" sz="1500" dirty="0">
                <a:cs typeface="Arial"/>
              </a:rPr>
              <a:t> – constitutive and induced</a:t>
            </a:r>
          </a:p>
          <a:p>
            <a:pPr lvl="1"/>
            <a:r>
              <a:rPr lang="en-US" sz="1500" dirty="0" err="1">
                <a:cs typeface="Arial"/>
              </a:rPr>
              <a:t>Cathelicidins</a:t>
            </a:r>
            <a:r>
              <a:rPr lang="en-US" sz="1500" dirty="0">
                <a:cs typeface="Arial"/>
              </a:rPr>
              <a:t> - induced synthesis and activation</a:t>
            </a:r>
          </a:p>
          <a:p>
            <a:r>
              <a:rPr lang="en-US" sz="1800" b="1" dirty="0">
                <a:cs typeface="Arial"/>
              </a:rPr>
              <a:t>Phagocytes </a:t>
            </a:r>
          </a:p>
          <a:p>
            <a:pPr lvl="1"/>
            <a:r>
              <a:rPr lang="en-US" sz="1500" dirty="0">
                <a:cs typeface="Arial"/>
              </a:rPr>
              <a:t>Macrophages (</a:t>
            </a:r>
            <a:r>
              <a:rPr lang="en-US" sz="1500" b="1" dirty="0">
                <a:cs typeface="Arial"/>
              </a:rPr>
              <a:t>M</a:t>
            </a:r>
            <a:r>
              <a:rPr lang="en-US" sz="1500" b="1" dirty="0">
                <a:latin typeface="Symbol" pitchFamily="2" charset="2"/>
                <a:cs typeface="Arial"/>
              </a:rPr>
              <a:t>Q</a:t>
            </a:r>
            <a:r>
              <a:rPr lang="en-US" sz="1500" b="1" dirty="0">
                <a:cs typeface="Arial"/>
              </a:rPr>
              <a:t>s</a:t>
            </a:r>
            <a:r>
              <a:rPr lang="en-US" sz="1500" dirty="0">
                <a:cs typeface="Arial"/>
              </a:rPr>
              <a:t>) derived from blood monocytes</a:t>
            </a:r>
          </a:p>
          <a:p>
            <a:pPr lvl="1"/>
            <a:r>
              <a:rPr lang="en-US" sz="1500" dirty="0">
                <a:cs typeface="Arial"/>
              </a:rPr>
              <a:t>Neutrophils </a:t>
            </a:r>
          </a:p>
          <a:p>
            <a:r>
              <a:rPr lang="en-US" sz="2000" b="1" dirty="0">
                <a:cs typeface="Arial"/>
              </a:rPr>
              <a:t>DCs</a:t>
            </a:r>
            <a:r>
              <a:rPr lang="en-US" sz="2000" dirty="0">
                <a:cs typeface="Arial"/>
              </a:rPr>
              <a:t> (classical &amp; plasmacytoid)</a:t>
            </a:r>
          </a:p>
          <a:p>
            <a:pPr lvl="1"/>
            <a:r>
              <a:rPr lang="en-US" sz="1600" dirty="0">
                <a:cs typeface="Arial"/>
              </a:rPr>
              <a:t>Classical DCs are mostly the initial antigen-presenting cell (</a:t>
            </a:r>
            <a:r>
              <a:rPr lang="en-US" sz="1600" b="1" dirty="0">
                <a:cs typeface="Arial"/>
              </a:rPr>
              <a:t>APC</a:t>
            </a:r>
            <a:r>
              <a:rPr lang="en-US" sz="1600" dirty="0">
                <a:cs typeface="Arial"/>
              </a:rPr>
              <a:t>) for T cells; </a:t>
            </a:r>
          </a:p>
          <a:p>
            <a:pPr lvl="1"/>
            <a:r>
              <a:rPr lang="en-US" sz="1600" dirty="0">
                <a:cs typeface="Arial"/>
              </a:rPr>
              <a:t>Plasmacytoid DCs detect viruses and secrete large amounts of type I (</a:t>
            </a:r>
            <a:r>
              <a:rPr lang="en-US" sz="1600" dirty="0" err="1">
                <a:latin typeface="Symbol" pitchFamily="2" charset="2"/>
                <a:cs typeface="Arial"/>
              </a:rPr>
              <a:t>a,b</a:t>
            </a:r>
            <a:r>
              <a:rPr lang="en-US" sz="1600" dirty="0">
                <a:cs typeface="Arial"/>
              </a:rPr>
              <a:t>) interferons</a:t>
            </a:r>
          </a:p>
          <a:p>
            <a:pPr lvl="1"/>
            <a:r>
              <a:rPr lang="en-US" sz="1600" dirty="0">
                <a:cs typeface="Arial"/>
              </a:rPr>
              <a:t>Bridge between innate and adaptive immunity; they pick up antigen peripherally, travel to lymph</a:t>
            </a:r>
          </a:p>
          <a:p>
            <a:r>
              <a:rPr lang="en-US" sz="1800" b="1" dirty="0">
                <a:cs typeface="Arial"/>
              </a:rPr>
              <a:t>Natural killer </a:t>
            </a:r>
            <a:r>
              <a:rPr lang="en-US" sz="1800" dirty="0">
                <a:cs typeface="Arial"/>
              </a:rPr>
              <a:t>(</a:t>
            </a:r>
            <a:r>
              <a:rPr lang="en-US" sz="1800" b="1" dirty="0">
                <a:cs typeface="Arial"/>
              </a:rPr>
              <a:t>NK</a:t>
            </a:r>
            <a:r>
              <a:rPr lang="en-US" sz="1800" dirty="0">
                <a:cs typeface="Arial"/>
              </a:rPr>
              <a:t>)</a:t>
            </a:r>
            <a:r>
              <a:rPr lang="en-US" sz="1800" b="1" dirty="0">
                <a:cs typeface="Arial"/>
              </a:rPr>
              <a:t> cells</a:t>
            </a:r>
          </a:p>
          <a:p>
            <a:pPr lvl="1"/>
            <a:r>
              <a:rPr lang="en-US" sz="1500" dirty="0">
                <a:cs typeface="Arial"/>
              </a:rPr>
              <a:t>Killer activity</a:t>
            </a:r>
          </a:p>
          <a:p>
            <a:pPr lvl="2"/>
            <a:r>
              <a:rPr lang="en-US" sz="1300" dirty="0">
                <a:cs typeface="Arial"/>
              </a:rPr>
              <a:t>Activating receptors bearing ITAMs (KIRs, C-type lectin receptors some with class </a:t>
            </a:r>
            <a:r>
              <a:rPr lang="en-US" sz="1300" dirty="0" err="1">
                <a:cs typeface="Arial"/>
              </a:rPr>
              <a:t>Ib</a:t>
            </a:r>
            <a:r>
              <a:rPr lang="en-US" sz="1300" dirty="0">
                <a:cs typeface="Arial"/>
              </a:rPr>
              <a:t> MHC binding: NKGD2 + MIC-A &amp; MIC-B) </a:t>
            </a:r>
          </a:p>
          <a:p>
            <a:pPr lvl="2"/>
            <a:r>
              <a:rPr lang="en-US" sz="1300" dirty="0">
                <a:cs typeface="Arial"/>
              </a:rPr>
              <a:t>Antibody-dependent cellular cytotoxicity (</a:t>
            </a:r>
            <a:r>
              <a:rPr lang="en-US" sz="1300" b="1" dirty="0">
                <a:cs typeface="Arial"/>
              </a:rPr>
              <a:t>ADCC</a:t>
            </a:r>
            <a:r>
              <a:rPr lang="en-US" sz="1300" dirty="0">
                <a:cs typeface="Arial"/>
              </a:rPr>
              <a:t>) </a:t>
            </a:r>
            <a:r>
              <a:rPr lang="en-US" sz="1300" i="1" dirty="0">
                <a:cs typeface="Arial"/>
              </a:rPr>
              <a:t>via</a:t>
            </a:r>
            <a:r>
              <a:rPr lang="en-US" sz="1300" dirty="0">
                <a:cs typeface="Arial"/>
              </a:rPr>
              <a:t> CD 16 (</a:t>
            </a:r>
            <a:r>
              <a:rPr lang="en-US" sz="1300" dirty="0" err="1">
                <a:cs typeface="Arial"/>
              </a:rPr>
              <a:t>Fc</a:t>
            </a:r>
            <a:r>
              <a:rPr lang="en-US" sz="1300" dirty="0" err="1">
                <a:latin typeface="Symbol" charset="2"/>
                <a:cs typeface="Symbol" charset="2"/>
              </a:rPr>
              <a:t>g</a:t>
            </a:r>
            <a:r>
              <a:rPr lang="en-US" sz="1300" dirty="0" err="1">
                <a:cs typeface="Arial"/>
              </a:rPr>
              <a:t>RIIIA</a:t>
            </a:r>
            <a:r>
              <a:rPr lang="en-US" sz="1300" dirty="0">
                <a:cs typeface="Arial"/>
              </a:rPr>
              <a:t> receptor that binds IgG1 and 3 isotypes)</a:t>
            </a:r>
          </a:p>
          <a:p>
            <a:pPr lvl="2"/>
            <a:r>
              <a:rPr lang="en-US" sz="1300" dirty="0">
                <a:cs typeface="Arial"/>
              </a:rPr>
              <a:t>Inhibitory  receptors bearing ITIMs recruit SHIP and SHP to dampen NK response (PD-1, NKG2A, LILRB</a:t>
            </a:r>
          </a:p>
          <a:p>
            <a:pPr lvl="1"/>
            <a:r>
              <a:rPr lang="en-US" sz="1500" dirty="0">
                <a:cs typeface="Arial"/>
              </a:rPr>
              <a:t>Cytokine production (</a:t>
            </a:r>
            <a:r>
              <a:rPr lang="en-US" sz="1500" dirty="0">
                <a:latin typeface="Symbol" charset="2"/>
                <a:cs typeface="Symbol" charset="2"/>
              </a:rPr>
              <a:t>g</a:t>
            </a:r>
            <a:r>
              <a:rPr lang="en-US" sz="1500" dirty="0">
                <a:cs typeface="Arial"/>
              </a:rPr>
              <a:t>-interferon)</a:t>
            </a:r>
          </a:p>
          <a:p>
            <a:r>
              <a:rPr lang="en-US" sz="1800" b="1" dirty="0">
                <a:cs typeface="Arial"/>
              </a:rPr>
              <a:t>Innate lymphoid cells </a:t>
            </a:r>
            <a:r>
              <a:rPr lang="en-US" sz="1800" dirty="0">
                <a:cs typeface="Arial"/>
              </a:rPr>
              <a:t>(</a:t>
            </a:r>
            <a:r>
              <a:rPr lang="en-US" sz="1800" b="1" dirty="0">
                <a:cs typeface="Arial"/>
              </a:rPr>
              <a:t>ILCs</a:t>
            </a:r>
            <a:r>
              <a:rPr lang="en-US" sz="1800" dirty="0">
                <a:cs typeface="Arial"/>
              </a:rPr>
              <a:t>):</a:t>
            </a:r>
            <a:r>
              <a:rPr lang="en-US" sz="1800" b="1" dirty="0">
                <a:cs typeface="Arial"/>
              </a:rPr>
              <a:t> </a:t>
            </a:r>
            <a:r>
              <a:rPr lang="en-US" sz="1800" dirty="0">
                <a:cs typeface="Arial"/>
              </a:rPr>
              <a:t>Group 1, 2 &amp; 3 ILCs </a:t>
            </a:r>
          </a:p>
          <a:p>
            <a:pPr marL="400050" lvl="1" indent="0">
              <a:buNone/>
            </a:pPr>
            <a:r>
              <a:rPr lang="en-US" sz="1400" dirty="0">
                <a:cs typeface="Arial"/>
              </a:rPr>
              <a:t>(categorized based on Th1, Th2 &amp; Th17 cytokine profiles, respectively)</a:t>
            </a:r>
          </a:p>
          <a:p>
            <a:pPr lvl="1"/>
            <a:r>
              <a:rPr lang="en-US" sz="1575" dirty="0">
                <a:cs typeface="Arial"/>
              </a:rPr>
              <a:t>Group 1: Th1 cytokines (esp. </a:t>
            </a:r>
            <a:r>
              <a:rPr lang="en-US" sz="1350" dirty="0">
                <a:latin typeface="Symbol" charset="2"/>
                <a:cs typeface="Symbol" charset="2"/>
              </a:rPr>
              <a:t>g</a:t>
            </a:r>
            <a:r>
              <a:rPr lang="en-US" sz="1350" dirty="0">
                <a:cs typeface="Arial"/>
              </a:rPr>
              <a:t>-interferon)</a:t>
            </a:r>
            <a:r>
              <a:rPr lang="en-US" sz="1575" dirty="0">
                <a:cs typeface="Arial"/>
              </a:rPr>
              <a:t> includes cytotoxic and non-cytotoxic NK-cell subsets</a:t>
            </a:r>
          </a:p>
          <a:p>
            <a:pPr lvl="1"/>
            <a:r>
              <a:rPr lang="en-US" sz="1575" dirty="0">
                <a:cs typeface="Arial"/>
              </a:rPr>
              <a:t>Group 2: Th2 cytokines including IL5, IL13</a:t>
            </a:r>
          </a:p>
          <a:p>
            <a:pPr lvl="1"/>
            <a:r>
              <a:rPr lang="en-US" sz="1575" dirty="0">
                <a:cs typeface="Arial"/>
              </a:rPr>
              <a:t>Group 3: TH17 inflammatory cytokines including IL17, IL22; </a:t>
            </a:r>
          </a:p>
          <a:p>
            <a:pPr lvl="2"/>
            <a:r>
              <a:rPr lang="en-US" sz="1275" dirty="0">
                <a:cs typeface="Arial"/>
              </a:rPr>
              <a:t>Lymphoid inducer (</a:t>
            </a:r>
            <a:r>
              <a:rPr lang="en-US" sz="1275" b="1" dirty="0" err="1">
                <a:cs typeface="Arial"/>
              </a:rPr>
              <a:t>LTi</a:t>
            </a:r>
            <a:r>
              <a:rPr lang="en-US" sz="1275" dirty="0">
                <a:cs typeface="Arial"/>
              </a:rPr>
              <a:t>) cells also secrete tumor necrosis factor (</a:t>
            </a:r>
            <a:r>
              <a:rPr lang="en-US" sz="1275" b="1" dirty="0">
                <a:cs typeface="Arial"/>
              </a:rPr>
              <a:t>TNF</a:t>
            </a:r>
            <a:r>
              <a:rPr lang="en-US" sz="1275" dirty="0">
                <a:cs typeface="Arial"/>
              </a:rPr>
              <a:t>) and bear </a:t>
            </a:r>
            <a:r>
              <a:rPr lang="en-US" sz="1275" dirty="0">
                <a:latin typeface="Symbol" charset="2"/>
                <a:cs typeface="Symbol" charset="2"/>
              </a:rPr>
              <a:t>a</a:t>
            </a:r>
            <a:r>
              <a:rPr lang="en-US" sz="1275" dirty="0">
                <a:cs typeface="Arial"/>
              </a:rPr>
              <a:t>-lymphotoxin (</a:t>
            </a:r>
            <a:r>
              <a:rPr lang="en-US" sz="1275" b="1" dirty="0">
                <a:latin typeface="Symbol" charset="2"/>
                <a:cs typeface="Symbol" charset="2"/>
              </a:rPr>
              <a:t>a-</a:t>
            </a:r>
            <a:r>
              <a:rPr lang="en-US" sz="1275" b="1" dirty="0">
                <a:cs typeface="Arial"/>
              </a:rPr>
              <a:t>LT</a:t>
            </a:r>
            <a:r>
              <a:rPr lang="en-US" sz="1275" dirty="0">
                <a:cs typeface="Arial"/>
              </a:rPr>
              <a:t>)</a:t>
            </a:r>
          </a:p>
          <a:p>
            <a:r>
              <a:rPr lang="en-US" sz="1875" b="1" dirty="0">
                <a:cs typeface="Arial"/>
              </a:rPr>
              <a:t>Lymphocytes with limited </a:t>
            </a:r>
            <a:r>
              <a:rPr lang="en-US" sz="1875" b="1" dirty="0" err="1">
                <a:cs typeface="Arial"/>
              </a:rPr>
              <a:t>TcR</a:t>
            </a:r>
            <a:r>
              <a:rPr lang="en-US" sz="1875" b="1" dirty="0">
                <a:cs typeface="Arial"/>
              </a:rPr>
              <a:t> or </a:t>
            </a:r>
            <a:r>
              <a:rPr lang="en-US" sz="1875" b="1" dirty="0" err="1">
                <a:cs typeface="Arial"/>
              </a:rPr>
              <a:t>BcR</a:t>
            </a:r>
            <a:r>
              <a:rPr lang="en-US" sz="1875" b="1" dirty="0">
                <a:cs typeface="Arial"/>
              </a:rPr>
              <a:t> diversity</a:t>
            </a:r>
          </a:p>
          <a:p>
            <a:pPr lvl="1"/>
            <a:r>
              <a:rPr lang="en-US" sz="1575" dirty="0">
                <a:cs typeface="Arial"/>
              </a:rPr>
              <a:t>T cells: Intra-</a:t>
            </a:r>
            <a:r>
              <a:rPr lang="en-US" sz="1575" dirty="0" err="1">
                <a:cs typeface="Arial"/>
              </a:rPr>
              <a:t>epthelial</a:t>
            </a:r>
            <a:r>
              <a:rPr lang="en-US" sz="1575" dirty="0">
                <a:cs typeface="Arial"/>
              </a:rPr>
              <a:t> </a:t>
            </a:r>
            <a:r>
              <a:rPr lang="en-US" sz="1500" dirty="0">
                <a:latin typeface="Symbol" charset="2"/>
                <a:cs typeface="Symbol" charset="2"/>
              </a:rPr>
              <a:t>a/b </a:t>
            </a:r>
            <a:r>
              <a:rPr lang="en-US" sz="1500" dirty="0">
                <a:cs typeface="Arial"/>
              </a:rPr>
              <a:t>and </a:t>
            </a:r>
            <a:r>
              <a:rPr lang="en-US" sz="1500" dirty="0">
                <a:latin typeface="Symbol" charset="2"/>
                <a:cs typeface="Symbol" charset="2"/>
              </a:rPr>
              <a:t>g/d </a:t>
            </a:r>
            <a:r>
              <a:rPr lang="en-US" sz="1500" dirty="0">
                <a:cs typeface="Arial"/>
              </a:rPr>
              <a:t>T cells, </a:t>
            </a:r>
            <a:r>
              <a:rPr lang="en-US" sz="1500" dirty="0" err="1">
                <a:cs typeface="Arial"/>
              </a:rPr>
              <a:t>iNKT</a:t>
            </a:r>
            <a:r>
              <a:rPr lang="en-US" sz="1500" dirty="0">
                <a:cs typeface="Arial"/>
              </a:rPr>
              <a:t> cells all bear </a:t>
            </a:r>
            <a:r>
              <a:rPr lang="en-US" sz="1500" dirty="0" err="1">
                <a:cs typeface="Arial"/>
              </a:rPr>
              <a:t>TcRs</a:t>
            </a:r>
            <a:r>
              <a:rPr lang="en-US" sz="1500" dirty="0">
                <a:cs typeface="Arial"/>
              </a:rPr>
              <a:t> of limited diversity</a:t>
            </a:r>
            <a:endParaRPr lang="en-US" sz="1575" dirty="0">
              <a:cs typeface="Arial"/>
            </a:endParaRPr>
          </a:p>
          <a:p>
            <a:pPr lvl="1"/>
            <a:r>
              <a:rPr lang="en-US" sz="1575" dirty="0">
                <a:cs typeface="Arial"/>
              </a:rPr>
              <a:t>B cells: B1 (a and b), and marginal zone B cells bear </a:t>
            </a:r>
            <a:r>
              <a:rPr lang="en-US" sz="1575" dirty="0" err="1">
                <a:cs typeface="Arial"/>
              </a:rPr>
              <a:t>BcRs</a:t>
            </a:r>
            <a:r>
              <a:rPr lang="en-US" sz="1575" dirty="0">
                <a:cs typeface="Arial"/>
              </a:rPr>
              <a:t> of limited diversity (not nearly as limited)</a:t>
            </a:r>
          </a:p>
          <a:p>
            <a:r>
              <a:rPr lang="en-US" sz="1800" b="1" dirty="0">
                <a:cs typeface="Arial"/>
              </a:rPr>
              <a:t>Mast Cells &amp; Basophils</a:t>
            </a:r>
            <a:r>
              <a:rPr lang="en-US" sz="1800" dirty="0">
                <a:cs typeface="Arial"/>
              </a:rPr>
              <a:t>: Activated by </a:t>
            </a:r>
            <a:r>
              <a:rPr lang="en-US" sz="1800" dirty="0" err="1">
                <a:cs typeface="Arial"/>
              </a:rPr>
              <a:t>IgE</a:t>
            </a:r>
            <a:r>
              <a:rPr lang="en-US" sz="1800" dirty="0">
                <a:cs typeface="Arial"/>
              </a:rPr>
              <a:t> clustering: secrete short and long-acting vasoactive mediators</a:t>
            </a:r>
          </a:p>
          <a:p>
            <a:r>
              <a:rPr lang="en-US" sz="1800" b="1" dirty="0">
                <a:cs typeface="Arial"/>
              </a:rPr>
              <a:t>Eosinophils</a:t>
            </a:r>
            <a:r>
              <a:rPr lang="en-US" sz="1800" dirty="0">
                <a:cs typeface="Arial"/>
              </a:rPr>
              <a:t>: Driven by Th2 responses, they control parasites by secreting toxic proteins</a:t>
            </a:r>
          </a:p>
          <a:p>
            <a:r>
              <a:rPr lang="en-US" sz="1800" b="1" dirty="0">
                <a:cs typeface="Arial"/>
              </a:rPr>
              <a:t>Granulocytes</a:t>
            </a:r>
            <a:r>
              <a:rPr lang="en-US" sz="1800" dirty="0">
                <a:cs typeface="Arial"/>
              </a:rPr>
              <a:t> = Neutrophils, basophils, eosinophils (loaded with vasoactive and toxic granules)</a:t>
            </a:r>
          </a:p>
        </p:txBody>
      </p:sp>
    </p:spTree>
    <p:extLst>
      <p:ext uri="{BB962C8B-B14F-4D97-AF65-F5344CB8AC3E}">
        <p14:creationId xmlns:p14="http://schemas.microsoft.com/office/powerpoint/2010/main" val="334315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973" y="0"/>
            <a:ext cx="6346727" cy="6376431"/>
          </a:xfrm>
          <a:prstGeom prst="rect">
            <a:avLst/>
          </a:prstGeom>
        </p:spPr>
      </p:pic>
      <p:sp>
        <p:nvSpPr>
          <p:cNvPr id="4" name="Slide Number Placeholder 3"/>
          <p:cNvSpPr>
            <a:spLocks noGrp="1"/>
          </p:cNvSpPr>
          <p:nvPr>
            <p:ph type="sldNum" sz="quarter" idx="12"/>
          </p:nvPr>
        </p:nvSpPr>
        <p:spPr/>
        <p:txBody>
          <a:bodyPr/>
          <a:lstStyle/>
          <a:p>
            <a:fld id="{13EA5BE9-B172-7244-9DA5-14841A33ACC0}" type="slidenum">
              <a:rPr lang="en-US" smtClean="0"/>
              <a:t>11</a:t>
            </a:fld>
            <a:endParaRPr lang="en-US"/>
          </a:p>
        </p:txBody>
      </p:sp>
    </p:spTree>
    <p:extLst>
      <p:ext uri="{BB962C8B-B14F-4D97-AF65-F5344CB8AC3E}">
        <p14:creationId xmlns:p14="http://schemas.microsoft.com/office/powerpoint/2010/main" val="202057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835" y="930607"/>
            <a:ext cx="5196329" cy="6203617"/>
          </a:xfrm>
          <a:prstGeom prst="rect">
            <a:avLst/>
          </a:prstGeom>
        </p:spPr>
      </p:pic>
      <p:sp>
        <p:nvSpPr>
          <p:cNvPr id="3" name="Slide Number Placeholder 2"/>
          <p:cNvSpPr>
            <a:spLocks noGrp="1"/>
          </p:cNvSpPr>
          <p:nvPr>
            <p:ph type="sldNum" sz="quarter" idx="12"/>
          </p:nvPr>
        </p:nvSpPr>
        <p:spPr/>
        <p:txBody>
          <a:bodyPr/>
          <a:lstStyle/>
          <a:p>
            <a:fld id="{13EA5BE9-B172-7244-9DA5-14841A33ACC0}" type="slidenum">
              <a:rPr lang="en-US" smtClean="0"/>
              <a:t>12</a:t>
            </a:fld>
            <a:endParaRPr lang="en-US"/>
          </a:p>
        </p:txBody>
      </p:sp>
      <p:sp>
        <p:nvSpPr>
          <p:cNvPr id="4" name="TextBox 3">
            <a:extLst>
              <a:ext uri="{FF2B5EF4-FFF2-40B4-BE49-F238E27FC236}">
                <a16:creationId xmlns:a16="http://schemas.microsoft.com/office/drawing/2014/main" id="{8D982DB6-4866-0F4F-8CAE-F1FA58502EDD}"/>
              </a:ext>
            </a:extLst>
          </p:cNvPr>
          <p:cNvSpPr txBox="1"/>
          <p:nvPr/>
        </p:nvSpPr>
        <p:spPr>
          <a:xfrm>
            <a:off x="1308925" y="136525"/>
            <a:ext cx="6526147"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The cells of adaptive immunity:</a:t>
            </a:r>
          </a:p>
          <a:p>
            <a:pPr algn="ctr"/>
            <a:r>
              <a:rPr lang="en-US" sz="2000" b="1" dirty="0">
                <a:latin typeface="Arial" panose="020B0604020202020204" pitchFamily="34" charset="0"/>
                <a:cs typeface="Arial" panose="020B0604020202020204" pitchFamily="34" charset="0"/>
              </a:rPr>
              <a:t>B cells, CD4</a:t>
            </a:r>
            <a:r>
              <a:rPr lang="en-US" sz="2000" b="1" baseline="30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helper T cells, &amp; CD8</a:t>
            </a:r>
            <a:r>
              <a:rPr lang="en-US" sz="2000" b="1" baseline="30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cytotoxic T cells</a:t>
            </a:r>
          </a:p>
        </p:txBody>
      </p:sp>
      <p:sp>
        <p:nvSpPr>
          <p:cNvPr id="5" name="TextBox 4">
            <a:extLst>
              <a:ext uri="{FF2B5EF4-FFF2-40B4-BE49-F238E27FC236}">
                <a16:creationId xmlns:a16="http://schemas.microsoft.com/office/drawing/2014/main" id="{9091F8EC-13EC-AB4F-B380-3118BEC7414F}"/>
              </a:ext>
            </a:extLst>
          </p:cNvPr>
          <p:cNvSpPr txBox="1"/>
          <p:nvPr/>
        </p:nvSpPr>
        <p:spPr>
          <a:xfrm>
            <a:off x="5252787" y="3014475"/>
            <a:ext cx="593432" cy="338554"/>
          </a:xfrm>
          <a:prstGeom prst="rect">
            <a:avLst/>
          </a:prstGeom>
          <a:no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CD4</a:t>
            </a:r>
          </a:p>
        </p:txBody>
      </p:sp>
      <p:sp>
        <p:nvSpPr>
          <p:cNvPr id="6" name="TextBox 5">
            <a:extLst>
              <a:ext uri="{FF2B5EF4-FFF2-40B4-BE49-F238E27FC236}">
                <a16:creationId xmlns:a16="http://schemas.microsoft.com/office/drawing/2014/main" id="{0C2E5A87-E5A3-BC49-A6F2-B980ABB948B7}"/>
              </a:ext>
            </a:extLst>
          </p:cNvPr>
          <p:cNvSpPr txBox="1"/>
          <p:nvPr/>
        </p:nvSpPr>
        <p:spPr>
          <a:xfrm>
            <a:off x="6446264" y="3014475"/>
            <a:ext cx="593432" cy="338554"/>
          </a:xfrm>
          <a:prstGeom prst="rect">
            <a:avLst/>
          </a:prstGeom>
          <a:no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CD8</a:t>
            </a:r>
          </a:p>
        </p:txBody>
      </p:sp>
      <p:sp>
        <p:nvSpPr>
          <p:cNvPr id="7" name="TextBox 6">
            <a:extLst>
              <a:ext uri="{FF2B5EF4-FFF2-40B4-BE49-F238E27FC236}">
                <a16:creationId xmlns:a16="http://schemas.microsoft.com/office/drawing/2014/main" id="{C17C59CB-F630-074B-9390-C59C403318EC}"/>
              </a:ext>
            </a:extLst>
          </p:cNvPr>
          <p:cNvSpPr txBox="1"/>
          <p:nvPr/>
        </p:nvSpPr>
        <p:spPr>
          <a:xfrm>
            <a:off x="7010797" y="2766308"/>
            <a:ext cx="2114374" cy="2308324"/>
          </a:xfrm>
          <a:prstGeom prst="rect">
            <a:avLst/>
          </a:prstGeom>
          <a:noFill/>
        </p:spPr>
        <p:txBody>
          <a:bodyPr wrap="square" rtlCol="0">
            <a:spAutoFit/>
          </a:bodyPr>
          <a:lstStyle/>
          <a:p>
            <a:r>
              <a:rPr lang="en-US" dirty="0"/>
              <a:t>CD4 and CD8 are cell-surface markers involved in T-cell receptor signaling.</a:t>
            </a:r>
          </a:p>
          <a:p>
            <a:r>
              <a:rPr lang="en-US" dirty="0"/>
              <a:t>They ensure T cells recognize the correct class of MHC molecule (I vs II).</a:t>
            </a:r>
          </a:p>
        </p:txBody>
      </p:sp>
      <p:sp>
        <p:nvSpPr>
          <p:cNvPr id="8" name="TextBox 7">
            <a:extLst>
              <a:ext uri="{FF2B5EF4-FFF2-40B4-BE49-F238E27FC236}">
                <a16:creationId xmlns:a16="http://schemas.microsoft.com/office/drawing/2014/main" id="{4A54C589-3F13-234B-B6FA-1FE611E9CC0D}"/>
              </a:ext>
            </a:extLst>
          </p:cNvPr>
          <p:cNvSpPr txBox="1"/>
          <p:nvPr/>
        </p:nvSpPr>
        <p:spPr>
          <a:xfrm>
            <a:off x="107300" y="1859339"/>
            <a:ext cx="2085476" cy="3139321"/>
          </a:xfrm>
          <a:prstGeom prst="rect">
            <a:avLst/>
          </a:prstGeom>
          <a:noFill/>
        </p:spPr>
        <p:txBody>
          <a:bodyPr wrap="square" rtlCol="0">
            <a:spAutoFit/>
          </a:bodyPr>
          <a:lstStyle/>
          <a:p>
            <a:r>
              <a:rPr lang="en-US" dirty="0"/>
              <a:t>B-cell/Ig receptors comprise antibodies containing a C-terminal transmembrane domain and short cytoplasmic tail.</a:t>
            </a:r>
          </a:p>
          <a:p>
            <a:r>
              <a:rPr lang="en-US" dirty="0"/>
              <a:t>Plasma cells do not translate those domains, allowing antibody secretion.</a:t>
            </a:r>
          </a:p>
        </p:txBody>
      </p:sp>
      <p:sp>
        <p:nvSpPr>
          <p:cNvPr id="9" name="TextBox 8">
            <a:extLst>
              <a:ext uri="{FF2B5EF4-FFF2-40B4-BE49-F238E27FC236}">
                <a16:creationId xmlns:a16="http://schemas.microsoft.com/office/drawing/2014/main" id="{6F6DE234-13CB-4841-8CF6-BA58F0AE598C}"/>
              </a:ext>
            </a:extLst>
          </p:cNvPr>
          <p:cNvSpPr txBox="1"/>
          <p:nvPr/>
        </p:nvSpPr>
        <p:spPr>
          <a:xfrm>
            <a:off x="3457096" y="3777293"/>
            <a:ext cx="894797" cy="276999"/>
          </a:xfrm>
          <a:prstGeom prst="rect">
            <a:avLst/>
          </a:prstGeom>
          <a:noFill/>
        </p:spPr>
        <p:txBody>
          <a:bodyPr wrap="none" rtlCol="0">
            <a:spAutoFit/>
          </a:bodyPr>
          <a:lstStyle/>
          <a:p>
            <a:r>
              <a:rPr lang="en-US" sz="1200" b="1" dirty="0">
                <a:solidFill>
                  <a:schemeClr val="accent2"/>
                </a:solidFill>
              </a:rPr>
              <a:t>Plasma cell</a:t>
            </a:r>
          </a:p>
        </p:txBody>
      </p:sp>
    </p:spTree>
    <p:extLst>
      <p:ext uri="{BB962C8B-B14F-4D97-AF65-F5344CB8AC3E}">
        <p14:creationId xmlns:p14="http://schemas.microsoft.com/office/powerpoint/2010/main" val="183011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ure 1-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419668"/>
            <a:ext cx="7853680" cy="4936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7624F12-2125-7948-B0C8-90AC2D874BA6}" type="slidenum">
              <a:rPr lang="en-US" smtClean="0"/>
              <a:pPr>
                <a:defRPr/>
              </a:pPr>
              <a:t>13</a:t>
            </a:fld>
            <a:endParaRPr lang="en-US"/>
          </a:p>
        </p:txBody>
      </p:sp>
      <p:sp>
        <p:nvSpPr>
          <p:cNvPr id="3" name="TextBox 2"/>
          <p:cNvSpPr txBox="1"/>
          <p:nvPr/>
        </p:nvSpPr>
        <p:spPr>
          <a:xfrm>
            <a:off x="245077" y="394454"/>
            <a:ext cx="8651302" cy="646331"/>
          </a:xfrm>
          <a:prstGeom prst="rect">
            <a:avLst/>
          </a:prstGeom>
          <a:noFill/>
        </p:spPr>
        <p:txBody>
          <a:bodyPr wrap="none" rtlCol="0">
            <a:spAutoFit/>
          </a:bodyPr>
          <a:lstStyle/>
          <a:p>
            <a:pPr algn="ctr"/>
            <a:r>
              <a:rPr lang="en-US" b="1" dirty="0">
                <a:latin typeface="Arial"/>
                <a:cs typeface="Arial"/>
              </a:rPr>
              <a:t>The diversity of B-cell receptors (secreted as antibodies) and T-cell receptors </a:t>
            </a:r>
          </a:p>
          <a:p>
            <a:pPr algn="ctr"/>
            <a:r>
              <a:rPr lang="en-US" b="1" dirty="0">
                <a:latin typeface="Arial"/>
                <a:cs typeface="Arial"/>
              </a:rPr>
              <a:t>is responsible for antigen specificity in adaptive immune responses  </a:t>
            </a:r>
          </a:p>
        </p:txBody>
      </p:sp>
      <p:sp>
        <p:nvSpPr>
          <p:cNvPr id="4" name="TextBox 3">
            <a:extLst>
              <a:ext uri="{FF2B5EF4-FFF2-40B4-BE49-F238E27FC236}">
                <a16:creationId xmlns:a16="http://schemas.microsoft.com/office/drawing/2014/main" id="{4FB43A1D-7994-FF42-92F0-596FDC33CC53}"/>
              </a:ext>
            </a:extLst>
          </p:cNvPr>
          <p:cNvSpPr txBox="1"/>
          <p:nvPr/>
        </p:nvSpPr>
        <p:spPr>
          <a:xfrm>
            <a:off x="6388100" y="3334011"/>
            <a:ext cx="965329" cy="369332"/>
          </a:xfrm>
          <a:prstGeom prst="rect">
            <a:avLst/>
          </a:prstGeom>
          <a:noFill/>
        </p:spPr>
        <p:txBody>
          <a:bodyPr wrap="none" rtlCol="0">
            <a:spAutoFit/>
          </a:bodyPr>
          <a:lstStyle/>
          <a:p>
            <a:r>
              <a:rPr lang="en-US" dirty="0"/>
              <a:t>Or   </a:t>
            </a:r>
            <a:r>
              <a:rPr lang="en-US" b="1" dirty="0">
                <a:latin typeface="Symbol" pitchFamily="2" charset="2"/>
              </a:rPr>
              <a:t>g   d</a:t>
            </a:r>
          </a:p>
        </p:txBody>
      </p:sp>
    </p:spTree>
    <p:extLst>
      <p:ext uri="{BB962C8B-B14F-4D97-AF65-F5344CB8AC3E}">
        <p14:creationId xmlns:p14="http://schemas.microsoft.com/office/powerpoint/2010/main" val="320121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igure 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760" y="794506"/>
            <a:ext cx="3122613" cy="5561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392868" y="4434840"/>
            <a:ext cx="1159505" cy="369332"/>
          </a:xfrm>
          <a:prstGeom prst="rect">
            <a:avLst/>
          </a:prstGeom>
          <a:noFill/>
        </p:spPr>
        <p:txBody>
          <a:bodyPr wrap="none" rtlCol="0">
            <a:spAutoFit/>
          </a:bodyPr>
          <a:lstStyle/>
          <a:p>
            <a:r>
              <a:rPr lang="en-US" sz="1800" b="1" dirty="0" err="1">
                <a:latin typeface="Arial"/>
                <a:cs typeface="Arial"/>
              </a:rPr>
              <a:t>paratope</a:t>
            </a:r>
            <a:endParaRPr lang="en-US" sz="1800" b="1" dirty="0">
              <a:latin typeface="Arial"/>
              <a:cs typeface="Arial"/>
            </a:endParaRPr>
          </a:p>
        </p:txBody>
      </p:sp>
      <p:sp>
        <p:nvSpPr>
          <p:cNvPr id="4" name="TextBox 3"/>
          <p:cNvSpPr txBox="1"/>
          <p:nvPr/>
        </p:nvSpPr>
        <p:spPr>
          <a:xfrm>
            <a:off x="381000" y="1163320"/>
            <a:ext cx="3467100" cy="4093428"/>
          </a:xfrm>
          <a:prstGeom prst="rect">
            <a:avLst/>
          </a:prstGeom>
          <a:noFill/>
        </p:spPr>
        <p:txBody>
          <a:bodyPr wrap="square" rtlCol="0">
            <a:spAutoFit/>
          </a:bodyPr>
          <a:lstStyle/>
          <a:p>
            <a:r>
              <a:rPr lang="en-US" sz="2000" dirty="0">
                <a:latin typeface="Arial"/>
                <a:cs typeface="Arial"/>
              </a:rPr>
              <a:t>Diversity is concentrated in the </a:t>
            </a:r>
            <a:r>
              <a:rPr lang="en-US" sz="2000" b="1" dirty="0">
                <a:latin typeface="Arial"/>
                <a:cs typeface="Arial"/>
              </a:rPr>
              <a:t>antigen-binding site </a:t>
            </a:r>
            <a:r>
              <a:rPr lang="en-US" sz="2000" dirty="0">
                <a:latin typeface="Arial"/>
                <a:cs typeface="Arial"/>
              </a:rPr>
              <a:t>(= </a:t>
            </a:r>
            <a:r>
              <a:rPr lang="en-US" sz="2000" b="1" dirty="0">
                <a:latin typeface="Arial"/>
                <a:cs typeface="Arial"/>
              </a:rPr>
              <a:t>paratope</a:t>
            </a:r>
            <a:r>
              <a:rPr lang="en-US" sz="2000" dirty="0">
                <a:latin typeface="Arial"/>
                <a:cs typeface="Arial"/>
              </a:rPr>
              <a:t>) of antibodies and T-cell receptors.</a:t>
            </a:r>
          </a:p>
          <a:p>
            <a:endParaRPr lang="en-US" sz="2000" dirty="0">
              <a:latin typeface="Arial"/>
              <a:cs typeface="Arial"/>
            </a:endParaRPr>
          </a:p>
          <a:p>
            <a:r>
              <a:rPr lang="en-US" sz="2000" dirty="0">
                <a:latin typeface="Arial"/>
                <a:cs typeface="Arial"/>
              </a:rPr>
              <a:t>The antibody’s </a:t>
            </a:r>
            <a:r>
              <a:rPr lang="en-US" sz="2000" b="1" dirty="0">
                <a:latin typeface="Arial"/>
                <a:cs typeface="Arial"/>
              </a:rPr>
              <a:t>paratope </a:t>
            </a:r>
            <a:r>
              <a:rPr lang="en-US" sz="2000" dirty="0">
                <a:latin typeface="Arial"/>
                <a:cs typeface="Arial"/>
              </a:rPr>
              <a:t>comprises the surface contact region with that of the antigen: the </a:t>
            </a:r>
            <a:r>
              <a:rPr lang="en-US" sz="2000" b="1" dirty="0">
                <a:latin typeface="Arial"/>
                <a:cs typeface="Arial"/>
              </a:rPr>
              <a:t>epitope</a:t>
            </a:r>
            <a:r>
              <a:rPr lang="en-US" sz="2000" dirty="0">
                <a:latin typeface="Arial"/>
                <a:cs typeface="Arial"/>
              </a:rPr>
              <a:t>.</a:t>
            </a:r>
          </a:p>
          <a:p>
            <a:endParaRPr lang="en-US" sz="2000" dirty="0">
              <a:latin typeface="Arial"/>
              <a:cs typeface="Arial"/>
            </a:endParaRPr>
          </a:p>
          <a:p>
            <a:r>
              <a:rPr lang="en-US" sz="2000" dirty="0">
                <a:latin typeface="Arial"/>
                <a:cs typeface="Arial"/>
              </a:rPr>
              <a:t>This allows B cells and T cells to bind and respond to a huge diversity of antigens.</a:t>
            </a: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14</a:t>
            </a:fld>
            <a:endParaRPr lang="en-US"/>
          </a:p>
        </p:txBody>
      </p:sp>
      <p:sp>
        <p:nvSpPr>
          <p:cNvPr id="6" name="TextBox 5"/>
          <p:cNvSpPr txBox="1"/>
          <p:nvPr/>
        </p:nvSpPr>
        <p:spPr>
          <a:xfrm>
            <a:off x="1239520" y="86620"/>
            <a:ext cx="6724918" cy="707886"/>
          </a:xfrm>
          <a:prstGeom prst="rect">
            <a:avLst/>
          </a:prstGeom>
          <a:noFill/>
        </p:spPr>
        <p:txBody>
          <a:bodyPr wrap="none" rtlCol="0">
            <a:spAutoFit/>
          </a:bodyPr>
          <a:lstStyle/>
          <a:p>
            <a:r>
              <a:rPr lang="en-US" sz="2000" b="1" dirty="0">
                <a:latin typeface="Arial"/>
                <a:cs typeface="Arial"/>
              </a:rPr>
              <a:t>Diversity of antigen recognition in adaptive immunity </a:t>
            </a:r>
          </a:p>
          <a:p>
            <a:r>
              <a:rPr lang="en-US" sz="2000" b="1" dirty="0">
                <a:latin typeface="Arial"/>
                <a:cs typeface="Arial"/>
              </a:rPr>
              <a:t>is a consequence of structural and chemical diversity </a:t>
            </a:r>
          </a:p>
        </p:txBody>
      </p:sp>
    </p:spTree>
    <p:extLst>
      <p:ext uri="{BB962C8B-B14F-4D97-AF65-F5344CB8AC3E}">
        <p14:creationId xmlns:p14="http://schemas.microsoft.com/office/powerpoint/2010/main" val="2512152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539997" y="435285"/>
            <a:ext cx="5767810" cy="400110"/>
          </a:xfrm>
          <a:prstGeom prst="rect">
            <a:avLst/>
          </a:prstGeom>
          <a:noFill/>
        </p:spPr>
        <p:txBody>
          <a:bodyPr wrap="square" rtlCol="0">
            <a:spAutoFit/>
          </a:bodyPr>
          <a:lstStyle/>
          <a:p>
            <a:r>
              <a:rPr lang="en-US" sz="2000" b="1" dirty="0">
                <a:latin typeface="Arial"/>
                <a:cs typeface="Arial"/>
              </a:rPr>
              <a:t>Structures of the immunoglobulin classes</a:t>
            </a:r>
          </a:p>
        </p:txBody>
      </p:sp>
      <p:sp>
        <p:nvSpPr>
          <p:cNvPr id="2" name="Footer Placeholder 1">
            <a:extLst>
              <a:ext uri="{FF2B5EF4-FFF2-40B4-BE49-F238E27FC236}">
                <a16:creationId xmlns:a16="http://schemas.microsoft.com/office/drawing/2014/main" id="{25C04B40-02BA-EE40-AD06-192F9253E864}"/>
              </a:ext>
            </a:extLst>
          </p:cNvPr>
          <p:cNvSpPr>
            <a:spLocks noGrp="1"/>
          </p:cNvSpPr>
          <p:nvPr>
            <p:ph type="ftr" sz="quarter" idx="11"/>
          </p:nvPr>
        </p:nvSpPr>
        <p:spPr/>
        <p:txBody>
          <a:bodyPr/>
          <a:lstStyle/>
          <a:p>
            <a:r>
              <a:rPr lang="en-US"/>
              <a:t>Chapter 1: Overview</a:t>
            </a:r>
          </a:p>
        </p:txBody>
      </p:sp>
      <p:sp>
        <p:nvSpPr>
          <p:cNvPr id="3" name="Slide Number Placeholder 2">
            <a:extLst>
              <a:ext uri="{FF2B5EF4-FFF2-40B4-BE49-F238E27FC236}">
                <a16:creationId xmlns:a16="http://schemas.microsoft.com/office/drawing/2014/main" id="{CFDA532A-998F-8545-B28F-04BD3941DB82}"/>
              </a:ext>
            </a:extLst>
          </p:cNvPr>
          <p:cNvSpPr>
            <a:spLocks noGrp="1"/>
          </p:cNvSpPr>
          <p:nvPr>
            <p:ph type="sldNum" sz="quarter" idx="12"/>
          </p:nvPr>
        </p:nvSpPr>
        <p:spPr/>
        <p:txBody>
          <a:bodyPr/>
          <a:lstStyle/>
          <a:p>
            <a:fld id="{13EA5BE9-B172-7244-9DA5-14841A33ACC0}" type="slidenum">
              <a:rPr lang="en-US" smtClean="0"/>
              <a:t>15</a:t>
            </a:fld>
            <a:endParaRPr lang="en-US"/>
          </a:p>
        </p:txBody>
      </p:sp>
      <p:pic>
        <p:nvPicPr>
          <p:cNvPr id="6" name="Picture 5" descr="A picture containing text, child, little, child&#10;&#10;Description automatically generated">
            <a:extLst>
              <a:ext uri="{FF2B5EF4-FFF2-40B4-BE49-F238E27FC236}">
                <a16:creationId xmlns:a16="http://schemas.microsoft.com/office/drawing/2014/main" id="{64AD9B89-8B37-D346-B83D-4F63519F60F5}"/>
              </a:ext>
            </a:extLst>
          </p:cNvPr>
          <p:cNvPicPr>
            <a:picLocks noChangeAspect="1"/>
          </p:cNvPicPr>
          <p:nvPr/>
        </p:nvPicPr>
        <p:blipFill>
          <a:blip r:embed="rId3"/>
          <a:stretch>
            <a:fillRect/>
          </a:stretch>
        </p:blipFill>
        <p:spPr>
          <a:xfrm>
            <a:off x="1023870" y="1185454"/>
            <a:ext cx="7283937" cy="3711399"/>
          </a:xfrm>
          <a:prstGeom prst="rect">
            <a:avLst/>
          </a:prstGeom>
        </p:spPr>
      </p:pic>
    </p:spTree>
    <p:extLst>
      <p:ext uri="{BB962C8B-B14F-4D97-AF65-F5344CB8AC3E}">
        <p14:creationId xmlns:p14="http://schemas.microsoft.com/office/powerpoint/2010/main" val="3772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fig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7150" cy="540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3626" y="242866"/>
            <a:ext cx="9251251" cy="646331"/>
          </a:xfrm>
          <a:prstGeom prst="rect">
            <a:avLst/>
          </a:prstGeom>
          <a:noFill/>
        </p:spPr>
        <p:txBody>
          <a:bodyPr wrap="none" rtlCol="0">
            <a:spAutoFit/>
          </a:bodyPr>
          <a:lstStyle/>
          <a:p>
            <a:pPr algn="ctr"/>
            <a:r>
              <a:rPr lang="en-US" sz="1800" b="1" dirty="0">
                <a:latin typeface="Arial"/>
                <a:cs typeface="Arial"/>
              </a:rPr>
              <a:t>T cells recognize peptide fragments of protein antigens bound by MHC molecules</a:t>
            </a:r>
          </a:p>
          <a:p>
            <a:pPr algn="ctr"/>
            <a:r>
              <a:rPr lang="en-US" b="1" dirty="0">
                <a:latin typeface="Arial"/>
                <a:cs typeface="Arial"/>
              </a:rPr>
              <a:t>Allowing antigen presentation on a cell surface “in the context” of a MHC molecule</a:t>
            </a:r>
            <a:endParaRPr lang="en-US" sz="1800" b="1" dirty="0">
              <a:latin typeface="Arial"/>
              <a:cs typeface="Arial"/>
            </a:endParaRP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16</a:t>
            </a:fld>
            <a:endParaRPr lang="en-US"/>
          </a:p>
        </p:txBody>
      </p:sp>
      <p:sp>
        <p:nvSpPr>
          <p:cNvPr id="4" name="TextBox 3">
            <a:extLst>
              <a:ext uri="{FF2B5EF4-FFF2-40B4-BE49-F238E27FC236}">
                <a16:creationId xmlns:a16="http://schemas.microsoft.com/office/drawing/2014/main" id="{000FE251-37CA-4F45-891E-731AFF51D021}"/>
              </a:ext>
            </a:extLst>
          </p:cNvPr>
          <p:cNvSpPr txBox="1"/>
          <p:nvPr/>
        </p:nvSpPr>
        <p:spPr>
          <a:xfrm>
            <a:off x="1509713" y="6369635"/>
            <a:ext cx="6795835"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The peptide antigen is often, incorrectly, referred to as the “T-cell epitope”</a:t>
            </a:r>
          </a:p>
        </p:txBody>
      </p:sp>
    </p:spTree>
    <p:extLst>
      <p:ext uri="{BB962C8B-B14F-4D97-AF65-F5344CB8AC3E}">
        <p14:creationId xmlns:p14="http://schemas.microsoft.com/office/powerpoint/2010/main" val="285766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04" y="706709"/>
            <a:ext cx="4968991" cy="4621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09615" y="196334"/>
            <a:ext cx="8728171" cy="369332"/>
          </a:xfrm>
          <a:prstGeom prst="rect">
            <a:avLst/>
          </a:prstGeom>
          <a:noFill/>
        </p:spPr>
        <p:txBody>
          <a:bodyPr wrap="none" rtlCol="0">
            <a:spAutoFit/>
          </a:bodyPr>
          <a:lstStyle/>
          <a:p>
            <a:r>
              <a:rPr lang="en-US" sz="1800" b="1" dirty="0">
                <a:latin typeface="Arial"/>
                <a:cs typeface="Arial"/>
              </a:rPr>
              <a:t>Class I MHC is on the surface of almost all cell types and mediates cell killing.</a:t>
            </a: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17</a:t>
            </a:fld>
            <a:endParaRPr lang="en-US"/>
          </a:p>
        </p:txBody>
      </p:sp>
      <p:sp>
        <p:nvSpPr>
          <p:cNvPr id="4" name="TextBox 3"/>
          <p:cNvSpPr txBox="1"/>
          <p:nvPr/>
        </p:nvSpPr>
        <p:spPr>
          <a:xfrm>
            <a:off x="680719" y="5468784"/>
            <a:ext cx="7782560" cy="1077218"/>
          </a:xfrm>
          <a:prstGeom prst="rect">
            <a:avLst/>
          </a:prstGeom>
          <a:noFill/>
        </p:spPr>
        <p:txBody>
          <a:bodyPr wrap="square" rtlCol="0">
            <a:spAutoFit/>
          </a:bodyPr>
          <a:lstStyle/>
          <a:p>
            <a:pPr algn="ctr"/>
            <a:r>
              <a:rPr lang="en-US" sz="1600" i="1" dirty="0">
                <a:latin typeface="Arial" panose="020B0604020202020204" pitchFamily="34" charset="0"/>
                <a:cs typeface="Arial" panose="020B0604020202020204" pitchFamily="34" charset="0"/>
              </a:rPr>
              <a:t>Foreign proteins are processed by the infected cell </a:t>
            </a:r>
          </a:p>
          <a:p>
            <a:pPr algn="ctr"/>
            <a:r>
              <a:rPr lang="en-US" sz="1600" i="1" dirty="0">
                <a:latin typeface="Arial" panose="020B0604020202020204" pitchFamily="34" charset="0"/>
                <a:cs typeface="Arial" panose="020B0604020202020204" pitchFamily="34" charset="0"/>
              </a:rPr>
              <a:t>and presented as peptide-class I MHC complexes to CD8</a:t>
            </a:r>
            <a:r>
              <a:rPr lang="en-US" sz="1600" i="1" baseline="30000"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 cytotoxic T cells.</a:t>
            </a:r>
          </a:p>
          <a:p>
            <a:pPr algn="ctr"/>
            <a:r>
              <a:rPr lang="en-US" sz="1600" i="1" dirty="0">
                <a:latin typeface="Arial" panose="020B0604020202020204" pitchFamily="34" charset="0"/>
                <a:cs typeface="Arial" panose="020B0604020202020204" pitchFamily="34" charset="0"/>
              </a:rPr>
              <a:t>Their </a:t>
            </a:r>
            <a:r>
              <a:rPr lang="en-US" sz="1600" i="1" dirty="0" err="1">
                <a:latin typeface="Arial" panose="020B0604020202020204" pitchFamily="34" charset="0"/>
                <a:cs typeface="Arial" panose="020B0604020202020204" pitchFamily="34" charset="0"/>
              </a:rPr>
              <a:t>TcRs</a:t>
            </a:r>
            <a:r>
              <a:rPr lang="en-US" sz="1600" i="1" dirty="0">
                <a:latin typeface="Arial" panose="020B0604020202020204" pitchFamily="34" charset="0"/>
                <a:cs typeface="Arial" panose="020B0604020202020204" pitchFamily="34" charset="0"/>
              </a:rPr>
              <a:t> recognize both the antigen and the MHC molecule while CD8 ensures that the MHC molecule is Class I.</a:t>
            </a:r>
          </a:p>
        </p:txBody>
      </p:sp>
    </p:spTree>
    <p:extLst>
      <p:ext uri="{BB962C8B-B14F-4D97-AF65-F5344CB8AC3E}">
        <p14:creationId xmlns:p14="http://schemas.microsoft.com/office/powerpoint/2010/main" val="353940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igure 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06" y="1514663"/>
            <a:ext cx="8535987" cy="414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200" y="238760"/>
            <a:ext cx="9067800" cy="1200329"/>
          </a:xfrm>
          <a:prstGeom prst="rect">
            <a:avLst/>
          </a:prstGeom>
          <a:noFill/>
        </p:spPr>
        <p:txBody>
          <a:bodyPr wrap="square" rtlCol="0">
            <a:spAutoFit/>
          </a:bodyPr>
          <a:lstStyle/>
          <a:p>
            <a:pPr algn="ctr"/>
            <a:r>
              <a:rPr lang="en-US" sz="1800" b="1" dirty="0">
                <a:latin typeface="Arial"/>
                <a:cs typeface="Arial"/>
              </a:rPr>
              <a:t>Class II MHC is produced by </a:t>
            </a:r>
            <a:r>
              <a:rPr lang="en-US" sz="1800" b="1" u="sng" dirty="0">
                <a:latin typeface="Arial"/>
                <a:cs typeface="Arial"/>
              </a:rPr>
              <a:t>antigen-presenting cells </a:t>
            </a:r>
          </a:p>
          <a:p>
            <a:pPr algn="ctr"/>
            <a:r>
              <a:rPr lang="en-US" sz="1800" b="1" dirty="0">
                <a:latin typeface="Arial"/>
                <a:cs typeface="Arial"/>
              </a:rPr>
              <a:t>(APCs</a:t>
            </a:r>
            <a:r>
              <a:rPr lang="en-US" b="1" dirty="0">
                <a:latin typeface="Arial"/>
                <a:cs typeface="Arial"/>
              </a:rPr>
              <a:t>: </a:t>
            </a:r>
            <a:r>
              <a:rPr lang="en-US" sz="1800" b="1" dirty="0">
                <a:latin typeface="Arial"/>
                <a:cs typeface="Arial"/>
              </a:rPr>
              <a:t>dendritic cells, macrophages, and B cells),</a:t>
            </a:r>
          </a:p>
          <a:p>
            <a:pPr algn="ctr"/>
            <a:r>
              <a:rPr lang="en-US" b="1" dirty="0">
                <a:latin typeface="Arial"/>
                <a:cs typeface="Arial"/>
              </a:rPr>
              <a:t>DCs initiate both CD4 and CD8 T cell responses</a:t>
            </a:r>
            <a:endParaRPr lang="en-US" sz="1800" b="1" dirty="0">
              <a:latin typeface="Arial"/>
              <a:cs typeface="Arial"/>
            </a:endParaRPr>
          </a:p>
          <a:p>
            <a:pPr algn="ctr"/>
            <a:r>
              <a:rPr lang="en-US" b="1" dirty="0">
                <a:latin typeface="Arial"/>
                <a:cs typeface="Arial"/>
              </a:rPr>
              <a:t>CD4 T cells activate macrophages, and support of B-cell responses</a:t>
            </a:r>
            <a:r>
              <a:rPr lang="en-US" sz="1800" b="1" dirty="0">
                <a:latin typeface="Arial"/>
                <a:cs typeface="Arial"/>
              </a:rPr>
              <a:t>.</a:t>
            </a: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18</a:t>
            </a:fld>
            <a:endParaRPr lang="en-US"/>
          </a:p>
        </p:txBody>
      </p:sp>
      <p:sp>
        <p:nvSpPr>
          <p:cNvPr id="4" name="TextBox 3"/>
          <p:cNvSpPr txBox="1"/>
          <p:nvPr/>
        </p:nvSpPr>
        <p:spPr>
          <a:xfrm>
            <a:off x="-61501" y="5740013"/>
            <a:ext cx="9343199" cy="584775"/>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Infected macrophages process foreign antigen and present peptides on class II MHC to CD4+ T cells</a:t>
            </a:r>
          </a:p>
          <a:p>
            <a:r>
              <a:rPr lang="en-US" sz="1600" i="1" dirty="0">
                <a:latin typeface="Arial" panose="020B0604020202020204" pitchFamily="34" charset="0"/>
                <a:cs typeface="Arial" panose="020B0604020202020204" pitchFamily="34" charset="0"/>
              </a:rPr>
              <a:t>B-cell receptors bind &amp; internalize antigen, then process and present it to CD4+ T cells</a:t>
            </a:r>
          </a:p>
        </p:txBody>
      </p:sp>
    </p:spTree>
    <p:extLst>
      <p:ext uri="{BB962C8B-B14F-4D97-AF65-F5344CB8AC3E}">
        <p14:creationId xmlns:p14="http://schemas.microsoft.com/office/powerpoint/2010/main" val="319826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63326" y="429370"/>
            <a:ext cx="7121363" cy="461665"/>
          </a:xfrm>
          <a:prstGeom prst="rect">
            <a:avLst/>
          </a:prstGeom>
          <a:noFill/>
        </p:spPr>
        <p:txBody>
          <a:bodyPr wrap="square" rtlCol="0">
            <a:spAutoFit/>
          </a:bodyPr>
          <a:lstStyle/>
          <a:p>
            <a:r>
              <a:rPr lang="en-US" sz="2400" b="1" dirty="0">
                <a:latin typeface="Arial"/>
                <a:cs typeface="Arial"/>
              </a:rPr>
              <a:t>Chapter 1 Section C</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2686C445-1F58-3A4B-940B-1119EC188AEF}"/>
              </a:ext>
            </a:extLst>
          </p:cNvPr>
          <p:cNvSpPr>
            <a:spLocks noGrp="1"/>
          </p:cNvSpPr>
          <p:nvPr>
            <p:ph type="ftr" sz="quarter" idx="11"/>
          </p:nvPr>
        </p:nvSpPr>
        <p:spPr/>
        <p:txBody>
          <a:bodyPr/>
          <a:lstStyle/>
          <a:p>
            <a:r>
              <a:rPr lang="en-US"/>
              <a:t>Chapter 1: Overview</a:t>
            </a:r>
          </a:p>
        </p:txBody>
      </p:sp>
      <p:sp>
        <p:nvSpPr>
          <p:cNvPr id="3" name="Slide Number Placeholder 2">
            <a:extLst>
              <a:ext uri="{FF2B5EF4-FFF2-40B4-BE49-F238E27FC236}">
                <a16:creationId xmlns:a16="http://schemas.microsoft.com/office/drawing/2014/main" id="{90E741D2-6A1F-5B49-B331-C3A4FDACF24A}"/>
              </a:ext>
            </a:extLst>
          </p:cNvPr>
          <p:cNvSpPr>
            <a:spLocks noGrp="1"/>
          </p:cNvSpPr>
          <p:nvPr>
            <p:ph type="sldNum" sz="quarter" idx="12"/>
          </p:nvPr>
        </p:nvSpPr>
        <p:spPr/>
        <p:txBody>
          <a:bodyPr/>
          <a:lstStyle/>
          <a:p>
            <a:fld id="{13EA5BE9-B172-7244-9DA5-14841A33ACC0}" type="slidenum">
              <a:rPr lang="en-US" smtClean="0"/>
              <a:t>19</a:t>
            </a:fld>
            <a:endParaRPr lang="en-US"/>
          </a:p>
        </p:txBody>
      </p:sp>
      <p:sp>
        <p:nvSpPr>
          <p:cNvPr id="4" name="TextBox 3">
            <a:extLst>
              <a:ext uri="{FF2B5EF4-FFF2-40B4-BE49-F238E27FC236}">
                <a16:creationId xmlns:a16="http://schemas.microsoft.com/office/drawing/2014/main" id="{6D56ED74-3DFE-F547-B8FF-0211357A0C5B}"/>
              </a:ext>
            </a:extLst>
          </p:cNvPr>
          <p:cNvSpPr txBox="1"/>
          <p:nvPr/>
        </p:nvSpPr>
        <p:spPr>
          <a:xfrm>
            <a:off x="2159320" y="2559876"/>
            <a:ext cx="482536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Basic structure of the immune system</a:t>
            </a:r>
          </a:p>
        </p:txBody>
      </p:sp>
    </p:spTree>
    <p:extLst>
      <p:ext uri="{BB962C8B-B14F-4D97-AF65-F5344CB8AC3E}">
        <p14:creationId xmlns:p14="http://schemas.microsoft.com/office/powerpoint/2010/main" val="36497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621" y="151273"/>
            <a:ext cx="6894095" cy="1025841"/>
          </a:xfrm>
        </p:spPr>
        <p:txBody>
          <a:bodyPr>
            <a:noAutofit/>
          </a:bodyPr>
          <a:lstStyle/>
          <a:p>
            <a:pPr algn="l"/>
            <a:br>
              <a:rPr lang="en-US" sz="2400" b="1" dirty="0"/>
            </a:br>
            <a:r>
              <a:rPr lang="en-US" sz="2400" b="1" i="1" dirty="0"/>
              <a:t>Chapter 1: Overview of the immune system</a:t>
            </a:r>
            <a:br>
              <a:rPr lang="en-US" sz="2400" dirty="0">
                <a:cs typeface="Arial"/>
              </a:rPr>
            </a:br>
            <a:endParaRPr lang="en-US" sz="2400" dirty="0"/>
          </a:p>
        </p:txBody>
      </p:sp>
      <p:sp>
        <p:nvSpPr>
          <p:cNvPr id="3" name="Content Placeholder 2"/>
          <p:cNvSpPr>
            <a:spLocks noGrp="1"/>
          </p:cNvSpPr>
          <p:nvPr>
            <p:ph idx="1"/>
          </p:nvPr>
        </p:nvSpPr>
        <p:spPr>
          <a:xfrm>
            <a:off x="288758" y="1308207"/>
            <a:ext cx="8554454" cy="4681404"/>
          </a:xfrm>
        </p:spPr>
        <p:txBody>
          <a:bodyPr>
            <a:normAutofit fontScale="47500" lnSpcReduction="20000"/>
          </a:bodyPr>
          <a:lstStyle/>
          <a:p>
            <a:pPr marL="0" indent="0">
              <a:buNone/>
            </a:pPr>
            <a:r>
              <a:rPr lang="en-US" dirty="0"/>
              <a:t>Overview </a:t>
            </a:r>
          </a:p>
          <a:p>
            <a:pPr marL="0" indent="0">
              <a:buNone/>
            </a:pPr>
            <a:r>
              <a:rPr lang="en-US" dirty="0"/>
              <a:t>	A.  Humoral and cellular immunity </a:t>
            </a:r>
          </a:p>
          <a:p>
            <a:pPr marL="0" indent="0">
              <a:buNone/>
            </a:pPr>
            <a:r>
              <a:rPr lang="en-US" dirty="0"/>
              <a:t>	B.  Innate and adaptive immune responses and their receptors </a:t>
            </a:r>
          </a:p>
          <a:p>
            <a:pPr marL="0" indent="0">
              <a:buNone/>
            </a:pPr>
            <a:r>
              <a:rPr lang="en-US" dirty="0"/>
              <a:t>		1. Innate immunity’s “molecular pattern” recognition receptors (</a:t>
            </a:r>
            <a:r>
              <a:rPr lang="en-US" b="1" dirty="0"/>
              <a:t>PAMPs</a:t>
            </a:r>
            <a:r>
              <a:rPr lang="en-US" dirty="0"/>
              <a:t> &amp; </a:t>
            </a:r>
            <a:r>
              <a:rPr lang="en-US" b="1" dirty="0"/>
              <a:t>DAMPs</a:t>
            </a:r>
            <a:r>
              <a:rPr lang="en-US" dirty="0"/>
              <a:t>)</a:t>
            </a:r>
          </a:p>
          <a:p>
            <a:pPr marL="0" indent="0">
              <a:buNone/>
            </a:pPr>
            <a:r>
              <a:rPr lang="en-US" dirty="0"/>
              <a:t>		2. Adaptive immunity’s B-cell and T-cell receptors (</a:t>
            </a:r>
            <a:r>
              <a:rPr lang="en-US" b="1" dirty="0" err="1"/>
              <a:t>BcRs</a:t>
            </a:r>
            <a:r>
              <a:rPr lang="en-US" dirty="0"/>
              <a:t> &amp; </a:t>
            </a:r>
            <a:r>
              <a:rPr lang="en-US" b="1" dirty="0" err="1"/>
              <a:t>TcRs</a:t>
            </a:r>
            <a:r>
              <a:rPr lang="en-US" dirty="0"/>
              <a:t>)</a:t>
            </a:r>
          </a:p>
          <a:p>
            <a:pPr marL="0" indent="0">
              <a:buNone/>
            </a:pPr>
            <a:r>
              <a:rPr lang="en-US" dirty="0"/>
              <a:t>	C.  Basic structure of the immune system </a:t>
            </a:r>
          </a:p>
          <a:p>
            <a:pPr marL="0" indent="0">
              <a:buNone/>
            </a:pPr>
            <a:r>
              <a:rPr lang="en-US" dirty="0"/>
              <a:t>		1.  Cells, tissues and compartments </a:t>
            </a:r>
          </a:p>
          <a:p>
            <a:pPr marL="0" indent="0">
              <a:buNone/>
            </a:pPr>
            <a:r>
              <a:rPr lang="en-US" dirty="0"/>
              <a:t>			a. Secondary lymphoid tissues, where antigen is concentrated </a:t>
            </a:r>
          </a:p>
          <a:p>
            <a:pPr marL="0" indent="0">
              <a:buNone/>
            </a:pPr>
            <a:r>
              <a:rPr lang="en-US" dirty="0"/>
              <a:t>			b. How antigen is presented to naïve and memory B and T cells</a:t>
            </a:r>
          </a:p>
          <a:p>
            <a:pPr marL="0" indent="0">
              <a:buNone/>
            </a:pPr>
            <a:r>
              <a:rPr lang="en-US" dirty="0"/>
              <a:t>		2. Circulatory and lymphatic systems: “Superhighway” of the immune system </a:t>
            </a:r>
          </a:p>
          <a:p>
            <a:pPr marL="0" indent="0">
              <a:buNone/>
            </a:pPr>
            <a:r>
              <a:rPr lang="en-US" dirty="0"/>
              <a:t>	D.  General timing and dynamics of immune responses</a:t>
            </a:r>
          </a:p>
          <a:p>
            <a:pPr marL="0" indent="0">
              <a:buNone/>
            </a:pPr>
            <a:r>
              <a:rPr lang="en-US" dirty="0"/>
              <a:t>		1.  Innate immune responses recruit &amp; orchestrate adaptive immune responses</a:t>
            </a:r>
          </a:p>
          <a:p>
            <a:pPr marL="0" indent="0">
              <a:buNone/>
            </a:pPr>
            <a:r>
              <a:rPr lang="en-US" dirty="0"/>
              <a:t>		2.  The interaction/linkage between innate and adaptive immune responses</a:t>
            </a:r>
          </a:p>
          <a:p>
            <a:pPr marL="0" indent="0">
              <a:buNone/>
            </a:pPr>
            <a:endParaRPr lang="en-US" dirty="0"/>
          </a:p>
          <a:p>
            <a:pPr marL="0" indent="0">
              <a:buNone/>
            </a:pPr>
            <a:r>
              <a:rPr lang="en-US" dirty="0"/>
              <a:t>NOTE: Where figures are unlabeled, see the Notes section of each slide, showing either: </a:t>
            </a:r>
          </a:p>
          <a:p>
            <a:pPr lvl="1"/>
            <a:r>
              <a:rPr lang="en-US" dirty="0"/>
              <a:t>Abbas </a:t>
            </a:r>
            <a:r>
              <a:rPr lang="en-US" i="1" dirty="0"/>
              <a:t>et al</a:t>
            </a:r>
            <a:r>
              <a:rPr lang="en-US" dirty="0"/>
              <a:t>., </a:t>
            </a:r>
            <a:r>
              <a:rPr lang="en-US" i="1" dirty="0"/>
              <a:t>Cellular and Molecular Immunology,</a:t>
            </a:r>
            <a:r>
              <a:rPr lang="en-US" dirty="0"/>
              <a:t> 9</a:t>
            </a:r>
            <a:r>
              <a:rPr lang="en-US" baseline="30000" dirty="0"/>
              <a:t>th</a:t>
            </a:r>
            <a:r>
              <a:rPr lang="en-US" dirty="0"/>
              <a:t> Ed. 2018, Elsevier. </a:t>
            </a:r>
          </a:p>
          <a:p>
            <a:pPr lvl="1"/>
            <a:r>
              <a:rPr lang="en-US" dirty="0"/>
              <a:t>Murphy </a:t>
            </a:r>
            <a:r>
              <a:rPr lang="en-US" i="1" dirty="0"/>
              <a:t>et al</a:t>
            </a:r>
            <a:r>
              <a:rPr lang="en-US" dirty="0"/>
              <a:t>., </a:t>
            </a:r>
            <a:r>
              <a:rPr lang="en-US" i="1" dirty="0"/>
              <a:t>Janeway’s Immunobiology</a:t>
            </a:r>
            <a:r>
              <a:rPr lang="en-US" dirty="0"/>
              <a:t>, 9</a:t>
            </a:r>
            <a:r>
              <a:rPr lang="en-US" baseline="30000" dirty="0"/>
              <a:t>th</a:t>
            </a:r>
            <a:r>
              <a:rPr lang="en-US" dirty="0"/>
              <a:t> Ed. 2017, Garland Press. </a:t>
            </a:r>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145B07E4-DD58-5940-BE75-8D48DF58BDFB}"/>
              </a:ext>
            </a:extLst>
          </p:cNvPr>
          <p:cNvSpPr>
            <a:spLocks noGrp="1"/>
          </p:cNvSpPr>
          <p:nvPr>
            <p:ph type="ftr" sz="quarter" idx="11"/>
          </p:nvPr>
        </p:nvSpPr>
        <p:spPr/>
        <p:txBody>
          <a:bodyPr/>
          <a:lstStyle/>
          <a:p>
            <a:r>
              <a:rPr lang="en-US"/>
              <a:t>Chapter 1: Overview</a:t>
            </a:r>
          </a:p>
        </p:txBody>
      </p:sp>
      <p:sp>
        <p:nvSpPr>
          <p:cNvPr id="5" name="Slide Number Placeholder 4">
            <a:extLst>
              <a:ext uri="{FF2B5EF4-FFF2-40B4-BE49-F238E27FC236}">
                <a16:creationId xmlns:a16="http://schemas.microsoft.com/office/drawing/2014/main" id="{E4E7A40D-0906-A245-BD0D-2D2C6124043F}"/>
              </a:ext>
            </a:extLst>
          </p:cNvPr>
          <p:cNvSpPr>
            <a:spLocks noGrp="1"/>
          </p:cNvSpPr>
          <p:nvPr>
            <p:ph type="sldNum" sz="quarter" idx="12"/>
          </p:nvPr>
        </p:nvSpPr>
        <p:spPr/>
        <p:txBody>
          <a:bodyPr/>
          <a:lstStyle/>
          <a:p>
            <a:fld id="{13EA5BE9-B172-7244-9DA5-14841A33ACC0}" type="slidenum">
              <a:rPr lang="en-US" smtClean="0"/>
              <a:t>2</a:t>
            </a:fld>
            <a:endParaRPr lang="en-US"/>
          </a:p>
        </p:txBody>
      </p:sp>
    </p:spTree>
    <p:extLst>
      <p:ext uri="{BB962C8B-B14F-4D97-AF65-F5344CB8AC3E}">
        <p14:creationId xmlns:p14="http://schemas.microsoft.com/office/powerpoint/2010/main" val="3761677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5964" y="175798"/>
            <a:ext cx="6353919" cy="369332"/>
          </a:xfrm>
          <a:prstGeom prst="rect">
            <a:avLst/>
          </a:prstGeom>
          <a:noFill/>
        </p:spPr>
        <p:txBody>
          <a:bodyPr wrap="none" rtlCol="0">
            <a:spAutoFit/>
          </a:bodyPr>
          <a:lstStyle/>
          <a:p>
            <a:r>
              <a:rPr lang="en-US" b="1" dirty="0">
                <a:latin typeface="Calibri" charset="0"/>
              </a:rPr>
              <a:t>Hematopoiesis produces the effector cells of the immune system</a:t>
            </a:r>
            <a:r>
              <a:rPr lang="en-US" dirty="0">
                <a:latin typeface="Calibri" charset="0"/>
              </a:rPr>
              <a:t> </a:t>
            </a:r>
          </a:p>
        </p:txBody>
      </p:sp>
      <p:pic>
        <p:nvPicPr>
          <p:cNvPr id="4" name="Picture 3">
            <a:extLst>
              <a:ext uri="{FF2B5EF4-FFF2-40B4-BE49-F238E27FC236}">
                <a16:creationId xmlns:a16="http://schemas.microsoft.com/office/drawing/2014/main" id="{261EEB79-096F-AE47-8E9C-05EC7CD3BAAA}"/>
              </a:ext>
            </a:extLst>
          </p:cNvPr>
          <p:cNvPicPr>
            <a:picLocks noChangeAspect="1"/>
          </p:cNvPicPr>
          <p:nvPr/>
        </p:nvPicPr>
        <p:blipFill>
          <a:blip r:embed="rId3"/>
          <a:stretch>
            <a:fillRect/>
          </a:stretch>
        </p:blipFill>
        <p:spPr>
          <a:xfrm>
            <a:off x="1109663" y="628452"/>
            <a:ext cx="4159741" cy="5655478"/>
          </a:xfrm>
          <a:prstGeom prst="rect">
            <a:avLst/>
          </a:prstGeom>
        </p:spPr>
      </p:pic>
      <p:sp>
        <p:nvSpPr>
          <p:cNvPr id="5" name="TextBox 4">
            <a:extLst>
              <a:ext uri="{FF2B5EF4-FFF2-40B4-BE49-F238E27FC236}">
                <a16:creationId xmlns:a16="http://schemas.microsoft.com/office/drawing/2014/main" id="{B8C4CFF1-7F3B-3F4B-928B-7E8ACC0E313A}"/>
              </a:ext>
            </a:extLst>
          </p:cNvPr>
          <p:cNvSpPr txBox="1"/>
          <p:nvPr/>
        </p:nvSpPr>
        <p:spPr>
          <a:xfrm>
            <a:off x="1295400" y="6367253"/>
            <a:ext cx="6774483"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Begins in the bone marrow, driven by cell-cell interactions and cytokines.</a:t>
            </a:r>
          </a:p>
        </p:txBody>
      </p:sp>
      <p:sp>
        <p:nvSpPr>
          <p:cNvPr id="3" name="TextBox 2">
            <a:extLst>
              <a:ext uri="{FF2B5EF4-FFF2-40B4-BE49-F238E27FC236}">
                <a16:creationId xmlns:a16="http://schemas.microsoft.com/office/drawing/2014/main" id="{60946D5B-F86A-9444-B5B8-CEF33ED3DA46}"/>
              </a:ext>
            </a:extLst>
          </p:cNvPr>
          <p:cNvSpPr txBox="1"/>
          <p:nvPr/>
        </p:nvSpPr>
        <p:spPr>
          <a:xfrm>
            <a:off x="5455141" y="797510"/>
            <a:ext cx="3040006" cy="526297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Innate ”predecessors” of many cell types are produced during fetal development, arising in the yolk sac, or fetal liver and migrating to the tissues to become resident cells.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Examples are the macrophage-lineage Kupffer cells of the liver, the osteoclasts of the bone marrow, and oligodendrocytes of the brain, which are implanted in tissues during fetal development, and self-renew </a:t>
            </a:r>
            <a:r>
              <a:rPr lang="en-US" sz="1600" i="1" dirty="0">
                <a:latin typeface="Arial" panose="020B0604020202020204" pitchFamily="34" charset="0"/>
                <a:cs typeface="Arial" panose="020B0604020202020204" pitchFamily="34" charset="0"/>
              </a:rPr>
              <a:t>in situ</a:t>
            </a:r>
            <a:r>
              <a:rPr lang="en-US" sz="1600" dirty="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contrast, bone-marrow-derived monocytes are recruited to tissues to become macrophages, usually during inflammatory responses.</a:t>
            </a:r>
          </a:p>
        </p:txBody>
      </p:sp>
    </p:spTree>
    <p:extLst>
      <p:ext uri="{BB962C8B-B14F-4D97-AF65-F5344CB8AC3E}">
        <p14:creationId xmlns:p14="http://schemas.microsoft.com/office/powerpoint/2010/main" val="323182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igure 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647606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7651" y="76200"/>
            <a:ext cx="9302771" cy="923330"/>
          </a:xfrm>
          <a:prstGeom prst="rect">
            <a:avLst/>
          </a:prstGeom>
          <a:noFill/>
        </p:spPr>
        <p:txBody>
          <a:bodyPr wrap="square" rtlCol="0">
            <a:spAutoFit/>
          </a:bodyPr>
          <a:lstStyle/>
          <a:p>
            <a:pPr algn="ctr"/>
            <a:r>
              <a:rPr lang="en-US" sz="1800" b="1" dirty="0">
                <a:latin typeface="Arial"/>
                <a:cs typeface="Arial"/>
              </a:rPr>
              <a:t>Lymphocytes develop in the bone marrow and thymus (</a:t>
            </a:r>
            <a:r>
              <a:rPr lang="en-US" sz="1800" b="1" i="1" dirty="0">
                <a:latin typeface="Arial"/>
                <a:cs typeface="Arial"/>
              </a:rPr>
              <a:t>primary </a:t>
            </a:r>
            <a:r>
              <a:rPr lang="en-US" b="1" i="1" dirty="0">
                <a:latin typeface="Arial"/>
                <a:cs typeface="Arial"/>
              </a:rPr>
              <a:t>lymphoid tissue</a:t>
            </a:r>
            <a:r>
              <a:rPr lang="en-US" b="1" dirty="0">
                <a:latin typeface="Arial"/>
                <a:cs typeface="Arial"/>
              </a:rPr>
              <a:t>s</a:t>
            </a:r>
            <a:r>
              <a:rPr lang="en-US" sz="1800" b="1" dirty="0">
                <a:latin typeface="Arial"/>
                <a:cs typeface="Arial"/>
              </a:rPr>
              <a:t>).</a:t>
            </a:r>
          </a:p>
          <a:p>
            <a:pPr algn="ctr"/>
            <a:r>
              <a:rPr lang="en-US" sz="1800" b="1" dirty="0">
                <a:latin typeface="Arial"/>
                <a:cs typeface="Arial"/>
              </a:rPr>
              <a:t>They circulate in the cardiovascular and lymphatic systems, and migrate to </a:t>
            </a:r>
          </a:p>
          <a:p>
            <a:pPr algn="ctr"/>
            <a:r>
              <a:rPr lang="en-US" sz="1800" b="1" dirty="0">
                <a:latin typeface="Arial"/>
                <a:cs typeface="Arial"/>
              </a:rPr>
              <a:t>the spleen, lymph nodes, </a:t>
            </a:r>
            <a:r>
              <a:rPr lang="en-US" sz="1800" b="1" i="1" dirty="0">
                <a:latin typeface="Arial"/>
                <a:cs typeface="Arial"/>
              </a:rPr>
              <a:t>etc</a:t>
            </a:r>
            <a:r>
              <a:rPr lang="en-US" sz="1800" b="1" dirty="0">
                <a:latin typeface="Arial"/>
                <a:cs typeface="Arial"/>
              </a:rPr>
              <a:t>. (</a:t>
            </a:r>
            <a:r>
              <a:rPr lang="en-US" sz="1800" b="1" i="1" dirty="0">
                <a:latin typeface="Arial"/>
                <a:cs typeface="Arial"/>
              </a:rPr>
              <a:t>secondary LTs</a:t>
            </a:r>
            <a:r>
              <a:rPr lang="en-US" sz="1800" b="1" dirty="0">
                <a:latin typeface="Arial"/>
                <a:cs typeface="Arial"/>
              </a:rPr>
              <a:t>) in search of antigen.</a:t>
            </a: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21</a:t>
            </a:fld>
            <a:endParaRPr lang="en-US"/>
          </a:p>
        </p:txBody>
      </p:sp>
    </p:spTree>
    <p:extLst>
      <p:ext uri="{BB962C8B-B14F-4D97-AF65-F5344CB8AC3E}">
        <p14:creationId xmlns:p14="http://schemas.microsoft.com/office/powerpoint/2010/main" val="108328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697" y="193065"/>
            <a:ext cx="6789679" cy="369332"/>
          </a:xfrm>
          <a:prstGeom prst="rect">
            <a:avLst/>
          </a:prstGeom>
          <a:noFill/>
        </p:spPr>
        <p:txBody>
          <a:bodyPr wrap="none" rtlCol="0">
            <a:spAutoFit/>
          </a:bodyPr>
          <a:lstStyle/>
          <a:p>
            <a:r>
              <a:rPr lang="en-US" b="1" dirty="0">
                <a:latin typeface="Calibri" charset="0"/>
              </a:rPr>
              <a:t>The lymphatic system is an integral part of the cardiovascular system</a:t>
            </a:r>
            <a:r>
              <a:rPr lang="en-US" dirty="0">
                <a:latin typeface="Calibri" charset="0"/>
              </a:rPr>
              <a:t> </a:t>
            </a:r>
          </a:p>
        </p:txBody>
      </p:sp>
      <p:sp>
        <p:nvSpPr>
          <p:cNvPr id="3" name="TextBox 2"/>
          <p:cNvSpPr txBox="1"/>
          <p:nvPr/>
        </p:nvSpPr>
        <p:spPr>
          <a:xfrm>
            <a:off x="210282" y="905493"/>
            <a:ext cx="3337804" cy="5078313"/>
          </a:xfrm>
          <a:prstGeom prst="rect">
            <a:avLst/>
          </a:prstGeom>
          <a:noFill/>
        </p:spPr>
        <p:txBody>
          <a:bodyPr wrap="square" rtlCol="0">
            <a:spAutoFit/>
          </a:bodyPr>
          <a:lstStyle/>
          <a:p>
            <a:r>
              <a:rPr lang="en-US" sz="1200" dirty="0">
                <a:latin typeface="Arial"/>
                <a:cs typeface="Arial"/>
              </a:rPr>
              <a:t>The </a:t>
            </a:r>
            <a:r>
              <a:rPr lang="en-US" sz="1200" b="1" dirty="0">
                <a:latin typeface="Arial"/>
                <a:cs typeface="Arial"/>
              </a:rPr>
              <a:t>thoracic duct </a:t>
            </a:r>
            <a:r>
              <a:rPr lang="en-US" sz="1200" dirty="0">
                <a:latin typeface="Arial"/>
                <a:cs typeface="Arial"/>
              </a:rPr>
              <a:t>drains the trunk and left side of the body above the diaphragm. </a:t>
            </a:r>
          </a:p>
          <a:p>
            <a:endParaRPr lang="en-US" sz="800" dirty="0">
              <a:latin typeface="Arial"/>
              <a:cs typeface="Arial"/>
            </a:endParaRPr>
          </a:p>
          <a:p>
            <a:r>
              <a:rPr lang="en-US" sz="1200" dirty="0">
                <a:latin typeface="Arial"/>
                <a:cs typeface="Arial"/>
              </a:rPr>
              <a:t>The </a:t>
            </a:r>
            <a:r>
              <a:rPr lang="en-US" sz="1200" b="1" dirty="0">
                <a:latin typeface="Arial"/>
                <a:cs typeface="Arial"/>
              </a:rPr>
              <a:t>right lymphatic duct </a:t>
            </a:r>
            <a:r>
              <a:rPr lang="en-US" sz="1200" dirty="0">
                <a:latin typeface="Arial"/>
                <a:cs typeface="Arial"/>
              </a:rPr>
              <a:t>drains the right side of the body above the diaphragm. </a:t>
            </a:r>
          </a:p>
          <a:p>
            <a:endParaRPr lang="en-US" sz="800" dirty="0">
              <a:latin typeface="Arial"/>
              <a:cs typeface="Arial"/>
            </a:endParaRPr>
          </a:p>
          <a:p>
            <a:r>
              <a:rPr lang="en-US" sz="1200" dirty="0">
                <a:latin typeface="Arial"/>
                <a:cs typeface="Arial"/>
              </a:rPr>
              <a:t>The </a:t>
            </a:r>
            <a:r>
              <a:rPr lang="en-US" sz="1200" b="1" dirty="0" err="1">
                <a:latin typeface="Arial"/>
                <a:cs typeface="Arial"/>
              </a:rPr>
              <a:t>cysterna</a:t>
            </a:r>
            <a:r>
              <a:rPr lang="en-US" sz="1200" b="1" dirty="0">
                <a:latin typeface="Arial"/>
                <a:cs typeface="Arial"/>
              </a:rPr>
              <a:t> </a:t>
            </a:r>
            <a:r>
              <a:rPr lang="en-US" sz="1200" b="1" dirty="0" err="1">
                <a:latin typeface="Arial"/>
                <a:cs typeface="Arial"/>
              </a:rPr>
              <a:t>chyli</a:t>
            </a:r>
            <a:r>
              <a:rPr lang="en-US" sz="1200" b="1" dirty="0">
                <a:latin typeface="Arial"/>
                <a:cs typeface="Arial"/>
              </a:rPr>
              <a:t> </a:t>
            </a:r>
            <a:r>
              <a:rPr lang="en-US" sz="1200" dirty="0">
                <a:latin typeface="Arial"/>
                <a:cs typeface="Arial"/>
              </a:rPr>
              <a:t>drains the trunk and connects into the thoracic duct.</a:t>
            </a:r>
          </a:p>
          <a:p>
            <a:endParaRPr lang="en-US" sz="800" dirty="0">
              <a:latin typeface="Arial"/>
              <a:cs typeface="Arial"/>
            </a:endParaRPr>
          </a:p>
          <a:p>
            <a:r>
              <a:rPr lang="en-US" sz="1200" dirty="0">
                <a:latin typeface="Arial"/>
                <a:cs typeface="Arial"/>
              </a:rPr>
              <a:t>The </a:t>
            </a:r>
            <a:r>
              <a:rPr lang="en-US" sz="1200" b="1" dirty="0">
                <a:latin typeface="Arial"/>
                <a:cs typeface="Arial"/>
              </a:rPr>
              <a:t>right ventricle </a:t>
            </a:r>
            <a:r>
              <a:rPr lang="en-US" sz="1200" dirty="0">
                <a:latin typeface="Arial"/>
                <a:cs typeface="Arial"/>
              </a:rPr>
              <a:t>of the heart “pulls” lymph from the thoracic duct into the right  atrium.</a:t>
            </a:r>
          </a:p>
          <a:p>
            <a:endParaRPr lang="en-US" sz="800" dirty="0">
              <a:latin typeface="Arial"/>
              <a:cs typeface="Arial"/>
            </a:endParaRPr>
          </a:p>
          <a:p>
            <a:r>
              <a:rPr lang="en-US" sz="1200" dirty="0">
                <a:latin typeface="Arial"/>
                <a:cs typeface="Arial"/>
              </a:rPr>
              <a:t>Blood moves from the right ventricle to the lungs, then back to the left atrium of the heart. The left ventricle pushes blood out to the aorta and the arteries of the body.</a:t>
            </a:r>
          </a:p>
          <a:p>
            <a:endParaRPr lang="en-US" sz="800" dirty="0">
              <a:latin typeface="Arial"/>
              <a:cs typeface="Arial"/>
            </a:endParaRPr>
          </a:p>
          <a:p>
            <a:r>
              <a:rPr lang="en-US" sz="1200" dirty="0">
                <a:latin typeface="Arial"/>
                <a:cs typeface="Arial"/>
              </a:rPr>
              <a:t>Arteries become arterioles and finally capillaries (1 endothelial cell thick + basement membrane), gasses are exchanged here, and plasma containing nutrients leaks into the tissues.</a:t>
            </a:r>
          </a:p>
          <a:p>
            <a:endParaRPr lang="en-US" sz="800" dirty="0">
              <a:latin typeface="Arial"/>
              <a:cs typeface="Arial"/>
            </a:endParaRPr>
          </a:p>
          <a:p>
            <a:r>
              <a:rPr lang="en-US" sz="1200" dirty="0">
                <a:latin typeface="Arial"/>
                <a:cs typeface="Arial"/>
              </a:rPr>
              <a:t>Lymphatic vessels pick up tissue fluids, becoming </a:t>
            </a:r>
            <a:r>
              <a:rPr lang="en-US" sz="1200" i="1" dirty="0">
                <a:latin typeface="Arial"/>
                <a:cs typeface="Arial"/>
              </a:rPr>
              <a:t>lymph</a:t>
            </a:r>
            <a:r>
              <a:rPr lang="en-US" sz="1200" dirty="0">
                <a:latin typeface="Arial"/>
                <a:cs typeface="Arial"/>
              </a:rPr>
              <a:t>, which returns to the right heart via the thoracic duct.</a:t>
            </a:r>
            <a:endParaRPr lang="en-US" sz="1200" i="1" dirty="0">
              <a:latin typeface="Arial"/>
              <a:cs typeface="Arial"/>
            </a:endParaRPr>
          </a:p>
          <a:p>
            <a:endParaRPr lang="en-US" sz="800" i="1" dirty="0">
              <a:latin typeface="Arial"/>
              <a:cs typeface="Arial"/>
            </a:endParaRPr>
          </a:p>
          <a:p>
            <a:r>
              <a:rPr lang="en-US" sz="1200" i="1" dirty="0">
                <a:latin typeface="Arial"/>
                <a:cs typeface="Arial"/>
              </a:rPr>
              <a:t>Thus completing the cycle!</a:t>
            </a:r>
            <a:endParaRPr lang="en-US" sz="1200" dirty="0">
              <a:latin typeface="Arial"/>
              <a:cs typeface="Arial"/>
            </a:endParaRPr>
          </a:p>
          <a:p>
            <a:endParaRPr lang="en-US" sz="1200" dirty="0">
              <a:latin typeface="Arial"/>
              <a:cs typeface="Arial"/>
            </a:endParaRPr>
          </a:p>
        </p:txBody>
      </p:sp>
      <p:pic>
        <p:nvPicPr>
          <p:cNvPr id="5" name="Picture 4">
            <a:extLst>
              <a:ext uri="{FF2B5EF4-FFF2-40B4-BE49-F238E27FC236}">
                <a16:creationId xmlns:a16="http://schemas.microsoft.com/office/drawing/2014/main" id="{779CD6F1-6606-4044-AA93-DED0B123CDD3}"/>
              </a:ext>
            </a:extLst>
          </p:cNvPr>
          <p:cNvPicPr>
            <a:picLocks noChangeAspect="1"/>
          </p:cNvPicPr>
          <p:nvPr/>
        </p:nvPicPr>
        <p:blipFill>
          <a:blip r:embed="rId3"/>
          <a:stretch>
            <a:fillRect/>
          </a:stretch>
        </p:blipFill>
        <p:spPr>
          <a:xfrm>
            <a:off x="3548086" y="670404"/>
            <a:ext cx="4163394" cy="5867400"/>
          </a:xfrm>
          <a:prstGeom prst="rect">
            <a:avLst/>
          </a:prstGeom>
        </p:spPr>
      </p:pic>
      <p:sp>
        <p:nvSpPr>
          <p:cNvPr id="4" name="TextBox 3">
            <a:extLst>
              <a:ext uri="{FF2B5EF4-FFF2-40B4-BE49-F238E27FC236}">
                <a16:creationId xmlns:a16="http://schemas.microsoft.com/office/drawing/2014/main" id="{E3800245-DCE0-1142-B702-7F947CAC651F}"/>
              </a:ext>
            </a:extLst>
          </p:cNvPr>
          <p:cNvSpPr txBox="1"/>
          <p:nvPr/>
        </p:nvSpPr>
        <p:spPr>
          <a:xfrm>
            <a:off x="942976" y="6400079"/>
            <a:ext cx="7130478"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The inside of the entire cardiovascular system is lined with </a:t>
            </a:r>
            <a:r>
              <a:rPr lang="en-US" sz="1600" b="1" i="1" dirty="0">
                <a:latin typeface="Arial" panose="020B0604020202020204" pitchFamily="34" charset="0"/>
                <a:cs typeface="Arial" panose="020B0604020202020204" pitchFamily="34" charset="0"/>
              </a:rPr>
              <a:t>endothelial cells</a:t>
            </a:r>
          </a:p>
        </p:txBody>
      </p:sp>
    </p:spTree>
    <p:extLst>
      <p:ext uri="{BB962C8B-B14F-4D97-AF65-F5344CB8AC3E}">
        <p14:creationId xmlns:p14="http://schemas.microsoft.com/office/powerpoint/2010/main" val="581922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5595938"/>
            <a:ext cx="91440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From: The conduit system of the lymph node</a:t>
            </a:r>
          </a:p>
          <a:p>
            <a:pPr eaLnBrk="1" hangingPunct="1">
              <a:spcBef>
                <a:spcPct val="0"/>
              </a:spcBef>
              <a:buFontTx/>
              <a:buNone/>
            </a:pPr>
            <a:r>
              <a:rPr lang="en-US" altLang="en-US" sz="1200"/>
              <a:t>Int Immunol. 2008;20(12):1483-1487. doi:10.1093/intimm/dxn110</a:t>
            </a:r>
          </a:p>
          <a:p>
            <a:pPr eaLnBrk="1" hangingPunct="1">
              <a:spcBef>
                <a:spcPct val="0"/>
              </a:spcBef>
              <a:buFontTx/>
              <a:buNone/>
            </a:pPr>
            <a:r>
              <a:rPr lang="en-US" altLang="en-US" sz="1200"/>
              <a:t>Int Immunol | © The Japanese Society for Immunology. 2008. All rights reserved. For permissions, please e-mail: journals.permissions@oxfordjournals.org</a:t>
            </a:r>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endParaRPr lang="en-US" altLang="en-US">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gn="ctr">
              <a:spcBef>
                <a:spcPct val="0"/>
              </a:spcBef>
              <a:buFontTx/>
              <a:buNone/>
            </a:pPr>
            <a:r>
              <a:rPr lang="en-US" altLang="en-US" sz="1400" b="1" dirty="0"/>
              <a:t>Secondary LT:  Schematic view of a lymph node</a:t>
            </a: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060450"/>
            <a:ext cx="3859213"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74897" y="1393006"/>
            <a:ext cx="3815468" cy="246221"/>
          </a:xfrm>
          <a:prstGeom prst="rect">
            <a:avLst/>
          </a:prstGeom>
          <a:noFill/>
        </p:spPr>
        <p:txBody>
          <a:bodyPr wrap="none" rtlCol="0">
            <a:spAutoFit/>
          </a:bodyPr>
          <a:lstStyle/>
          <a:p>
            <a:r>
              <a:rPr lang="en-US" sz="1000" b="1" dirty="0">
                <a:solidFill>
                  <a:srgbClr val="FF0000"/>
                </a:solidFill>
                <a:latin typeface="Arial" charset="0"/>
                <a:ea typeface="Arial" charset="0"/>
                <a:cs typeface="Arial" charset="0"/>
              </a:rPr>
              <a:t>Antigen, cytokines &amp; DCs from the tissues enter with lymph</a:t>
            </a:r>
          </a:p>
        </p:txBody>
      </p:sp>
      <p:sp>
        <p:nvSpPr>
          <p:cNvPr id="3" name="TextBox 2"/>
          <p:cNvSpPr txBox="1"/>
          <p:nvPr/>
        </p:nvSpPr>
        <p:spPr>
          <a:xfrm>
            <a:off x="5267838" y="4994275"/>
            <a:ext cx="3722527" cy="400110"/>
          </a:xfrm>
          <a:prstGeom prst="rect">
            <a:avLst/>
          </a:prstGeom>
          <a:noFill/>
        </p:spPr>
        <p:txBody>
          <a:bodyPr wrap="square" rtlCol="0">
            <a:spAutoFit/>
          </a:bodyPr>
          <a:lstStyle/>
          <a:p>
            <a:r>
              <a:rPr lang="en-US" sz="1000" b="1" dirty="0">
                <a:solidFill>
                  <a:srgbClr val="FF0000"/>
                </a:solidFill>
                <a:latin typeface="Arial" charset="0"/>
                <a:ea typeface="Arial" charset="0"/>
                <a:cs typeface="Arial" charset="0"/>
              </a:rPr>
              <a:t>B &amp; T cells exit with the lymph and enter the circulation via the thoracic duct </a:t>
            </a:r>
          </a:p>
        </p:txBody>
      </p:sp>
      <p:sp>
        <p:nvSpPr>
          <p:cNvPr id="5" name="TextBox 4"/>
          <p:cNvSpPr txBox="1"/>
          <p:nvPr/>
        </p:nvSpPr>
        <p:spPr>
          <a:xfrm>
            <a:off x="5174897" y="2978523"/>
            <a:ext cx="3815468" cy="400110"/>
          </a:xfrm>
          <a:prstGeom prst="rect">
            <a:avLst/>
          </a:prstGeom>
          <a:noFill/>
        </p:spPr>
        <p:txBody>
          <a:bodyPr wrap="square" rtlCol="0">
            <a:spAutoFit/>
          </a:bodyPr>
          <a:lstStyle/>
          <a:p>
            <a:r>
              <a:rPr lang="en-US" sz="1000" b="1" dirty="0">
                <a:solidFill>
                  <a:srgbClr val="FF0000"/>
                </a:solidFill>
                <a:latin typeface="Arial" charset="0"/>
                <a:ea typeface="Arial" charset="0"/>
                <a:cs typeface="Arial" charset="0"/>
              </a:rPr>
              <a:t>B &amp; T cells enter the lymph node paracortex  from the circulation via HEVs, and migrate to their respective areas</a:t>
            </a:r>
          </a:p>
        </p:txBody>
      </p:sp>
    </p:spTree>
    <p:extLst>
      <p:ext uri="{BB962C8B-B14F-4D97-AF65-F5344CB8AC3E}">
        <p14:creationId xmlns:p14="http://schemas.microsoft.com/office/powerpoint/2010/main" val="206337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SpleenAnatomy3Panel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144000"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TextBox 2"/>
          <p:cNvSpPr txBox="1">
            <a:spLocks noChangeArrowheads="1"/>
          </p:cNvSpPr>
          <p:nvPr/>
        </p:nvSpPr>
        <p:spPr bwMode="auto">
          <a:xfrm>
            <a:off x="16574" y="457200"/>
            <a:ext cx="912742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cs typeface="Arial" charset="0"/>
              </a:rPr>
              <a:t>Secondary LT: The Spleen</a:t>
            </a:r>
          </a:p>
          <a:p>
            <a:pPr algn="ctr"/>
            <a:endParaRPr lang="en-US" sz="1000" b="1" dirty="0">
              <a:cs typeface="Arial" charset="0"/>
            </a:endParaRPr>
          </a:p>
          <a:p>
            <a:pPr algn="ctr"/>
            <a:r>
              <a:rPr lang="en-US" sz="1400" dirty="0">
                <a:cs typeface="Arial" charset="0"/>
              </a:rPr>
              <a:t>Splenic arteries -&gt; arterioles terminate in sinus cords -&gt; sinusoids -&gt; Splenic veins -&gt; Hepatic Portal Vein</a:t>
            </a:r>
          </a:p>
          <a:p>
            <a:pPr algn="ctr"/>
            <a:r>
              <a:rPr lang="en-US" sz="1400" dirty="0">
                <a:cs typeface="Arial" charset="0"/>
              </a:rPr>
              <a:t>Thus arterial blood entering the splenic red pulp enters a low pressure system</a:t>
            </a:r>
          </a:p>
          <a:p>
            <a:pPr algn="ctr"/>
            <a:r>
              <a:rPr lang="en-US" sz="1400" dirty="0">
                <a:cs typeface="Arial" charset="0"/>
              </a:rPr>
              <a:t>The blood crosses over into the venous sinuses by crossing an endothelial barrier</a:t>
            </a:r>
          </a:p>
          <a:p>
            <a:pPr algn="ctr"/>
            <a:r>
              <a:rPr lang="en-US" sz="1400" b="1" dirty="0">
                <a:cs typeface="Arial" charset="0"/>
              </a:rPr>
              <a:t>White pulp </a:t>
            </a:r>
            <a:r>
              <a:rPr lang="en-US" sz="1400" dirty="0">
                <a:cs typeface="Arial" charset="0"/>
              </a:rPr>
              <a:t>= secondary lymphoid tissue, with segregated B- and T-cell zones</a:t>
            </a:r>
          </a:p>
          <a:p>
            <a:pPr algn="ctr"/>
            <a:r>
              <a:rPr lang="en-US" sz="1400" b="1" dirty="0">
                <a:cs typeface="Arial" charset="0"/>
              </a:rPr>
              <a:t>Red pulp </a:t>
            </a:r>
            <a:r>
              <a:rPr lang="en-US" sz="1400" dirty="0">
                <a:cs typeface="Arial" charset="0"/>
              </a:rPr>
              <a:t>=  sinuses where RBCs are “cleaned” by M</a:t>
            </a:r>
            <a:r>
              <a:rPr lang="en-US" sz="1400" dirty="0">
                <a:latin typeface="Symbol" pitchFamily="2" charset="2"/>
                <a:cs typeface="Arial" charset="0"/>
              </a:rPr>
              <a:t>Q</a:t>
            </a:r>
            <a:r>
              <a:rPr lang="en-US" sz="1400" dirty="0">
                <a:cs typeface="Arial" charset="0"/>
              </a:rPr>
              <a:t> and/or removed</a:t>
            </a:r>
          </a:p>
        </p:txBody>
      </p:sp>
      <p:sp>
        <p:nvSpPr>
          <p:cNvPr id="56323" name="TextBox 3"/>
          <p:cNvSpPr txBox="1">
            <a:spLocks noChangeArrowheads="1"/>
          </p:cNvSpPr>
          <p:nvPr/>
        </p:nvSpPr>
        <p:spPr bwMode="auto">
          <a:xfrm>
            <a:off x="256026" y="5722133"/>
            <a:ext cx="864852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cs typeface="Arial" charset="0"/>
              </a:rPr>
              <a:t>NOTE:  the spleen and thymus have only </a:t>
            </a:r>
            <a:r>
              <a:rPr lang="en-US" sz="1400" i="1" dirty="0">
                <a:cs typeface="Arial" charset="0"/>
              </a:rPr>
              <a:t>efferent</a:t>
            </a:r>
            <a:r>
              <a:rPr lang="en-US" sz="1400" dirty="0">
                <a:cs typeface="Arial" charset="0"/>
              </a:rPr>
              <a:t> lymphatics (leaving the tissue), </a:t>
            </a:r>
            <a:r>
              <a:rPr lang="en-US" sz="1400" i="1" dirty="0">
                <a:cs typeface="Arial" charset="0"/>
              </a:rPr>
              <a:t>not afferents </a:t>
            </a:r>
            <a:r>
              <a:rPr lang="en-US" sz="1400" dirty="0">
                <a:cs typeface="Arial" charset="0"/>
              </a:rPr>
              <a:t>(entering it)!</a:t>
            </a:r>
          </a:p>
        </p:txBody>
      </p:sp>
      <p:sp>
        <p:nvSpPr>
          <p:cNvPr id="2" name="Slide Number Placeholder 1"/>
          <p:cNvSpPr>
            <a:spLocks noGrp="1"/>
          </p:cNvSpPr>
          <p:nvPr>
            <p:ph type="sldNum" sz="quarter" idx="12"/>
          </p:nvPr>
        </p:nvSpPr>
        <p:spPr/>
        <p:txBody>
          <a:bodyPr/>
          <a:lstStyle/>
          <a:p>
            <a:pPr>
              <a:defRPr/>
            </a:pPr>
            <a:fld id="{17624F12-2125-7948-B0C8-90AC2D874BA6}" type="slidenum">
              <a:rPr lang="en-US" smtClean="0"/>
              <a:pPr>
                <a:defRPr/>
              </a:pPr>
              <a:t>24</a:t>
            </a:fld>
            <a:endParaRPr lang="en-US"/>
          </a:p>
        </p:txBody>
      </p:sp>
    </p:spTree>
    <p:extLst>
      <p:ext uri="{BB962C8B-B14F-4D97-AF65-F5344CB8AC3E}">
        <p14:creationId xmlns:p14="http://schemas.microsoft.com/office/powerpoint/2010/main" val="205721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188913" y="6400800"/>
            <a:ext cx="8966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i="1">
                <a:latin typeface="Arial" charset="0"/>
                <a:cs typeface="Arial" charset="0"/>
              </a:rPr>
              <a:t>Lymph, containing antigen, activated cells, etc. from all these sites, drains to the mesenteric LNs</a:t>
            </a:r>
          </a:p>
        </p:txBody>
      </p:sp>
      <p:sp>
        <p:nvSpPr>
          <p:cNvPr id="37891" name="TextBox 2"/>
          <p:cNvSpPr txBox="1">
            <a:spLocks noChangeArrowheads="1"/>
          </p:cNvSpPr>
          <p:nvPr/>
        </p:nvSpPr>
        <p:spPr bwMode="auto">
          <a:xfrm>
            <a:off x="152400" y="228600"/>
            <a:ext cx="85344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900" b="1" dirty="0">
                <a:latin typeface="Arial" charset="0"/>
                <a:cs typeface="Arial" charset="0"/>
              </a:rPr>
              <a:t>Secondary LTs: </a:t>
            </a:r>
            <a:r>
              <a:rPr lang="en-US" sz="1900" b="1" dirty="0">
                <a:solidFill>
                  <a:srgbClr val="0070C0"/>
                </a:solidFill>
                <a:latin typeface="Arial" charset="0"/>
                <a:cs typeface="Arial" charset="0"/>
              </a:rPr>
              <a:t>Mucosal lymphoid tissues </a:t>
            </a:r>
            <a:r>
              <a:rPr lang="en-US" sz="1900" b="1" dirty="0">
                <a:latin typeface="Arial" charset="0"/>
                <a:cs typeface="Arial" charset="0"/>
              </a:rPr>
              <a:t>include Peyer’s patches, isolated follicles &amp; scattered lymphocytes in lamina propria &amp; epithelium </a:t>
            </a:r>
          </a:p>
        </p:txBody>
      </p:sp>
      <p:pic>
        <p:nvPicPr>
          <p:cNvPr id="5" name="Picture 1" descr="figure_12_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421270" cy="525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205551" y="5181600"/>
            <a:ext cx="742304" cy="369332"/>
          </a:xfrm>
          <a:prstGeom prst="rect">
            <a:avLst/>
          </a:prstGeom>
          <a:noFill/>
        </p:spPr>
        <p:txBody>
          <a:bodyPr wrap="none" rtlCol="0">
            <a:spAutoFit/>
          </a:bodyPr>
          <a:lstStyle/>
          <a:p>
            <a:pPr algn="ctr"/>
            <a:r>
              <a:rPr lang="en-US" sz="900" dirty="0">
                <a:solidFill>
                  <a:srgbClr val="FF0000"/>
                </a:solidFill>
                <a:latin typeface="Arial Narrow"/>
                <a:cs typeface="Arial Narrow"/>
              </a:rPr>
              <a:t>IgA-secreting</a:t>
            </a:r>
          </a:p>
          <a:p>
            <a:pPr algn="ctr"/>
            <a:r>
              <a:rPr lang="en-US" sz="900" dirty="0">
                <a:solidFill>
                  <a:srgbClr val="FF0000"/>
                </a:solidFill>
                <a:latin typeface="Arial Narrow"/>
                <a:cs typeface="Arial Narrow"/>
              </a:rPr>
              <a:t>plasma cells </a:t>
            </a:r>
          </a:p>
        </p:txBody>
      </p:sp>
      <p:sp>
        <p:nvSpPr>
          <p:cNvPr id="4" name="Slide Number Placeholder 3"/>
          <p:cNvSpPr>
            <a:spLocks noGrp="1"/>
          </p:cNvSpPr>
          <p:nvPr>
            <p:ph type="sldNum" sz="quarter" idx="12"/>
          </p:nvPr>
        </p:nvSpPr>
        <p:spPr/>
        <p:txBody>
          <a:bodyPr/>
          <a:lstStyle/>
          <a:p>
            <a:pPr>
              <a:defRPr/>
            </a:pPr>
            <a:fld id="{E6413C4F-81AE-AC43-A448-D3A59AEEB3A9}" type="slidenum">
              <a:rPr lang="en-US" smtClean="0"/>
              <a:pPr>
                <a:defRPr/>
              </a:pPr>
              <a:t>25</a:t>
            </a:fld>
            <a:endParaRPr lang="en-US"/>
          </a:p>
        </p:txBody>
      </p:sp>
    </p:spTree>
    <p:extLst>
      <p:ext uri="{BB962C8B-B14F-4D97-AF65-F5344CB8AC3E}">
        <p14:creationId xmlns:p14="http://schemas.microsoft.com/office/powerpoint/2010/main" val="2173991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Ch12_SQneFImjpbQEbjXCHgce-g_m.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63638"/>
            <a:ext cx="38862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extBox 2"/>
          <p:cNvSpPr txBox="1">
            <a:spLocks noChangeArrowheads="1"/>
          </p:cNvSpPr>
          <p:nvPr/>
        </p:nvSpPr>
        <p:spPr bwMode="auto">
          <a:xfrm>
            <a:off x="1219200" y="457200"/>
            <a:ext cx="65267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latin typeface="Arial" charset="0"/>
                <a:cs typeface="Arial" charset="0"/>
              </a:rPr>
              <a:t>Mesenteric lymph nodes draining the large intestine</a:t>
            </a:r>
          </a:p>
          <a:p>
            <a:pPr algn="ctr"/>
            <a:r>
              <a:rPr lang="en-US" sz="1600" b="1" i="1" dirty="0">
                <a:latin typeface="Arial" charset="0"/>
                <a:cs typeface="Arial" charset="0"/>
              </a:rPr>
              <a:t>Mesenteric lymph nodes also drain the small intestine</a:t>
            </a:r>
          </a:p>
        </p:txBody>
      </p:sp>
      <p:sp>
        <p:nvSpPr>
          <p:cNvPr id="2" name="Slide Number Placeholder 1"/>
          <p:cNvSpPr>
            <a:spLocks noGrp="1"/>
          </p:cNvSpPr>
          <p:nvPr>
            <p:ph type="sldNum" sz="quarter" idx="12"/>
          </p:nvPr>
        </p:nvSpPr>
        <p:spPr/>
        <p:txBody>
          <a:bodyPr/>
          <a:lstStyle/>
          <a:p>
            <a:pPr>
              <a:defRPr/>
            </a:pPr>
            <a:fld id="{E6413C4F-81AE-AC43-A448-D3A59AEEB3A9}" type="slidenum">
              <a:rPr lang="en-US" smtClean="0"/>
              <a:pPr>
                <a:defRPr/>
              </a:pPr>
              <a:t>26</a:t>
            </a:fld>
            <a:endParaRPr lang="en-US"/>
          </a:p>
        </p:txBody>
      </p:sp>
    </p:spTree>
    <p:extLst>
      <p:ext uri="{BB962C8B-B14F-4D97-AF65-F5344CB8AC3E}">
        <p14:creationId xmlns:p14="http://schemas.microsoft.com/office/powerpoint/2010/main" val="3182866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65475" y="479964"/>
            <a:ext cx="7121363" cy="461665"/>
          </a:xfrm>
          <a:prstGeom prst="rect">
            <a:avLst/>
          </a:prstGeom>
          <a:noFill/>
        </p:spPr>
        <p:txBody>
          <a:bodyPr wrap="square" rtlCol="0">
            <a:spAutoFit/>
          </a:bodyPr>
          <a:lstStyle/>
          <a:p>
            <a:r>
              <a:rPr lang="en-US" sz="2400" b="1" dirty="0">
                <a:latin typeface="Arial"/>
                <a:cs typeface="Arial"/>
              </a:rPr>
              <a:t>Chapter 1 Section D</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5DCDEE97-F3BA-E54E-A3B6-9C7496014A64}"/>
              </a:ext>
            </a:extLst>
          </p:cNvPr>
          <p:cNvSpPr>
            <a:spLocks noGrp="1"/>
          </p:cNvSpPr>
          <p:nvPr>
            <p:ph type="ftr" sz="quarter" idx="11"/>
          </p:nvPr>
        </p:nvSpPr>
        <p:spPr/>
        <p:txBody>
          <a:bodyPr/>
          <a:lstStyle/>
          <a:p>
            <a:r>
              <a:rPr lang="en-US"/>
              <a:t>Chapter 1: Overview</a:t>
            </a:r>
          </a:p>
        </p:txBody>
      </p:sp>
      <p:sp>
        <p:nvSpPr>
          <p:cNvPr id="3" name="Slide Number Placeholder 2">
            <a:extLst>
              <a:ext uri="{FF2B5EF4-FFF2-40B4-BE49-F238E27FC236}">
                <a16:creationId xmlns:a16="http://schemas.microsoft.com/office/drawing/2014/main" id="{16248D49-9E0B-9B41-997C-8B81EBC611D8}"/>
              </a:ext>
            </a:extLst>
          </p:cNvPr>
          <p:cNvSpPr>
            <a:spLocks noGrp="1"/>
          </p:cNvSpPr>
          <p:nvPr>
            <p:ph type="sldNum" sz="quarter" idx="12"/>
          </p:nvPr>
        </p:nvSpPr>
        <p:spPr/>
        <p:txBody>
          <a:bodyPr/>
          <a:lstStyle/>
          <a:p>
            <a:fld id="{13EA5BE9-B172-7244-9DA5-14841A33ACC0}" type="slidenum">
              <a:rPr lang="en-US" smtClean="0"/>
              <a:t>27</a:t>
            </a:fld>
            <a:endParaRPr lang="en-US"/>
          </a:p>
        </p:txBody>
      </p:sp>
      <p:sp>
        <p:nvSpPr>
          <p:cNvPr id="4" name="TextBox 3">
            <a:extLst>
              <a:ext uri="{FF2B5EF4-FFF2-40B4-BE49-F238E27FC236}">
                <a16:creationId xmlns:a16="http://schemas.microsoft.com/office/drawing/2014/main" id="{B94FB716-8E09-EB40-912E-0121F0C3B9FB}"/>
              </a:ext>
            </a:extLst>
          </p:cNvPr>
          <p:cNvSpPr txBox="1"/>
          <p:nvPr/>
        </p:nvSpPr>
        <p:spPr>
          <a:xfrm>
            <a:off x="1477700" y="2767054"/>
            <a:ext cx="647805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General timing and dynamics of immune responses</a:t>
            </a:r>
          </a:p>
        </p:txBody>
      </p:sp>
    </p:spTree>
    <p:extLst>
      <p:ext uri="{BB962C8B-B14F-4D97-AF65-F5344CB8AC3E}">
        <p14:creationId xmlns:p14="http://schemas.microsoft.com/office/powerpoint/2010/main" val="1099658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figure_02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0028" y="746936"/>
            <a:ext cx="2662158" cy="502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6200" y="228600"/>
            <a:ext cx="8988283" cy="400110"/>
          </a:xfrm>
          <a:prstGeom prst="rect">
            <a:avLst/>
          </a:prstGeom>
          <a:noFill/>
        </p:spPr>
        <p:txBody>
          <a:bodyPr wrap="none" rtlCol="0">
            <a:spAutoFit/>
          </a:bodyPr>
          <a:lstStyle/>
          <a:p>
            <a:r>
              <a:rPr lang="en-US" sz="2000" b="1" dirty="0">
                <a:latin typeface="Arial" charset="0"/>
                <a:cs typeface="Arial" charset="0"/>
              </a:rPr>
              <a:t>The phases of the immune response are driven by antigen persistence</a:t>
            </a:r>
          </a:p>
        </p:txBody>
      </p:sp>
      <p:sp>
        <p:nvSpPr>
          <p:cNvPr id="3" name="TextBox 2"/>
          <p:cNvSpPr txBox="1"/>
          <p:nvPr/>
        </p:nvSpPr>
        <p:spPr>
          <a:xfrm>
            <a:off x="200465" y="5892776"/>
            <a:ext cx="9069610" cy="830997"/>
          </a:xfrm>
          <a:prstGeom prst="rect">
            <a:avLst/>
          </a:prstGeom>
          <a:noFill/>
        </p:spPr>
        <p:txBody>
          <a:bodyPr wrap="none" rtlCol="0">
            <a:spAutoFit/>
          </a:bodyPr>
          <a:lstStyle/>
          <a:p>
            <a:r>
              <a:rPr lang="en-US" sz="1600" i="1" dirty="0">
                <a:latin typeface="Arial" charset="0"/>
                <a:cs typeface="Arial" charset="0"/>
              </a:rPr>
              <a:t>Antigen = Generator of antibodies (original meaning)</a:t>
            </a:r>
          </a:p>
          <a:p>
            <a:r>
              <a:rPr lang="en-US" sz="1600" i="1" dirty="0">
                <a:latin typeface="Arial" charset="0"/>
                <a:cs typeface="Arial" charset="0"/>
              </a:rPr>
              <a:t>Antigen can be infectious agent (virus, bacteria, parasite), </a:t>
            </a:r>
            <a:r>
              <a:rPr lang="en-US" sz="1600" i="1" dirty="0" err="1">
                <a:latin typeface="Arial" charset="0"/>
                <a:cs typeface="Arial" charset="0"/>
              </a:rPr>
              <a:t>autoantigen</a:t>
            </a:r>
            <a:r>
              <a:rPr lang="en-US" sz="1600" i="1" dirty="0">
                <a:latin typeface="Arial" charset="0"/>
                <a:cs typeface="Arial" charset="0"/>
              </a:rPr>
              <a:t> (self), allergen or a vaccine</a:t>
            </a:r>
          </a:p>
          <a:p>
            <a:endParaRPr lang="en-US" sz="1600" i="1" dirty="0"/>
          </a:p>
        </p:txBody>
      </p:sp>
      <p:sp>
        <p:nvSpPr>
          <p:cNvPr id="4" name="TextBox 3">
            <a:extLst>
              <a:ext uri="{FF2B5EF4-FFF2-40B4-BE49-F238E27FC236}">
                <a16:creationId xmlns:a16="http://schemas.microsoft.com/office/drawing/2014/main" id="{5CB3A7A4-3219-1942-9537-892BB23A729D}"/>
              </a:ext>
            </a:extLst>
          </p:cNvPr>
          <p:cNvSpPr txBox="1"/>
          <p:nvPr/>
        </p:nvSpPr>
        <p:spPr>
          <a:xfrm>
            <a:off x="2736943" y="2025749"/>
            <a:ext cx="986167" cy="369332"/>
          </a:xfrm>
          <a:prstGeom prst="rect">
            <a:avLst/>
          </a:prstGeom>
          <a:noFill/>
        </p:spPr>
        <p:txBody>
          <a:bodyPr wrap="none" rtlCol="0">
            <a:spAutoFit/>
          </a:bodyPr>
          <a:lstStyle/>
          <a:p>
            <a:pPr algn="ctr"/>
            <a:r>
              <a:rPr lang="en-US" sz="900" b="1" dirty="0">
                <a:latin typeface="Calibri" panose="020F0502020204030204" pitchFamily="34" charset="0"/>
                <a:cs typeface="Calibri" panose="020F0502020204030204" pitchFamily="34" charset="0"/>
              </a:rPr>
              <a:t>Pre-existing </a:t>
            </a:r>
          </a:p>
          <a:p>
            <a:pPr algn="ctr"/>
            <a:r>
              <a:rPr lang="en-US" sz="900" b="1" dirty="0">
                <a:latin typeface="Calibri" panose="020F0502020204030204" pitchFamily="34" charset="0"/>
                <a:cs typeface="Calibri" panose="020F0502020204030204" pitchFamily="34" charset="0"/>
              </a:rPr>
              <a:t>innate immunity</a:t>
            </a:r>
          </a:p>
        </p:txBody>
      </p:sp>
      <p:sp>
        <p:nvSpPr>
          <p:cNvPr id="5" name="TextBox 4">
            <a:extLst>
              <a:ext uri="{FF2B5EF4-FFF2-40B4-BE49-F238E27FC236}">
                <a16:creationId xmlns:a16="http://schemas.microsoft.com/office/drawing/2014/main" id="{CEC0FAAF-C6EE-8A45-9D20-DC8909B8B99F}"/>
              </a:ext>
            </a:extLst>
          </p:cNvPr>
          <p:cNvSpPr txBox="1"/>
          <p:nvPr/>
        </p:nvSpPr>
        <p:spPr>
          <a:xfrm>
            <a:off x="4360986" y="1008599"/>
            <a:ext cx="4093698" cy="4278094"/>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Immunological memory: </a:t>
            </a:r>
          </a:p>
          <a:p>
            <a:r>
              <a:rPr lang="en-US" sz="1600" i="1" dirty="0">
                <a:latin typeface="Arial" panose="020B0604020202020204" pitchFamily="34" charset="0"/>
                <a:cs typeface="Arial" panose="020B0604020202020204" pitchFamily="34" charset="0"/>
              </a:rPr>
              <a:t>A stronger, faster immune response on subsequent contact with an antigen.</a:t>
            </a:r>
          </a:p>
          <a:p>
            <a:endParaRPr lang="en-US" sz="1600" i="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Clonal expansion of memory lymphocytes.</a:t>
            </a:r>
          </a:p>
          <a:p>
            <a:r>
              <a:rPr lang="en-US" sz="1600" dirty="0">
                <a:latin typeface="Arial" panose="020B0604020202020204" pitchFamily="34" charset="0"/>
                <a:cs typeface="Arial" panose="020B0604020202020204" pitchFamily="34" charset="0"/>
              </a:rPr>
              <a:t>(Antibody production by long-lived plasma cells.)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Should the infection return, there will be pre-existing memory cells and antibodies, plus the cells and molecules of the innate immune system, to clear it.</a:t>
            </a:r>
          </a:p>
          <a:p>
            <a:endParaRPr lang="en-US" sz="1600" dirty="0">
              <a:latin typeface="Arial" panose="020B0604020202020204" pitchFamily="34" charset="0"/>
              <a:cs typeface="Arial" panose="020B0604020202020204" pitchFamily="34" charset="0"/>
            </a:endParaRPr>
          </a:p>
          <a:p>
            <a:r>
              <a:rPr lang="en-US" sz="1600" i="1" dirty="0">
                <a:latin typeface="Arial" panose="020B0604020202020204" pitchFamily="34" charset="0"/>
                <a:cs typeface="Arial" panose="020B0604020202020204" pitchFamily="34" charset="0"/>
              </a:rPr>
              <a:t>Chronic immune responses</a:t>
            </a:r>
            <a:r>
              <a:rPr lang="en-US" sz="1600" dirty="0">
                <a:latin typeface="Arial" panose="020B0604020202020204" pitchFamily="34" charset="0"/>
                <a:cs typeface="Arial" panose="020B0604020202020204" pitchFamily="34" charset="0"/>
              </a:rPr>
              <a:t> are against pathogens that can’t be cleared, self antigens, or from less specific inflammatory processes (e.g., metabolic syndrome).</a:t>
            </a:r>
          </a:p>
        </p:txBody>
      </p:sp>
    </p:spTree>
    <p:extLst>
      <p:ext uri="{BB962C8B-B14F-4D97-AF65-F5344CB8AC3E}">
        <p14:creationId xmlns:p14="http://schemas.microsoft.com/office/powerpoint/2010/main" val="3194493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800100"/>
            <a:ext cx="8255000" cy="5245100"/>
          </a:xfrm>
          <a:prstGeom prst="rect">
            <a:avLst/>
          </a:prstGeom>
        </p:spPr>
      </p:pic>
      <p:sp>
        <p:nvSpPr>
          <p:cNvPr id="3" name="Slide Number Placeholder 2"/>
          <p:cNvSpPr>
            <a:spLocks noGrp="1"/>
          </p:cNvSpPr>
          <p:nvPr>
            <p:ph type="sldNum" sz="quarter" idx="12"/>
          </p:nvPr>
        </p:nvSpPr>
        <p:spPr/>
        <p:txBody>
          <a:bodyPr/>
          <a:lstStyle/>
          <a:p>
            <a:fld id="{13EA5BE9-B172-7244-9DA5-14841A33ACC0}" type="slidenum">
              <a:rPr lang="en-US" smtClean="0"/>
              <a:t>29</a:t>
            </a:fld>
            <a:endParaRPr lang="en-US"/>
          </a:p>
        </p:txBody>
      </p:sp>
      <p:sp>
        <p:nvSpPr>
          <p:cNvPr id="4" name="TextBox 3">
            <a:extLst>
              <a:ext uri="{FF2B5EF4-FFF2-40B4-BE49-F238E27FC236}">
                <a16:creationId xmlns:a16="http://schemas.microsoft.com/office/drawing/2014/main" id="{EFD0174C-5754-684B-A02E-9AB2687F0797}"/>
              </a:ext>
            </a:extLst>
          </p:cNvPr>
          <p:cNvSpPr txBox="1"/>
          <p:nvPr/>
        </p:nvSpPr>
        <p:spPr>
          <a:xfrm>
            <a:off x="103239" y="3296264"/>
            <a:ext cx="1117614"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Natural </a:t>
            </a:r>
          </a:p>
          <a:p>
            <a:r>
              <a:rPr lang="en-US" sz="1600" dirty="0">
                <a:latin typeface="Arial" panose="020B0604020202020204" pitchFamily="34" charset="0"/>
                <a:cs typeface="Arial" panose="020B0604020202020204" pitchFamily="34" charset="0"/>
              </a:rPr>
              <a:t>antibodies</a:t>
            </a:r>
          </a:p>
        </p:txBody>
      </p:sp>
      <p:sp>
        <p:nvSpPr>
          <p:cNvPr id="5" name="TextBox 4">
            <a:extLst>
              <a:ext uri="{FF2B5EF4-FFF2-40B4-BE49-F238E27FC236}">
                <a16:creationId xmlns:a16="http://schemas.microsoft.com/office/drawing/2014/main" id="{FEAD36D8-5D7B-924B-8A1C-5F2E4F7F394C}"/>
              </a:ext>
            </a:extLst>
          </p:cNvPr>
          <p:cNvSpPr txBox="1"/>
          <p:nvPr/>
        </p:nvSpPr>
        <p:spPr>
          <a:xfrm>
            <a:off x="8047540" y="2962503"/>
            <a:ext cx="993221" cy="338554"/>
          </a:xfrm>
          <a:prstGeom prst="rect">
            <a:avLst/>
          </a:prstGeom>
          <a:noFill/>
        </p:spPr>
        <p:txBody>
          <a:bodyPr wrap="none" rtlCol="0">
            <a:spAutoFit/>
          </a:bodyPr>
          <a:lstStyle/>
          <a:p>
            <a:r>
              <a:rPr lang="en-US" sz="1600" dirty="0"/>
              <a:t>Cytokines</a:t>
            </a:r>
          </a:p>
        </p:txBody>
      </p:sp>
      <p:sp>
        <p:nvSpPr>
          <p:cNvPr id="6" name="TextBox 5">
            <a:extLst>
              <a:ext uri="{FF2B5EF4-FFF2-40B4-BE49-F238E27FC236}">
                <a16:creationId xmlns:a16="http://schemas.microsoft.com/office/drawing/2014/main" id="{C151D3B1-669C-0540-810F-79551B2D0946}"/>
              </a:ext>
            </a:extLst>
          </p:cNvPr>
          <p:cNvSpPr txBox="1"/>
          <p:nvPr/>
        </p:nvSpPr>
        <p:spPr>
          <a:xfrm>
            <a:off x="0" y="151083"/>
            <a:ext cx="926086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Innate immune responses precede and shape adaptive immune responses</a:t>
            </a:r>
          </a:p>
        </p:txBody>
      </p:sp>
      <p:sp>
        <p:nvSpPr>
          <p:cNvPr id="7" name="Frame 6">
            <a:extLst>
              <a:ext uri="{FF2B5EF4-FFF2-40B4-BE49-F238E27FC236}">
                <a16:creationId xmlns:a16="http://schemas.microsoft.com/office/drawing/2014/main" id="{EA1BC8FD-816A-F648-A9C7-60C09E1F7AF6}"/>
              </a:ext>
            </a:extLst>
          </p:cNvPr>
          <p:cNvSpPr/>
          <p:nvPr/>
        </p:nvSpPr>
        <p:spPr>
          <a:xfrm>
            <a:off x="1906697" y="2249581"/>
            <a:ext cx="993222" cy="1315029"/>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cxnSp>
        <p:nvCxnSpPr>
          <p:cNvPr id="9" name="Straight Arrow Connector 8">
            <a:extLst>
              <a:ext uri="{FF2B5EF4-FFF2-40B4-BE49-F238E27FC236}">
                <a16:creationId xmlns:a16="http://schemas.microsoft.com/office/drawing/2014/main" id="{7598F36F-0F47-3547-A648-8A69CD98A7A8}"/>
              </a:ext>
            </a:extLst>
          </p:cNvPr>
          <p:cNvCxnSpPr>
            <a:cxnSpLocks/>
            <a:stCxn id="7" idx="3"/>
          </p:cNvCxnSpPr>
          <p:nvPr/>
        </p:nvCxnSpPr>
        <p:spPr>
          <a:xfrm>
            <a:off x="2899919" y="2907096"/>
            <a:ext cx="41671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DD868F7E-CB7C-CC4E-92AB-C0EB7FEF09FC}"/>
              </a:ext>
            </a:extLst>
          </p:cNvPr>
          <p:cNvSpPr txBox="1"/>
          <p:nvPr/>
        </p:nvSpPr>
        <p:spPr>
          <a:xfrm>
            <a:off x="103239" y="5990478"/>
            <a:ext cx="8757526"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Dendritic cells provide the bridge between innate and adaptive phases of an immune response</a:t>
            </a:r>
          </a:p>
        </p:txBody>
      </p:sp>
    </p:spTree>
    <p:extLst>
      <p:ext uri="{BB962C8B-B14F-4D97-AF65-F5344CB8AC3E}">
        <p14:creationId xmlns:p14="http://schemas.microsoft.com/office/powerpoint/2010/main" val="86800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603822" y="494164"/>
            <a:ext cx="4277425" cy="461665"/>
          </a:xfrm>
          <a:prstGeom prst="rect">
            <a:avLst/>
          </a:prstGeom>
          <a:noFill/>
        </p:spPr>
        <p:txBody>
          <a:bodyPr wrap="square" rtlCol="0">
            <a:spAutoFit/>
          </a:bodyPr>
          <a:lstStyle/>
          <a:p>
            <a:r>
              <a:rPr lang="en-US" sz="2400" b="1" dirty="0">
                <a:latin typeface="Arial"/>
                <a:cs typeface="Arial"/>
              </a:rPr>
              <a:t>Chapter 1 Section A</a:t>
            </a:r>
            <a:r>
              <a:rPr lang="en-US" sz="2400" dirty="0">
                <a:latin typeface="Arial"/>
                <a:cs typeface="Arial"/>
              </a:rPr>
              <a:t> </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F4405BA2-A645-2A4A-B86C-CC0ED5030DFB}"/>
              </a:ext>
            </a:extLst>
          </p:cNvPr>
          <p:cNvSpPr>
            <a:spLocks noGrp="1"/>
          </p:cNvSpPr>
          <p:nvPr>
            <p:ph type="ftr" sz="quarter" idx="11"/>
          </p:nvPr>
        </p:nvSpPr>
        <p:spPr/>
        <p:txBody>
          <a:bodyPr/>
          <a:lstStyle/>
          <a:p>
            <a:r>
              <a:rPr lang="en-US"/>
              <a:t>Chapter 1: Overview</a:t>
            </a:r>
          </a:p>
        </p:txBody>
      </p:sp>
      <p:sp>
        <p:nvSpPr>
          <p:cNvPr id="3" name="Slide Number Placeholder 2">
            <a:extLst>
              <a:ext uri="{FF2B5EF4-FFF2-40B4-BE49-F238E27FC236}">
                <a16:creationId xmlns:a16="http://schemas.microsoft.com/office/drawing/2014/main" id="{901EEA1D-7100-F943-8A4B-D6325BFF3A08}"/>
              </a:ext>
            </a:extLst>
          </p:cNvPr>
          <p:cNvSpPr>
            <a:spLocks noGrp="1"/>
          </p:cNvSpPr>
          <p:nvPr>
            <p:ph type="sldNum" sz="quarter" idx="12"/>
          </p:nvPr>
        </p:nvSpPr>
        <p:spPr/>
        <p:txBody>
          <a:bodyPr/>
          <a:lstStyle/>
          <a:p>
            <a:fld id="{13EA5BE9-B172-7244-9DA5-14841A33ACC0}" type="slidenum">
              <a:rPr lang="en-US" smtClean="0"/>
              <a:t>3</a:t>
            </a:fld>
            <a:endParaRPr lang="en-US"/>
          </a:p>
        </p:txBody>
      </p:sp>
      <p:sp>
        <p:nvSpPr>
          <p:cNvPr id="4" name="TextBox 3">
            <a:extLst>
              <a:ext uri="{FF2B5EF4-FFF2-40B4-BE49-F238E27FC236}">
                <a16:creationId xmlns:a16="http://schemas.microsoft.com/office/drawing/2014/main" id="{DACBED23-9C7C-B74E-BAA3-22BD4FAB1AA2}"/>
              </a:ext>
            </a:extLst>
          </p:cNvPr>
          <p:cNvSpPr txBox="1"/>
          <p:nvPr/>
        </p:nvSpPr>
        <p:spPr>
          <a:xfrm>
            <a:off x="2470552" y="2705555"/>
            <a:ext cx="392767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Humoral and cellular immunity</a:t>
            </a:r>
          </a:p>
        </p:txBody>
      </p:sp>
    </p:spTree>
    <p:extLst>
      <p:ext uri="{BB962C8B-B14F-4D97-AF65-F5344CB8AC3E}">
        <p14:creationId xmlns:p14="http://schemas.microsoft.com/office/powerpoint/2010/main" val="1423106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ig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96" y="772738"/>
            <a:ext cx="3704136" cy="5239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75495" y="6063962"/>
            <a:ext cx="8768505" cy="584775"/>
          </a:xfrm>
          <a:prstGeom prst="rect">
            <a:avLst/>
          </a:prstGeom>
          <a:noFill/>
        </p:spPr>
        <p:txBody>
          <a:bodyPr wrap="square" rtlCol="0">
            <a:spAutoFit/>
          </a:bodyPr>
          <a:lstStyle/>
          <a:p>
            <a:r>
              <a:rPr lang="en-US" sz="1600" i="1" dirty="0">
                <a:latin typeface="Arial"/>
                <a:cs typeface="Arial"/>
              </a:rPr>
              <a:t>Lymphocytes circulate through the secondary LTs, where antigens from the periphery are collected and concentrated. Activated lymphocytes are recruited to sites of infection.</a:t>
            </a:r>
          </a:p>
        </p:txBody>
      </p:sp>
      <p:sp>
        <p:nvSpPr>
          <p:cNvPr id="3" name="Slide Number Placeholder 2"/>
          <p:cNvSpPr>
            <a:spLocks noGrp="1"/>
          </p:cNvSpPr>
          <p:nvPr>
            <p:ph type="sldNum" sz="quarter" idx="12"/>
          </p:nvPr>
        </p:nvSpPr>
        <p:spPr/>
        <p:txBody>
          <a:bodyPr/>
          <a:lstStyle/>
          <a:p>
            <a:pPr>
              <a:defRPr/>
            </a:pPr>
            <a:fld id="{17624F12-2125-7948-B0C8-90AC2D874BA6}" type="slidenum">
              <a:rPr lang="en-US" smtClean="0"/>
              <a:pPr>
                <a:defRPr/>
              </a:pPr>
              <a:t>30</a:t>
            </a:fld>
            <a:endParaRPr lang="en-US"/>
          </a:p>
        </p:txBody>
      </p:sp>
      <p:sp>
        <p:nvSpPr>
          <p:cNvPr id="4" name="TextBox 3">
            <a:extLst>
              <a:ext uri="{FF2B5EF4-FFF2-40B4-BE49-F238E27FC236}">
                <a16:creationId xmlns:a16="http://schemas.microsoft.com/office/drawing/2014/main" id="{CF33C98F-20E5-D644-85E1-E2A74C60F97F}"/>
              </a:ext>
            </a:extLst>
          </p:cNvPr>
          <p:cNvSpPr txBox="1"/>
          <p:nvPr/>
        </p:nvSpPr>
        <p:spPr>
          <a:xfrm>
            <a:off x="1335572" y="176976"/>
            <a:ext cx="684835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Initiation &amp; deployment of adaptive immune responses</a:t>
            </a:r>
          </a:p>
        </p:txBody>
      </p:sp>
      <p:pic>
        <p:nvPicPr>
          <p:cNvPr id="6" name="Picture 5">
            <a:extLst>
              <a:ext uri="{FF2B5EF4-FFF2-40B4-BE49-F238E27FC236}">
                <a16:creationId xmlns:a16="http://schemas.microsoft.com/office/drawing/2014/main" id="{E511B2DE-1E98-BE4A-8ACD-7B7375F58CBD}"/>
              </a:ext>
            </a:extLst>
          </p:cNvPr>
          <p:cNvPicPr>
            <a:picLocks noChangeAspect="1"/>
          </p:cNvPicPr>
          <p:nvPr/>
        </p:nvPicPr>
        <p:blipFill>
          <a:blip r:embed="rId4"/>
          <a:stretch>
            <a:fillRect/>
          </a:stretch>
        </p:blipFill>
        <p:spPr>
          <a:xfrm>
            <a:off x="4070861" y="1823581"/>
            <a:ext cx="3080823" cy="3921047"/>
          </a:xfrm>
          <a:prstGeom prst="rect">
            <a:avLst/>
          </a:prstGeom>
        </p:spPr>
      </p:pic>
      <p:sp>
        <p:nvSpPr>
          <p:cNvPr id="7" name="TextBox 6">
            <a:extLst>
              <a:ext uri="{FF2B5EF4-FFF2-40B4-BE49-F238E27FC236}">
                <a16:creationId xmlns:a16="http://schemas.microsoft.com/office/drawing/2014/main" id="{6F7D1CF2-E200-A447-A573-363529A4E434}"/>
              </a:ext>
            </a:extLst>
          </p:cNvPr>
          <p:cNvSpPr txBox="1"/>
          <p:nvPr/>
        </p:nvSpPr>
        <p:spPr>
          <a:xfrm>
            <a:off x="4206241" y="743816"/>
            <a:ext cx="2945443" cy="1169551"/>
          </a:xfrm>
          <a:prstGeom prst="rect">
            <a:avLst/>
          </a:prstGeom>
          <a:noFill/>
        </p:spPr>
        <p:txBody>
          <a:bodyPr wrap="square" rtlCol="0">
            <a:spAutoFit/>
          </a:bodyPr>
          <a:lstStyle/>
          <a:p>
            <a:r>
              <a:rPr lang="en-US" sz="1400" b="1" dirty="0">
                <a:solidFill>
                  <a:srgbClr val="C00000"/>
                </a:solidFill>
              </a:rPr>
              <a:t>Activated </a:t>
            </a:r>
            <a:r>
              <a:rPr lang="en-US" sz="1400" b="1" dirty="0"/>
              <a:t>lymphocytes leave the lymph node and enter the circulation </a:t>
            </a:r>
            <a:r>
              <a:rPr lang="en-US" sz="1400" b="1" i="1" dirty="0"/>
              <a:t>via</a:t>
            </a:r>
            <a:r>
              <a:rPr lang="en-US" sz="1400" b="1" dirty="0"/>
              <a:t> the thoracic duct.  They home to the site of infection, where they enter to clear antigen.</a:t>
            </a:r>
          </a:p>
        </p:txBody>
      </p:sp>
      <p:sp>
        <p:nvSpPr>
          <p:cNvPr id="8" name="TextBox 7">
            <a:extLst>
              <a:ext uri="{FF2B5EF4-FFF2-40B4-BE49-F238E27FC236}">
                <a16:creationId xmlns:a16="http://schemas.microsoft.com/office/drawing/2014/main" id="{D41EF98A-2714-C240-AB19-211E660905D1}"/>
              </a:ext>
            </a:extLst>
          </p:cNvPr>
          <p:cNvSpPr txBox="1"/>
          <p:nvPr/>
        </p:nvSpPr>
        <p:spPr>
          <a:xfrm>
            <a:off x="5611272" y="3275111"/>
            <a:ext cx="35618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X</a:t>
            </a:r>
          </a:p>
        </p:txBody>
      </p:sp>
      <p:sp>
        <p:nvSpPr>
          <p:cNvPr id="9" name="Down Arrow 8">
            <a:extLst>
              <a:ext uri="{FF2B5EF4-FFF2-40B4-BE49-F238E27FC236}">
                <a16:creationId xmlns:a16="http://schemas.microsoft.com/office/drawing/2014/main" id="{BF857936-3679-7F4C-A2E6-C40A1747BF47}"/>
              </a:ext>
            </a:extLst>
          </p:cNvPr>
          <p:cNvSpPr/>
          <p:nvPr/>
        </p:nvSpPr>
        <p:spPr>
          <a:xfrm>
            <a:off x="5789366" y="2658794"/>
            <a:ext cx="178094" cy="2715064"/>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57965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57200" y="304800"/>
            <a:ext cx="8153400" cy="609600"/>
          </a:xfrm>
        </p:spPr>
        <p:txBody>
          <a:bodyPr/>
          <a:lstStyle/>
          <a:p>
            <a:pPr eaLnBrk="1" hangingPunct="1"/>
            <a:r>
              <a:rPr lang="en-US" sz="2400" b="1" dirty="0">
                <a:latin typeface="Arial" charset="0"/>
                <a:ea typeface="ＭＳ Ｐゴシック" charset="0"/>
                <a:cs typeface="ＭＳ Ｐゴシック" charset="0"/>
              </a:rPr>
              <a:t>The Life of a Lymphocyte in a Lymphocyte Repertoire</a:t>
            </a:r>
          </a:p>
        </p:txBody>
      </p:sp>
      <p:sp>
        <p:nvSpPr>
          <p:cNvPr id="56322" name="Rectangle 3"/>
          <p:cNvSpPr>
            <a:spLocks noGrp="1" noChangeArrowheads="1"/>
          </p:cNvSpPr>
          <p:nvPr>
            <p:ph type="body" idx="1"/>
          </p:nvPr>
        </p:nvSpPr>
        <p:spPr>
          <a:xfrm>
            <a:off x="533400" y="990600"/>
            <a:ext cx="7772400" cy="5562600"/>
          </a:xfrm>
        </p:spPr>
        <p:txBody>
          <a:bodyPr/>
          <a:lstStyle/>
          <a:p>
            <a:pPr eaLnBrk="1" hangingPunct="1">
              <a:lnSpc>
                <a:spcPct val="90000"/>
              </a:lnSpc>
            </a:pPr>
            <a:r>
              <a:rPr lang="en-US" sz="1600" dirty="0">
                <a:latin typeface="Arial" charset="0"/>
                <a:ea typeface="ＭＳ Ｐゴシック" charset="0"/>
                <a:cs typeface="ＭＳ Ｐゴシック" charset="0"/>
              </a:rPr>
              <a:t>Naïve (antigen inexperienced) repertoires of B and T cells are generated in the bone marrow and thymus, respectively, through recombination of gene segments.</a:t>
            </a:r>
          </a:p>
          <a:p>
            <a:pPr eaLnBrk="1" hangingPunct="1">
              <a:lnSpc>
                <a:spcPct val="90000"/>
              </a:lnSpc>
              <a:buFontTx/>
              <a:buNone/>
            </a:pPr>
            <a:endParaRPr lang="en-US" sz="800" dirty="0">
              <a:latin typeface="Arial" charset="0"/>
              <a:ea typeface="ＭＳ Ｐゴシック" charset="0"/>
              <a:cs typeface="ＭＳ Ｐゴシック" charset="0"/>
            </a:endParaRPr>
          </a:p>
          <a:p>
            <a:pPr eaLnBrk="1" hangingPunct="1">
              <a:lnSpc>
                <a:spcPct val="90000"/>
              </a:lnSpc>
            </a:pPr>
            <a:r>
              <a:rPr lang="en-US" sz="1600" dirty="0">
                <a:latin typeface="Arial" charset="0"/>
                <a:ea typeface="ＭＳ Ｐゴシック" charset="0"/>
                <a:cs typeface="ＭＳ Ｐゴシック" charset="0"/>
              </a:rPr>
              <a:t>Mature, naïve cells (able to respond to antigen) circulate through the secondary lymphoid tissues where, </a:t>
            </a:r>
            <a:r>
              <a:rPr lang="en-US" altLang="ja-JP" sz="1600" dirty="0">
                <a:latin typeface="Arial" charset="0"/>
                <a:ea typeface="ＭＳ Ｐゴシック" charset="0"/>
                <a:cs typeface="ＭＳ Ｐゴシック" charset="0"/>
              </a:rPr>
              <a:t>in T-cell rich areas,</a:t>
            </a:r>
            <a:r>
              <a:rPr lang="en-US" sz="1600" dirty="0">
                <a:latin typeface="Arial" charset="0"/>
                <a:ea typeface="ＭＳ Ｐゴシック" charset="0"/>
                <a:cs typeface="ＭＳ Ｐゴシック" charset="0"/>
              </a:rPr>
              <a:t> T cells sample </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activated</a:t>
            </a:r>
            <a:r>
              <a:rPr lang="ja-JP" altLang="en-US" sz="160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antigen-presenting cells (APCs) for antigen, and where, in B-cell rich areas, B cells sample follicular dendritic cells (FDCs) for antigen.</a:t>
            </a:r>
          </a:p>
          <a:p>
            <a:pPr eaLnBrk="1" hangingPunct="1">
              <a:lnSpc>
                <a:spcPct val="90000"/>
              </a:lnSpc>
              <a:buFontTx/>
              <a:buNone/>
            </a:pPr>
            <a:endParaRPr lang="en-US" sz="800" dirty="0">
              <a:latin typeface="Arial" charset="0"/>
              <a:ea typeface="ＭＳ Ｐゴシック" charset="0"/>
              <a:cs typeface="ＭＳ Ｐゴシック" charset="0"/>
            </a:endParaRPr>
          </a:p>
          <a:p>
            <a:pPr eaLnBrk="1" hangingPunct="1">
              <a:lnSpc>
                <a:spcPct val="90000"/>
              </a:lnSpc>
            </a:pPr>
            <a:r>
              <a:rPr lang="en-US" sz="1600" dirty="0">
                <a:latin typeface="Arial" charset="0"/>
                <a:ea typeface="ＭＳ Ｐゴシック" charset="0"/>
                <a:cs typeface="ＭＳ Ｐゴシック" charset="0"/>
              </a:rPr>
              <a:t>B and T cells whose </a:t>
            </a:r>
            <a:r>
              <a:rPr lang="en-US" sz="1600" dirty="0" err="1">
                <a:latin typeface="Arial" charset="0"/>
                <a:ea typeface="ＭＳ Ｐゴシック" charset="0"/>
                <a:cs typeface="ＭＳ Ｐゴシック" charset="0"/>
              </a:rPr>
              <a:t>Ab</a:t>
            </a:r>
            <a:r>
              <a:rPr lang="en-US" sz="1600" dirty="0">
                <a:latin typeface="Arial" charset="0"/>
                <a:ea typeface="ＭＳ Ｐゴシック" charset="0"/>
                <a:cs typeface="ＭＳ Ｐゴシック" charset="0"/>
              </a:rPr>
              <a:t> or </a:t>
            </a:r>
            <a:r>
              <a:rPr lang="en-US" sz="1600" dirty="0" err="1">
                <a:latin typeface="Arial" charset="0"/>
                <a:ea typeface="ＭＳ Ｐゴシック" charset="0"/>
                <a:cs typeface="ＭＳ Ｐゴシック" charset="0"/>
              </a:rPr>
              <a:t>TcR</a:t>
            </a:r>
            <a:r>
              <a:rPr lang="en-US" sz="1600" dirty="0">
                <a:latin typeface="Arial" charset="0"/>
                <a:ea typeface="ＭＳ Ｐゴシック" charset="0"/>
                <a:cs typeface="ＭＳ Ｐゴシック" charset="0"/>
              </a:rPr>
              <a:t> binds antigen, and that receive the </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right</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co-stimulation, become activated (</a:t>
            </a:r>
            <a:r>
              <a:rPr lang="en-US" altLang="ja-JP" sz="1600" dirty="0">
                <a:solidFill>
                  <a:srgbClr val="C00000"/>
                </a:solidFill>
                <a:latin typeface="Arial" charset="0"/>
                <a:ea typeface="ＭＳ Ｐゴシック" charset="0"/>
                <a:cs typeface="ＭＳ Ｐゴシック" charset="0"/>
              </a:rPr>
              <a:t>antigen selection</a:t>
            </a:r>
            <a:r>
              <a:rPr lang="en-US" altLang="ja-JP" sz="1600" dirty="0">
                <a:latin typeface="Arial" charset="0"/>
                <a:ea typeface="ＭＳ Ｐゴシック" charset="0"/>
                <a:cs typeface="ＭＳ Ｐゴシック" charset="0"/>
              </a:rPr>
              <a:t>)</a:t>
            </a:r>
          </a:p>
          <a:p>
            <a:pPr eaLnBrk="1" hangingPunct="1">
              <a:lnSpc>
                <a:spcPct val="90000"/>
              </a:lnSpc>
              <a:buFontTx/>
              <a:buNone/>
            </a:pPr>
            <a:endParaRPr lang="en-US" sz="800" dirty="0">
              <a:latin typeface="Arial" charset="0"/>
              <a:ea typeface="ＭＳ Ｐゴシック" charset="0"/>
              <a:cs typeface="ＭＳ Ｐゴシック" charset="0"/>
            </a:endParaRPr>
          </a:p>
          <a:p>
            <a:pPr eaLnBrk="1" hangingPunct="1">
              <a:lnSpc>
                <a:spcPct val="90000"/>
              </a:lnSpc>
            </a:pPr>
            <a:r>
              <a:rPr lang="en-US" sz="1600" dirty="0">
                <a:latin typeface="Arial" charset="0"/>
                <a:ea typeface="ＭＳ Ｐゴシック" charset="0"/>
                <a:cs typeface="ＭＳ Ｐゴシック" charset="0"/>
              </a:rPr>
              <a:t>Activated B and T cells divide (</a:t>
            </a:r>
            <a:r>
              <a:rPr lang="en-US" sz="1600" dirty="0">
                <a:solidFill>
                  <a:srgbClr val="C00000"/>
                </a:solidFill>
                <a:latin typeface="Arial" charset="0"/>
                <a:ea typeface="ＭＳ Ｐゴシック" charset="0"/>
                <a:cs typeface="ＭＳ Ｐゴシック" charset="0"/>
              </a:rPr>
              <a:t>clonal expansion/amplification</a:t>
            </a:r>
            <a:r>
              <a:rPr lang="en-US" sz="1600" dirty="0">
                <a:latin typeface="Arial" charset="0"/>
                <a:ea typeface="ＭＳ Ｐゴシック" charset="0"/>
                <a:cs typeface="ＭＳ Ｐゴシック" charset="0"/>
              </a:rPr>
              <a:t>) and differentiate into effector cells and memory cells</a:t>
            </a:r>
          </a:p>
          <a:p>
            <a:pPr lvl="1" eaLnBrk="1" hangingPunct="1">
              <a:lnSpc>
                <a:spcPct val="90000"/>
              </a:lnSpc>
            </a:pPr>
            <a:r>
              <a:rPr lang="en-US" sz="1400" dirty="0">
                <a:latin typeface="Arial" charset="0"/>
                <a:ea typeface="ＭＳ Ｐゴシック" charset="0"/>
              </a:rPr>
              <a:t>B cells become </a:t>
            </a:r>
            <a:r>
              <a:rPr lang="en-US" sz="1400" b="1" dirty="0">
                <a:latin typeface="Arial" charset="0"/>
                <a:ea typeface="ＭＳ Ｐゴシック" charset="0"/>
              </a:rPr>
              <a:t>plasma cells</a:t>
            </a:r>
            <a:r>
              <a:rPr lang="en-US" sz="1400" dirty="0">
                <a:latin typeface="Arial" charset="0"/>
                <a:ea typeface="ＭＳ Ｐゴシック" charset="0"/>
              </a:rPr>
              <a:t>; their </a:t>
            </a:r>
            <a:r>
              <a:rPr lang="en-US" sz="1400" dirty="0" err="1">
                <a:latin typeface="Arial" charset="0"/>
                <a:ea typeface="ＭＳ Ｐゴシック" charset="0"/>
              </a:rPr>
              <a:t>BcRs</a:t>
            </a:r>
            <a:r>
              <a:rPr lang="en-US" sz="1400" dirty="0">
                <a:latin typeface="Arial" charset="0"/>
                <a:ea typeface="ＭＳ Ｐゴシック" charset="0"/>
              </a:rPr>
              <a:t> are lost and they secrete Ab, and “memory B cells” that can respond to antigen quickly and strongly. With help from follicular helper T (</a:t>
            </a:r>
            <a:r>
              <a:rPr lang="en-US" sz="1400" dirty="0" err="1">
                <a:latin typeface="Arial" charset="0"/>
                <a:ea typeface="ＭＳ Ｐゴシック" charset="0"/>
              </a:rPr>
              <a:t>Tfh</a:t>
            </a:r>
            <a:r>
              <a:rPr lang="en-US" sz="1400" dirty="0">
                <a:latin typeface="Arial" charset="0"/>
                <a:ea typeface="ＭＳ Ｐゴシック" charset="0"/>
              </a:rPr>
              <a:t>) cells, follicular B cells switch their Ig class, and undergo somatic mutation, and affinity maturation </a:t>
            </a:r>
          </a:p>
          <a:p>
            <a:pPr lvl="1" eaLnBrk="1" hangingPunct="1">
              <a:lnSpc>
                <a:spcPct val="90000"/>
              </a:lnSpc>
            </a:pPr>
            <a:r>
              <a:rPr lang="en-US" sz="1400" dirty="0">
                <a:latin typeface="Arial" charset="0"/>
                <a:ea typeface="ＭＳ Ｐゴシック" charset="0"/>
              </a:rPr>
              <a:t>CD8</a:t>
            </a:r>
            <a:r>
              <a:rPr lang="en-US" sz="1600" baseline="30000" dirty="0">
                <a:latin typeface="Arial" charset="0"/>
                <a:ea typeface="ＭＳ Ｐゴシック" charset="0"/>
              </a:rPr>
              <a:t>+</a:t>
            </a:r>
            <a:r>
              <a:rPr lang="en-US" sz="1400" dirty="0">
                <a:latin typeface="Arial" charset="0"/>
                <a:ea typeface="ＭＳ Ｐゴシック" charset="0"/>
              </a:rPr>
              <a:t> T cells become cytotoxic effectors and “central” memory T cells.</a:t>
            </a:r>
          </a:p>
          <a:p>
            <a:pPr lvl="1" eaLnBrk="1" hangingPunct="1">
              <a:lnSpc>
                <a:spcPct val="90000"/>
              </a:lnSpc>
            </a:pPr>
            <a:r>
              <a:rPr lang="en-US" sz="1400" dirty="0">
                <a:latin typeface="Arial" charset="0"/>
                <a:ea typeface="ＭＳ Ｐゴシック" charset="0"/>
              </a:rPr>
              <a:t>CD4</a:t>
            </a:r>
            <a:r>
              <a:rPr lang="en-US" sz="1600" baseline="30000" dirty="0">
                <a:latin typeface="Arial" charset="0"/>
                <a:ea typeface="ＭＳ Ｐゴシック" charset="0"/>
              </a:rPr>
              <a:t>+</a:t>
            </a:r>
            <a:r>
              <a:rPr lang="en-US" sz="1400" dirty="0">
                <a:latin typeface="Arial" charset="0"/>
                <a:ea typeface="ＭＳ Ｐゴシック" charset="0"/>
              </a:rPr>
              <a:t> helper T cells become activated to secrete cytokines, to activate APCs [M</a:t>
            </a:r>
            <a:r>
              <a:rPr lang="en-US" sz="1400" dirty="0">
                <a:latin typeface="Symbol" pitchFamily="2" charset="2"/>
                <a:ea typeface="ＭＳ Ｐゴシック" charset="0"/>
              </a:rPr>
              <a:t>Q</a:t>
            </a:r>
            <a:r>
              <a:rPr lang="en-US" sz="1400" dirty="0">
                <a:latin typeface="Arial" panose="020B0604020202020204" pitchFamily="34" charset="0"/>
                <a:ea typeface="ＭＳ Ｐゴシック" charset="0"/>
                <a:cs typeface="Arial" panose="020B0604020202020204" pitchFamily="34" charset="0"/>
              </a:rPr>
              <a:t>s (Th1 cells) </a:t>
            </a:r>
            <a:r>
              <a:rPr lang="en-US" sz="1400" dirty="0">
                <a:latin typeface="Arial" charset="0"/>
                <a:ea typeface="ＭＳ Ｐゴシック" charset="0"/>
              </a:rPr>
              <a:t>and B cells (</a:t>
            </a:r>
            <a:r>
              <a:rPr lang="en-US" sz="1400" dirty="0" err="1">
                <a:latin typeface="Arial" charset="0"/>
                <a:ea typeface="ＭＳ Ｐゴシック" charset="0"/>
              </a:rPr>
              <a:t>Tfh</a:t>
            </a:r>
            <a:r>
              <a:rPr lang="en-US" sz="1400" dirty="0">
                <a:latin typeface="Arial" charset="0"/>
                <a:ea typeface="ＭＳ Ｐゴシック" charset="0"/>
              </a:rPr>
              <a:t> cells)], or to suppress immune responses (regulatory T cells, </a:t>
            </a:r>
            <a:r>
              <a:rPr lang="en-US" sz="1400" dirty="0" err="1">
                <a:latin typeface="Arial" charset="0"/>
                <a:ea typeface="ＭＳ Ｐゴシック" charset="0"/>
              </a:rPr>
              <a:t>Tregs</a:t>
            </a:r>
            <a:r>
              <a:rPr lang="en-US" sz="1400" dirty="0">
                <a:latin typeface="Arial" charset="0"/>
                <a:ea typeface="ＭＳ Ｐゴシック" charset="0"/>
              </a:rPr>
              <a:t>). All </a:t>
            </a:r>
            <a:r>
              <a:rPr lang="en-US" sz="1400">
                <a:latin typeface="Arial" charset="0"/>
                <a:ea typeface="ＭＳ Ｐゴシック" charset="0"/>
              </a:rPr>
              <a:t>these cell </a:t>
            </a:r>
            <a:r>
              <a:rPr lang="en-US" sz="1400" dirty="0">
                <a:latin typeface="Arial" charset="0"/>
                <a:ea typeface="ＭＳ Ｐゴシック" charset="0"/>
              </a:rPr>
              <a:t>types produce “memory T cells”.</a:t>
            </a:r>
          </a:p>
          <a:p>
            <a:pPr lvl="1" eaLnBrk="1" hangingPunct="1">
              <a:lnSpc>
                <a:spcPct val="90000"/>
              </a:lnSpc>
              <a:buFontTx/>
              <a:buNone/>
            </a:pPr>
            <a:endParaRPr lang="en-US" sz="800" dirty="0">
              <a:latin typeface="Arial" charset="0"/>
              <a:ea typeface="ＭＳ Ｐゴシック" charset="0"/>
            </a:endParaRPr>
          </a:p>
          <a:p>
            <a:pPr eaLnBrk="1" hangingPunct="1">
              <a:lnSpc>
                <a:spcPct val="90000"/>
              </a:lnSpc>
            </a:pPr>
            <a:r>
              <a:rPr lang="en-US" sz="1600" dirty="0">
                <a:latin typeface="Arial" charset="0"/>
                <a:ea typeface="ＭＳ Ｐゴシック" charset="0"/>
                <a:cs typeface="ＭＳ Ｐゴシック" charset="0"/>
              </a:rPr>
              <a:t>Differentiated effector cells migrate to the tissues or secondary LTs where they will act.</a:t>
            </a:r>
          </a:p>
        </p:txBody>
      </p:sp>
      <p:sp>
        <p:nvSpPr>
          <p:cNvPr id="2" name="Slide Number Placeholder 1"/>
          <p:cNvSpPr>
            <a:spLocks noGrp="1"/>
          </p:cNvSpPr>
          <p:nvPr>
            <p:ph type="sldNum" sz="quarter" idx="12"/>
          </p:nvPr>
        </p:nvSpPr>
        <p:spPr/>
        <p:txBody>
          <a:bodyPr/>
          <a:lstStyle/>
          <a:p>
            <a:pPr>
              <a:defRPr/>
            </a:pPr>
            <a:fld id="{6F1DEDDF-17CB-374B-A791-4863B2507113}" type="slidenum">
              <a:rPr lang="en-US" smtClean="0"/>
              <a:pPr>
                <a:defRPr/>
              </a:pPr>
              <a:t>31</a:t>
            </a:fld>
            <a:endParaRPr lang="en-US"/>
          </a:p>
        </p:txBody>
      </p:sp>
    </p:spTree>
    <p:extLst>
      <p:ext uri="{BB962C8B-B14F-4D97-AF65-F5344CB8AC3E}">
        <p14:creationId xmlns:p14="http://schemas.microsoft.com/office/powerpoint/2010/main" val="1595168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071" y="900367"/>
            <a:ext cx="7772400" cy="3225800"/>
          </a:xfrm>
        </p:spPr>
        <p:txBody>
          <a:bodyPr>
            <a:normAutofit/>
          </a:bodyPr>
          <a:lstStyle/>
          <a:p>
            <a:r>
              <a:rPr lang="en-US" sz="2800" b="1"/>
              <a:t>AIRR Community Webinar</a:t>
            </a:r>
            <a:br>
              <a:rPr lang="en-US" sz="2800" b="1" dirty="0"/>
            </a:br>
            <a:br>
              <a:rPr lang="en-US" sz="2800" b="1" dirty="0">
                <a:solidFill>
                  <a:srgbClr val="FF0000"/>
                </a:solidFill>
              </a:rPr>
            </a:br>
            <a:r>
              <a:rPr lang="en-US" sz="2400" b="1" i="1" dirty="0">
                <a:solidFill>
                  <a:srgbClr val="FF0000"/>
                </a:solidFill>
              </a:rPr>
              <a:t>Fundamentals of the Immune System</a:t>
            </a:r>
            <a:br>
              <a:rPr lang="en-US" sz="2400" b="1" i="1" dirty="0">
                <a:solidFill>
                  <a:srgbClr val="FF0000"/>
                </a:solidFill>
              </a:rPr>
            </a:br>
            <a:r>
              <a:rPr lang="en-US" sz="2000" b="1" i="1" dirty="0">
                <a:solidFill>
                  <a:srgbClr val="FF0000"/>
                </a:solidFill>
              </a:rPr>
              <a:t>Chapter 2: Lymphocyte Development</a:t>
            </a:r>
            <a:endParaRPr lang="en-US" sz="2400" i="1" dirty="0"/>
          </a:p>
        </p:txBody>
      </p:sp>
      <p:sp>
        <p:nvSpPr>
          <p:cNvPr id="3" name="Subtitle 2"/>
          <p:cNvSpPr>
            <a:spLocks noGrp="1"/>
          </p:cNvSpPr>
          <p:nvPr>
            <p:ph type="subTitle" idx="1"/>
          </p:nvPr>
        </p:nvSpPr>
        <p:spPr>
          <a:xfrm>
            <a:off x="331664" y="4399242"/>
            <a:ext cx="6053665" cy="1482722"/>
          </a:xfrm>
        </p:spPr>
        <p:txBody>
          <a:bodyPr>
            <a:normAutofit fontScale="47500" lnSpcReduction="20000"/>
          </a:bodyPr>
          <a:lstStyle/>
          <a:p>
            <a:pPr algn="r"/>
            <a:r>
              <a:rPr lang="en-US" sz="4800" b="1" dirty="0">
                <a:solidFill>
                  <a:schemeClr val="tx1"/>
                </a:solidFill>
                <a:latin typeface="Arial" pitchFamily="34" charset="0"/>
                <a:cs typeface="Arial" pitchFamily="34" charset="0"/>
              </a:rPr>
              <a:t>Jamie K. Scott, MD, PhD</a:t>
            </a:r>
          </a:p>
          <a:p>
            <a:pPr algn="r"/>
            <a:r>
              <a:rPr lang="en-US" sz="4000" dirty="0">
                <a:solidFill>
                  <a:schemeClr val="tx1"/>
                </a:solidFill>
                <a:latin typeface="Arial" pitchFamily="34" charset="0"/>
                <a:cs typeface="Arial" pitchFamily="34" charset="0"/>
              </a:rPr>
              <a:t>Professor Emerita</a:t>
            </a:r>
          </a:p>
          <a:p>
            <a:pPr algn="r"/>
            <a:r>
              <a:rPr lang="en-US" sz="4000" dirty="0">
                <a:solidFill>
                  <a:schemeClr val="tx1"/>
                </a:solidFill>
                <a:latin typeface="Arial" pitchFamily="34" charset="0"/>
                <a:cs typeface="Arial" pitchFamily="34" charset="0"/>
              </a:rPr>
              <a:t>Simon Fraser University</a:t>
            </a:r>
          </a:p>
          <a:p>
            <a:pPr algn="r"/>
            <a:endParaRPr lang="en-US" dirty="0">
              <a:solidFill>
                <a:schemeClr val="tx1"/>
              </a:solidFill>
              <a:latin typeface="Arial" pitchFamily="34" charset="0"/>
              <a:cs typeface="Arial" pitchFamily="34" charset="0"/>
            </a:endParaRPr>
          </a:p>
          <a:p>
            <a:pPr algn="r"/>
            <a:r>
              <a:rPr lang="en-US" sz="3600" dirty="0">
                <a:solidFill>
                  <a:schemeClr val="tx1"/>
                </a:solidFill>
                <a:latin typeface="Arial" pitchFamily="34" charset="0"/>
                <a:cs typeface="Arial" pitchFamily="34" charset="0"/>
              </a:rPr>
              <a:t>Thursday, 03 June 2021</a:t>
            </a:r>
          </a:p>
          <a:p>
            <a:pPr algn="r"/>
            <a:endParaRPr lang="en-US" sz="2800" dirty="0">
              <a:solidFill>
                <a:schemeClr val="tx1"/>
              </a:solidFill>
              <a:latin typeface="Arial" pitchFamily="34" charset="0"/>
              <a:cs typeface="Arial" pitchFamily="34" charset="0"/>
            </a:endParaRPr>
          </a:p>
          <a:p>
            <a:endParaRPr lang="en-US" dirty="0"/>
          </a:p>
        </p:txBody>
      </p:sp>
      <p:pic>
        <p:nvPicPr>
          <p:cNvPr id="5" name="Picture 1633"/>
          <p:cNvPicPr>
            <a:picLocks noChangeAspect="1" noChangeArrowheads="1"/>
          </p:cNvPicPr>
          <p:nvPr/>
        </p:nvPicPr>
        <p:blipFill>
          <a:blip r:embed="rId2" cstate="print"/>
          <a:srcRect/>
          <a:stretch>
            <a:fillRect/>
          </a:stretch>
        </p:blipFill>
        <p:spPr bwMode="auto">
          <a:xfrm>
            <a:off x="6385329" y="4399243"/>
            <a:ext cx="2758671" cy="1482721"/>
          </a:xfrm>
          <a:prstGeom prst="rect">
            <a:avLst/>
          </a:prstGeom>
          <a:noFill/>
          <a:ln w="9525">
            <a:noFill/>
            <a:miter lim="800000"/>
            <a:headEnd/>
            <a:tailEnd/>
          </a:ln>
        </p:spPr>
      </p:pic>
      <p:pic>
        <p:nvPicPr>
          <p:cNvPr id="6" name="Picture 5">
            <a:extLst>
              <a:ext uri="{FF2B5EF4-FFF2-40B4-BE49-F238E27FC236}">
                <a16:creationId xmlns:a16="http://schemas.microsoft.com/office/drawing/2014/main" id="{7F81A63F-879A-1D4F-A8D6-980A31AB47BC}"/>
              </a:ext>
            </a:extLst>
          </p:cNvPr>
          <p:cNvPicPr>
            <a:picLocks noChangeAspect="1"/>
          </p:cNvPicPr>
          <p:nvPr/>
        </p:nvPicPr>
        <p:blipFill>
          <a:blip r:embed="rId3"/>
          <a:stretch>
            <a:fillRect/>
          </a:stretch>
        </p:blipFill>
        <p:spPr>
          <a:xfrm>
            <a:off x="0" y="4294"/>
            <a:ext cx="2078502" cy="1310648"/>
          </a:xfrm>
          <a:prstGeom prst="rect">
            <a:avLst/>
          </a:prstGeom>
        </p:spPr>
      </p:pic>
      <p:pic>
        <p:nvPicPr>
          <p:cNvPr id="8" name="Picture 7">
            <a:extLst>
              <a:ext uri="{FF2B5EF4-FFF2-40B4-BE49-F238E27FC236}">
                <a16:creationId xmlns:a16="http://schemas.microsoft.com/office/drawing/2014/main" id="{EB921665-43E7-F74E-A528-82E04F4EA946}"/>
              </a:ext>
            </a:extLst>
          </p:cNvPr>
          <p:cNvPicPr>
            <a:picLocks noChangeAspect="1"/>
          </p:cNvPicPr>
          <p:nvPr/>
        </p:nvPicPr>
        <p:blipFill>
          <a:blip r:embed="rId4"/>
          <a:stretch>
            <a:fillRect/>
          </a:stretch>
        </p:blipFill>
        <p:spPr>
          <a:xfrm>
            <a:off x="7909560" y="54452"/>
            <a:ext cx="1209822" cy="1314720"/>
          </a:xfrm>
          <a:prstGeom prst="rect">
            <a:avLst/>
          </a:prstGeom>
        </p:spPr>
      </p:pic>
    </p:spTree>
    <p:extLst>
      <p:ext uri="{BB962C8B-B14F-4D97-AF65-F5344CB8AC3E}">
        <p14:creationId xmlns:p14="http://schemas.microsoft.com/office/powerpoint/2010/main" val="936796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518" y="134018"/>
            <a:ext cx="7121363" cy="1025841"/>
          </a:xfrm>
        </p:spPr>
        <p:txBody>
          <a:bodyPr>
            <a:normAutofit/>
          </a:bodyPr>
          <a:lstStyle/>
          <a:p>
            <a:pPr algn="l"/>
            <a:r>
              <a:rPr lang="en-US" sz="2400" b="1" dirty="0"/>
              <a:t>Chapter 2 </a:t>
            </a:r>
          </a:p>
        </p:txBody>
      </p:sp>
      <p:sp>
        <p:nvSpPr>
          <p:cNvPr id="3" name="Content Placeholder 2"/>
          <p:cNvSpPr>
            <a:spLocks noGrp="1"/>
          </p:cNvSpPr>
          <p:nvPr>
            <p:ph idx="1"/>
          </p:nvPr>
        </p:nvSpPr>
        <p:spPr/>
        <p:txBody>
          <a:bodyPr>
            <a:normAutofit/>
          </a:bodyPr>
          <a:lstStyle/>
          <a:p>
            <a:pPr marL="0" indent="0">
              <a:buNone/>
            </a:pPr>
            <a:r>
              <a:rPr lang="en-US" sz="2000" dirty="0"/>
              <a:t>Lymphocyte development</a:t>
            </a:r>
          </a:p>
          <a:p>
            <a:pPr marL="0" indent="0">
              <a:buNone/>
            </a:pPr>
            <a:r>
              <a:rPr lang="en-US" sz="2000" dirty="0"/>
              <a:t>	A.  Genetic basis of B-cell and T-cell receptor diversification </a:t>
            </a:r>
          </a:p>
          <a:p>
            <a:pPr marL="0" indent="0">
              <a:buNone/>
            </a:pPr>
            <a:r>
              <a:rPr lang="en-US" sz="2000" dirty="0"/>
              <a:t>	B.  Positive and negative selection</a:t>
            </a:r>
          </a:p>
          <a:p>
            <a:pPr marL="0" indent="0">
              <a:buNone/>
            </a:pPr>
            <a:r>
              <a:rPr lang="en-US" sz="2000" dirty="0"/>
              <a:t>	C.  B- and T-cell subsets</a:t>
            </a:r>
          </a:p>
          <a:p>
            <a:pPr marL="0" indent="0">
              <a:buNone/>
            </a:pPr>
            <a:r>
              <a:rPr lang="en-US" sz="2000" dirty="0"/>
              <a:t>	D.  Adaptive-immune receptor repertoires (</a:t>
            </a:r>
            <a:r>
              <a:rPr lang="en-US" sz="2000" b="1" dirty="0"/>
              <a:t>AIRRs</a:t>
            </a:r>
            <a:r>
              <a:rPr lang="en-US" sz="2000" dirty="0"/>
              <a:t>) </a:t>
            </a:r>
          </a:p>
          <a:p>
            <a:pPr marL="0" indent="0">
              <a:buNone/>
            </a:pPr>
            <a:r>
              <a:rPr lang="en-US" sz="2000" dirty="0"/>
              <a:t>		1. What AIRRs are</a:t>
            </a:r>
          </a:p>
          <a:p>
            <a:pPr marL="0" indent="0">
              <a:buNone/>
            </a:pPr>
            <a:r>
              <a:rPr lang="en-US" sz="2000" dirty="0"/>
              <a:t>		2. How AIRRs are currently assessed </a:t>
            </a:r>
            <a:r>
              <a:rPr lang="en-US" sz="2000" i="1" dirty="0"/>
              <a:t>via</a:t>
            </a:r>
            <a:r>
              <a:rPr lang="en-US" sz="2000" dirty="0"/>
              <a:t> high-throughput</a:t>
            </a:r>
          </a:p>
          <a:p>
            <a:pPr marL="0" indent="0">
              <a:buNone/>
            </a:pPr>
            <a:r>
              <a:rPr lang="en-US" sz="2000" dirty="0"/>
              <a:t>                 sequencing.</a:t>
            </a:r>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5" name="Footer Placeholder 4">
            <a:extLst>
              <a:ext uri="{FF2B5EF4-FFF2-40B4-BE49-F238E27FC236}">
                <a16:creationId xmlns:a16="http://schemas.microsoft.com/office/drawing/2014/main" id="{8618F16F-6B7A-F04E-BB14-CA24796390F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8" name="Slide Number Placeholder 7">
            <a:extLst>
              <a:ext uri="{FF2B5EF4-FFF2-40B4-BE49-F238E27FC236}">
                <a16:creationId xmlns:a16="http://schemas.microsoft.com/office/drawing/2014/main" id="{66E5676A-AC51-6649-A61E-9B37625982B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15915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8EF2C4-2906-0A4A-B14E-FE7123DF81D5}"/>
              </a:ext>
            </a:extLst>
          </p:cNvPr>
          <p:cNvPicPr>
            <a:picLocks noChangeAspect="1"/>
          </p:cNvPicPr>
          <p:nvPr/>
        </p:nvPicPr>
        <p:blipFill>
          <a:blip r:embed="rId3"/>
          <a:stretch>
            <a:fillRect/>
          </a:stretch>
        </p:blipFill>
        <p:spPr>
          <a:xfrm>
            <a:off x="214883" y="445441"/>
            <a:ext cx="6497444" cy="5760720"/>
          </a:xfrm>
          <a:prstGeom prst="rect">
            <a:avLst/>
          </a:prstGeom>
        </p:spPr>
      </p:pic>
      <p:sp>
        <p:nvSpPr>
          <p:cNvPr id="7" name="TextBox 6"/>
          <p:cNvSpPr txBox="1"/>
          <p:nvPr/>
        </p:nvSpPr>
        <p:spPr>
          <a:xfrm>
            <a:off x="6800170" y="4145794"/>
            <a:ext cx="234383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Lymphocytes differentiate into memory and effector cells that are “amplified” by cell division.</a:t>
            </a:r>
          </a:p>
        </p:txBody>
      </p:sp>
      <p:sp>
        <p:nvSpPr>
          <p:cNvPr id="4" name="TextBox 3"/>
          <p:cNvSpPr txBox="1"/>
          <p:nvPr/>
        </p:nvSpPr>
        <p:spPr>
          <a:xfrm>
            <a:off x="6390848" y="2190156"/>
            <a:ext cx="253826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Positive &amp; Negative selection by self-antigens</a:t>
            </a:r>
          </a:p>
        </p:txBody>
      </p:sp>
      <p:sp>
        <p:nvSpPr>
          <p:cNvPr id="2" name="TextBox 1">
            <a:extLst>
              <a:ext uri="{FF2B5EF4-FFF2-40B4-BE49-F238E27FC236}">
                <a16:creationId xmlns:a16="http://schemas.microsoft.com/office/drawing/2014/main" id="{651D5FDC-0900-9046-9F01-161D15FC9913}"/>
              </a:ext>
            </a:extLst>
          </p:cNvPr>
          <p:cNvSpPr txBox="1"/>
          <p:nvPr/>
        </p:nvSpPr>
        <p:spPr>
          <a:xfrm>
            <a:off x="106819" y="93493"/>
            <a:ext cx="90011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Clonal selection by antigen is to immunity as natural selection by the fittest is to evolution</a:t>
            </a:r>
          </a:p>
        </p:txBody>
      </p:sp>
      <p:sp>
        <p:nvSpPr>
          <p:cNvPr id="11" name="TextBox 10">
            <a:extLst>
              <a:ext uri="{FF2B5EF4-FFF2-40B4-BE49-F238E27FC236}">
                <a16:creationId xmlns:a16="http://schemas.microsoft.com/office/drawing/2014/main" id="{C33AC1C0-F718-D543-B66E-E9AE8A6C8645}"/>
              </a:ext>
            </a:extLst>
          </p:cNvPr>
          <p:cNvSpPr txBox="1"/>
          <p:nvPr/>
        </p:nvSpPr>
        <p:spPr>
          <a:xfrm>
            <a:off x="4486544" y="3809724"/>
            <a:ext cx="255614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mn-cs"/>
              </a:rPr>
              <a:t>Selection by foreign antigen</a:t>
            </a:r>
          </a:p>
        </p:txBody>
      </p:sp>
      <p:sp>
        <p:nvSpPr>
          <p:cNvPr id="12" name="TextBox 11">
            <a:extLst>
              <a:ext uri="{FF2B5EF4-FFF2-40B4-BE49-F238E27FC236}">
                <a16:creationId xmlns:a16="http://schemas.microsoft.com/office/drawing/2014/main" id="{254381D5-3836-4B48-82AE-80212429807B}"/>
              </a:ext>
            </a:extLst>
          </p:cNvPr>
          <p:cNvSpPr txBox="1"/>
          <p:nvPr/>
        </p:nvSpPr>
        <p:spPr>
          <a:xfrm>
            <a:off x="6800171" y="2842035"/>
            <a:ext cx="234382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Leaves weakly self-reactive clones that form the B- &amp; T-cell repertoires.</a:t>
            </a:r>
          </a:p>
        </p:txBody>
      </p:sp>
    </p:spTree>
    <p:extLst>
      <p:ext uri="{BB962C8B-B14F-4D97-AF65-F5344CB8AC3E}">
        <p14:creationId xmlns:p14="http://schemas.microsoft.com/office/powerpoint/2010/main" val="249395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ure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0" y="629410"/>
            <a:ext cx="7665493" cy="4675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04800" y="228600"/>
            <a:ext cx="856035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Clonal Selection by Antigen Was Postulated in the 1950s and 1960s!!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24F12-2125-7948-B0C8-90AC2D874BA6}"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p:cNvSpPr txBox="1"/>
          <p:nvPr/>
        </p:nvSpPr>
        <p:spPr>
          <a:xfrm>
            <a:off x="7694100" y="2208128"/>
            <a:ext cx="131018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SELECTION BY FOREIGN ANTIGEN</a:t>
            </a:r>
          </a:p>
        </p:txBody>
      </p:sp>
      <p:sp>
        <p:nvSpPr>
          <p:cNvPr id="5" name="TextBox 4"/>
          <p:cNvSpPr txBox="1"/>
          <p:nvPr/>
        </p:nvSpPr>
        <p:spPr>
          <a:xfrm>
            <a:off x="7652965" y="4238894"/>
            <a:ext cx="121219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NEGATIVE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SELECTION</a:t>
            </a:r>
          </a:p>
        </p:txBody>
      </p:sp>
      <p:sp>
        <p:nvSpPr>
          <p:cNvPr id="6" name="TextBox 5">
            <a:extLst>
              <a:ext uri="{FF2B5EF4-FFF2-40B4-BE49-F238E27FC236}">
                <a16:creationId xmlns:a16="http://schemas.microsoft.com/office/drawing/2014/main" id="{A08ABFBC-9621-7D48-A517-43CEA48F26C3}"/>
              </a:ext>
            </a:extLst>
          </p:cNvPr>
          <p:cNvSpPr txBox="1"/>
          <p:nvPr/>
        </p:nvSpPr>
        <p:spPr>
          <a:xfrm>
            <a:off x="168324" y="5305161"/>
            <a:ext cx="777467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*Lymphocytes bearing receptors that weakly bind to self antigen are stimulated to survive and contribute to the ”naïve repertoire”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POSITIVE SELECTION</a:t>
            </a:r>
          </a:p>
        </p:txBody>
      </p:sp>
    </p:spTree>
    <p:extLst>
      <p:ext uri="{BB962C8B-B14F-4D97-AF65-F5344CB8AC3E}">
        <p14:creationId xmlns:p14="http://schemas.microsoft.com/office/powerpoint/2010/main" val="3462359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38946" y="353872"/>
            <a:ext cx="71213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Chapter 2, Section A</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8ADA44A8-2AB0-D64E-9C77-8CD68DE19F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3" name="Slide Number Placeholder 2">
            <a:extLst>
              <a:ext uri="{FF2B5EF4-FFF2-40B4-BE49-F238E27FC236}">
                <a16:creationId xmlns:a16="http://schemas.microsoft.com/office/drawing/2014/main" id="{B455C117-7C1B-C548-B5FB-723DE60FE6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90345E6B-0E61-6C4E-B87C-D18DEC1F6068}"/>
              </a:ext>
            </a:extLst>
          </p:cNvPr>
          <p:cNvSpPr txBox="1"/>
          <p:nvPr/>
        </p:nvSpPr>
        <p:spPr>
          <a:xfrm>
            <a:off x="1153550" y="2622704"/>
            <a:ext cx="71563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Genetic basis of B-cell and T-cell receptor diversification </a:t>
            </a:r>
          </a:p>
        </p:txBody>
      </p:sp>
    </p:spTree>
    <p:extLst>
      <p:ext uri="{BB962C8B-B14F-4D97-AF65-F5344CB8AC3E}">
        <p14:creationId xmlns:p14="http://schemas.microsoft.com/office/powerpoint/2010/main" val="1917455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914400" y="990600"/>
            <a:ext cx="8229600" cy="5867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276" name="TextBox 1"/>
          <p:cNvSpPr txBox="1">
            <a:spLocks noChangeArrowheads="1"/>
          </p:cNvSpPr>
          <p:nvPr/>
        </p:nvSpPr>
        <p:spPr bwMode="auto">
          <a:xfrm>
            <a:off x="1164405" y="187456"/>
            <a:ext cx="729773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Sequence diversity in antibody V domains is concentrated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in 3 complementarity-determining regions (CDRs)</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7" name="Picture 1" descr="figure_04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9479" y="1118159"/>
            <a:ext cx="6194516" cy="4531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3FECD63-D472-9648-8575-88266A0B15B7}"/>
              </a:ext>
            </a:extLst>
          </p:cNvPr>
          <p:cNvSpPr txBox="1"/>
          <p:nvPr/>
        </p:nvSpPr>
        <p:spPr>
          <a:xfrm>
            <a:off x="1486596" y="5229546"/>
            <a:ext cx="61802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Encoded by germline:        </a:t>
            </a:r>
            <a:r>
              <a:rPr kumimoji="0" lang="en-US" sz="12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V gene                 |D|  J gene                                         V gene                  | J gene</a:t>
            </a:r>
          </a:p>
        </p:txBody>
      </p:sp>
      <p:sp>
        <p:nvSpPr>
          <p:cNvPr id="4" name="TextBox 3">
            <a:extLst>
              <a:ext uri="{FF2B5EF4-FFF2-40B4-BE49-F238E27FC236}">
                <a16:creationId xmlns:a16="http://schemas.microsoft.com/office/drawing/2014/main" id="{9FA3BEAC-6395-094D-BEF7-01DF5638BBD4}"/>
              </a:ext>
            </a:extLst>
          </p:cNvPr>
          <p:cNvSpPr txBox="1"/>
          <p:nvPr/>
        </p:nvSpPr>
        <p:spPr>
          <a:xfrm>
            <a:off x="143838" y="5803794"/>
            <a:ext cx="85429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VH and VL domain is encoded by germline V (D) and J gene segments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have recombined to form a “productively rearranged” or “functional” V gene</a:t>
            </a:r>
          </a:p>
        </p:txBody>
      </p:sp>
    </p:spTree>
    <p:extLst>
      <p:ext uri="{BB962C8B-B14F-4D97-AF65-F5344CB8AC3E}">
        <p14:creationId xmlns:p14="http://schemas.microsoft.com/office/powerpoint/2010/main" val="2630268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070" y="1066800"/>
            <a:ext cx="4725330" cy="487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124200" y="3810000"/>
            <a:ext cx="5683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CDR1</a:t>
            </a:r>
          </a:p>
        </p:txBody>
      </p:sp>
      <p:sp>
        <p:nvSpPr>
          <p:cNvPr id="58372" name="TextBox 2"/>
          <p:cNvSpPr txBox="1">
            <a:spLocks noChangeArrowheads="1"/>
          </p:cNvSpPr>
          <p:nvPr/>
        </p:nvSpPr>
        <p:spPr bwMode="auto">
          <a:xfrm>
            <a:off x="3962400" y="3810000"/>
            <a:ext cx="5683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CDR2</a:t>
            </a:r>
          </a:p>
        </p:txBody>
      </p:sp>
      <p:sp>
        <p:nvSpPr>
          <p:cNvPr id="58373" name="TextBox 4"/>
          <p:cNvSpPr txBox="1">
            <a:spLocks noChangeArrowheads="1"/>
          </p:cNvSpPr>
          <p:nvPr/>
        </p:nvSpPr>
        <p:spPr bwMode="auto">
          <a:xfrm>
            <a:off x="3352800" y="4191000"/>
            <a:ext cx="5683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CDR3</a:t>
            </a:r>
          </a:p>
        </p:txBody>
      </p:sp>
      <p:sp>
        <p:nvSpPr>
          <p:cNvPr id="2" name="TextBox 1"/>
          <p:cNvSpPr txBox="1"/>
          <p:nvPr/>
        </p:nvSpPr>
        <p:spPr>
          <a:xfrm>
            <a:off x="688464" y="224489"/>
            <a:ext cx="7998336" cy="7232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CDRs are located at turns at one end of the beta-pleated sheet sandwich that forms a V domain.</a:t>
            </a:r>
          </a:p>
        </p:txBody>
      </p:sp>
      <p:sp>
        <p:nvSpPr>
          <p:cNvPr id="3" name="TextBox 2"/>
          <p:cNvSpPr txBox="1"/>
          <p:nvPr/>
        </p:nvSpPr>
        <p:spPr>
          <a:xfrm>
            <a:off x="320675" y="5940851"/>
            <a:ext cx="84201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The CDRs of VH and VL domains together form the </a:t>
            </a:r>
            <a:r>
              <a:rPr kumimoji="0" lang="en-US" sz="1600" b="0" i="1" u="none" strike="noStrike" kern="1200" cap="none" spc="0" normalizeH="0" baseline="0" noProof="0" dirty="0">
                <a:ln>
                  <a:noFill/>
                </a:ln>
                <a:solidFill>
                  <a:prstClr val="black"/>
                </a:solidFill>
                <a:effectLst/>
                <a:uLnTx/>
                <a:uFillTx/>
                <a:latin typeface="Arial"/>
                <a:ea typeface="+mn-ea"/>
                <a:cs typeface="Arial"/>
              </a:rPr>
              <a:t>antibody-combining site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(the </a:t>
            </a:r>
            <a:r>
              <a:rPr kumimoji="0" lang="en-US" sz="1600" b="0" i="1" u="none" strike="noStrike" kern="1200" cap="none" spc="0" normalizeH="0" baseline="0" noProof="0" dirty="0">
                <a:ln>
                  <a:noFill/>
                </a:ln>
                <a:solidFill>
                  <a:prstClr val="black"/>
                </a:solidFill>
                <a:effectLst/>
                <a:uLnTx/>
                <a:uFillTx/>
                <a:latin typeface="Arial"/>
                <a:ea typeface="+mn-ea"/>
                <a:cs typeface="Arial"/>
              </a:rPr>
              <a:t>antigen-binding site </a:t>
            </a:r>
            <a:r>
              <a:rPr kumimoji="0" lang="en-US" sz="1600" b="0" i="0" u="none" strike="noStrike" kern="1200" cap="none" spc="0" normalizeH="0" baseline="0" noProof="0" dirty="0">
                <a:ln>
                  <a:noFill/>
                </a:ln>
                <a:solidFill>
                  <a:prstClr val="black"/>
                </a:solidFill>
                <a:effectLst/>
                <a:uLnTx/>
                <a:uFillTx/>
                <a:latin typeface="Arial"/>
                <a:ea typeface="+mn-ea"/>
                <a:cs typeface="Arial"/>
              </a:rPr>
              <a:t>or </a:t>
            </a:r>
            <a:r>
              <a:rPr kumimoji="0" lang="en-US" sz="1600" b="0" i="1" u="none" strike="noStrike" kern="1200" cap="none" spc="0" normalizeH="0" baseline="0" noProof="0" dirty="0">
                <a:ln>
                  <a:noFill/>
                </a:ln>
                <a:solidFill>
                  <a:prstClr val="black"/>
                </a:solidFill>
                <a:effectLst/>
                <a:uLnTx/>
                <a:uFillTx/>
                <a:latin typeface="Arial"/>
                <a:ea typeface="+mn-ea"/>
                <a:cs typeface="Arial"/>
              </a:rPr>
              <a:t>paratope of an antibody</a:t>
            </a:r>
            <a:r>
              <a:rPr kumimoji="0" lang="en-US" sz="1600" b="0" i="0" u="none" strike="noStrike" kern="1200" cap="none" spc="0" normalizeH="0" baseline="0" noProof="0" dirty="0">
                <a:ln>
                  <a:noFill/>
                </a:ln>
                <a:solidFill>
                  <a:prstClr val="black"/>
                </a:solidFill>
                <a:effectLst/>
                <a:uLnTx/>
                <a:uFillTx/>
                <a:latin typeface="Arial"/>
                <a:ea typeface="+mn-ea"/>
                <a:cs typeface="Arial"/>
              </a:rPr>
              <a:t> is defined by its contacts with antigen, </a:t>
            </a:r>
            <a:r>
              <a:rPr kumimoji="0" lang="en-US" sz="1600" b="0" i="1" u="none" strike="noStrike" kern="1200" cap="none" spc="0" normalizeH="0" baseline="0" noProof="0" dirty="0">
                <a:ln>
                  <a:noFill/>
                </a:ln>
                <a:solidFill>
                  <a:prstClr val="black"/>
                </a:solidFill>
                <a:effectLst/>
                <a:uLnTx/>
                <a:uFillTx/>
                <a:latin typeface="Arial"/>
                <a:ea typeface="+mn-ea"/>
                <a:cs typeface="Arial"/>
              </a:rPr>
              <a:t>i.e</a:t>
            </a:r>
            <a:r>
              <a:rPr kumimoji="0" lang="en-US" sz="1600" b="0" i="0" u="none" strike="noStrike" kern="1200" cap="none" spc="0" normalizeH="0" baseline="0" noProof="0" dirty="0">
                <a:ln>
                  <a:noFill/>
                </a:ln>
                <a:solidFill>
                  <a:prstClr val="black"/>
                </a:solidFill>
                <a:effectLst/>
                <a:uLnTx/>
                <a:uFillTx/>
                <a:latin typeface="Arial"/>
                <a:ea typeface="+mn-ea"/>
                <a:cs typeface="Arial"/>
              </a:rPr>
              <a:t>., the epitope)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00746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08t001.jpg (800×3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75" y="945556"/>
            <a:ext cx="8767849" cy="35948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C79E69-C600-D94D-B18A-0C606F4977FC}"/>
              </a:ext>
            </a:extLst>
          </p:cNvPr>
          <p:cNvSpPr txBox="1"/>
          <p:nvPr/>
        </p:nvSpPr>
        <p:spPr>
          <a:xfrm>
            <a:off x="496332" y="4653887"/>
            <a:ext cx="819729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There are 3 IG loci and 4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TcR</a:t>
            </a:r>
            <a:r>
              <a:rPr kumimoji="0" lang="en-US" sz="1800" b="0" i="1" u="none" strike="noStrike" kern="1200" cap="none" spc="0" normalizeH="0" baseline="0" noProof="0" dirty="0">
                <a:ln>
                  <a:noFill/>
                </a:ln>
                <a:solidFill>
                  <a:prstClr val="black"/>
                </a:solidFill>
                <a:effectLst/>
                <a:uLnTx/>
                <a:uFillTx/>
                <a:latin typeface="Calibri"/>
                <a:ea typeface="+mn-ea"/>
                <a:cs typeface="+mn-cs"/>
              </a:rPr>
              <a:t> loci; they all have the same general layout: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Multiple V (D) and J </a:t>
            </a:r>
            <a:r>
              <a:rPr kumimoji="0" lang="en-US" sz="1800" b="1" i="0" u="none" strike="noStrike" kern="1200" cap="none" spc="0" normalizeH="0" baseline="0" noProof="0" dirty="0">
                <a:ln>
                  <a:noFill/>
                </a:ln>
                <a:solidFill>
                  <a:prstClr val="black"/>
                </a:solidFill>
                <a:effectLst/>
                <a:uLnTx/>
                <a:uFillTx/>
                <a:latin typeface="Calibri"/>
                <a:ea typeface="+mn-ea"/>
                <a:cs typeface="+mn-cs"/>
              </a:rPr>
              <a:t>gene segments</a:t>
            </a:r>
            <a:r>
              <a:rPr kumimoji="0" lang="en-US" sz="1800" b="0" i="0" u="none" strike="noStrike" kern="1200" cap="none" spc="0" normalizeH="0" baseline="0" noProof="0" dirty="0">
                <a:ln>
                  <a:noFill/>
                </a:ln>
                <a:solidFill>
                  <a:prstClr val="black"/>
                </a:solidFill>
                <a:effectLst/>
                <a:uLnTx/>
                <a:uFillTx/>
                <a:latin typeface="Calibri"/>
                <a:ea typeface="+mn-ea"/>
                <a:cs typeface="+mn-cs"/>
              </a:rPr>
              <a:t>, single/a few constant-region </a:t>
            </a:r>
            <a:r>
              <a:rPr kumimoji="0" lang="en-US" sz="1800" b="1" i="0" u="none" strike="noStrike" kern="1200" cap="none" spc="0" normalizeH="0" baseline="0" noProof="0" dirty="0">
                <a:ln>
                  <a:noFill/>
                </a:ln>
                <a:solidFill>
                  <a:prstClr val="black"/>
                </a:solidFill>
                <a:effectLst/>
                <a:uLnTx/>
                <a:uFillTx/>
                <a:latin typeface="Calibri"/>
                <a:ea typeface="+mn-ea"/>
                <a:cs typeface="+mn-cs"/>
              </a:rPr>
              <a:t>gene segments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which are fused together by an intra-chromosomal recombination mechanism, forming a single, functional gene that expresses one of the two chains of 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BcR</a:t>
            </a:r>
            <a:r>
              <a:rPr kumimoji="0" lang="en-US" sz="1800" b="0" i="0" u="none" strike="noStrike" kern="1200" cap="none" spc="0" normalizeH="0" baseline="0" noProof="0" dirty="0">
                <a:ln>
                  <a:noFill/>
                </a:ln>
                <a:solidFill>
                  <a:prstClr val="black"/>
                </a:solidFill>
                <a:effectLst/>
                <a:uLnTx/>
                <a:uFillTx/>
                <a:latin typeface="Calibri"/>
                <a:ea typeface="+mn-ea"/>
                <a:cs typeface="+mn-cs"/>
              </a:rPr>
              <a:t> or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TcR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56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979" y="982263"/>
            <a:ext cx="4386021" cy="5236234"/>
          </a:xfrm>
          <a:prstGeom prst="rect">
            <a:avLst/>
          </a:prstGeom>
        </p:spPr>
      </p:pic>
      <p:sp>
        <p:nvSpPr>
          <p:cNvPr id="3" name="Slide Number Placeholder 2"/>
          <p:cNvSpPr>
            <a:spLocks noGrp="1"/>
          </p:cNvSpPr>
          <p:nvPr>
            <p:ph type="sldNum" sz="quarter" idx="12"/>
          </p:nvPr>
        </p:nvSpPr>
        <p:spPr/>
        <p:txBody>
          <a:bodyPr/>
          <a:lstStyle/>
          <a:p>
            <a:fld id="{13EA5BE9-B172-7244-9DA5-14841A33ACC0}" type="slidenum">
              <a:rPr lang="en-US" smtClean="0"/>
              <a:t>4</a:t>
            </a:fld>
            <a:endParaRPr lang="en-US"/>
          </a:p>
        </p:txBody>
      </p:sp>
      <p:sp>
        <p:nvSpPr>
          <p:cNvPr id="4" name="TextBox 3">
            <a:extLst>
              <a:ext uri="{FF2B5EF4-FFF2-40B4-BE49-F238E27FC236}">
                <a16:creationId xmlns:a16="http://schemas.microsoft.com/office/drawing/2014/main" id="{BEE26E2D-317D-2442-8B89-50BD0CD323CD}"/>
              </a:ext>
            </a:extLst>
          </p:cNvPr>
          <p:cNvSpPr txBox="1"/>
          <p:nvPr/>
        </p:nvSpPr>
        <p:spPr>
          <a:xfrm>
            <a:off x="1264043" y="136525"/>
            <a:ext cx="6615914"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Humoral immunity is mediated by soluble proteins, </a:t>
            </a:r>
          </a:p>
          <a:p>
            <a:pPr algn="ctr"/>
            <a:r>
              <a:rPr lang="en-US" sz="2000" b="1" dirty="0">
                <a:latin typeface="Arial" panose="020B0604020202020204" pitchFamily="34" charset="0"/>
                <a:cs typeface="Arial" panose="020B0604020202020204" pitchFamily="34" charset="0"/>
              </a:rPr>
              <a:t>whereas cell-mediated immunity is mediated by cells</a:t>
            </a:r>
          </a:p>
        </p:txBody>
      </p:sp>
    </p:spTree>
    <p:extLst>
      <p:ext uri="{BB962C8B-B14F-4D97-AF65-F5344CB8AC3E}">
        <p14:creationId xmlns:p14="http://schemas.microsoft.com/office/powerpoint/2010/main" val="1324493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08004.jpg (800×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535" y="515758"/>
            <a:ext cx="5715000" cy="400764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005948" y="72610"/>
            <a:ext cx="492314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Germline organization of human Ig loci</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p:cNvSpPr txBox="1"/>
          <p:nvPr/>
        </p:nvSpPr>
        <p:spPr>
          <a:xfrm>
            <a:off x="235177" y="1238461"/>
            <a:ext cx="2128358"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All leader exons (L) in the </a:t>
            </a:r>
            <a:r>
              <a:rPr kumimoji="0" lang="en-US" sz="1200" b="1" i="1" u="none" strike="noStrike" kern="1200" cap="none" spc="0" normalizeH="0" baseline="0" noProof="0" dirty="0" err="1">
                <a:ln>
                  <a:noFill/>
                </a:ln>
                <a:solidFill>
                  <a:prstClr val="black"/>
                </a:solidFill>
                <a:effectLst/>
                <a:uLnTx/>
                <a:uFillTx/>
                <a:latin typeface="Arial"/>
                <a:ea typeface="+mn-ea"/>
                <a:cs typeface="Arial"/>
              </a:rPr>
              <a:t>Igh</a:t>
            </a:r>
            <a:r>
              <a:rPr kumimoji="0" lang="en-US" sz="1200" b="1" i="0" u="none" strike="noStrike" kern="1200" cap="none" spc="0" normalizeH="0" baseline="0" noProof="0" dirty="0">
                <a:ln>
                  <a:noFill/>
                </a:ln>
                <a:solidFill>
                  <a:prstClr val="black"/>
                </a:solidFill>
                <a:effectLst/>
                <a:uLnTx/>
                <a:uFillTx/>
                <a:latin typeface="Arial"/>
                <a:ea typeface="+mn-ea"/>
                <a:cs typeface="Arial"/>
              </a:rPr>
              <a:t>, </a:t>
            </a:r>
            <a:r>
              <a:rPr kumimoji="0" lang="en-US" sz="1200" b="1" i="1" u="none" strike="noStrike" kern="1200" cap="none" spc="0" normalizeH="0" baseline="0" noProof="0" dirty="0" err="1">
                <a:ln>
                  <a:noFill/>
                </a:ln>
                <a:solidFill>
                  <a:prstClr val="black"/>
                </a:solidFill>
                <a:effectLst/>
                <a:uLnTx/>
                <a:uFillTx/>
                <a:latin typeface="Arial"/>
                <a:ea typeface="+mn-ea"/>
                <a:cs typeface="Arial"/>
              </a:rPr>
              <a:t>Ig</a:t>
            </a:r>
            <a:r>
              <a:rPr kumimoji="0" lang="en-US" sz="1200" b="1" i="1" u="none" strike="noStrike" kern="1200" cap="none" spc="0" normalizeH="0" baseline="0" noProof="0" dirty="0" err="1">
                <a:ln>
                  <a:noFill/>
                </a:ln>
                <a:solidFill>
                  <a:prstClr val="black"/>
                </a:solidFill>
                <a:effectLst/>
                <a:uLnTx/>
                <a:uFillTx/>
                <a:latin typeface="Symbol" charset="2"/>
                <a:ea typeface="+mn-ea"/>
                <a:cs typeface="Symbol" charset="2"/>
              </a:rPr>
              <a:t>k</a:t>
            </a:r>
            <a:r>
              <a:rPr kumimoji="0" lang="en-US" sz="1200" b="1" i="0" u="none" strike="noStrike" kern="1200" cap="none" spc="0" normalizeH="0" baseline="0" noProof="0" dirty="0">
                <a:ln>
                  <a:noFill/>
                </a:ln>
                <a:solidFill>
                  <a:prstClr val="black"/>
                </a:solidFill>
                <a:effectLst/>
                <a:uLnTx/>
                <a:uFillTx/>
                <a:latin typeface="Arial"/>
                <a:ea typeface="+mn-ea"/>
                <a:cs typeface="Arial"/>
              </a:rPr>
              <a:t> and</a:t>
            </a:r>
            <a:r>
              <a:rPr kumimoji="0" lang="en-US" sz="1200" b="1" i="0" u="none" strike="noStrike" kern="1200" cap="none" spc="0" normalizeH="0" baseline="0" noProof="0" dirty="0">
                <a:ln>
                  <a:noFill/>
                </a:ln>
                <a:solidFill>
                  <a:prstClr val="black"/>
                </a:solidFill>
                <a:effectLst/>
                <a:uLnTx/>
                <a:uFillTx/>
                <a:latin typeface="Symbol" charset="2"/>
                <a:ea typeface="+mn-ea"/>
                <a:cs typeface="Symbol" charset="2"/>
              </a:rPr>
              <a:t> </a:t>
            </a:r>
            <a:r>
              <a:rPr kumimoji="0" lang="en-US" sz="1200" b="1" i="1" u="none" strike="noStrike" kern="1200" cap="none" spc="0" normalizeH="0" baseline="0" noProof="0" dirty="0" err="1">
                <a:ln>
                  <a:noFill/>
                </a:ln>
                <a:solidFill>
                  <a:prstClr val="black"/>
                </a:solidFill>
                <a:effectLst/>
                <a:uLnTx/>
                <a:uFillTx/>
                <a:latin typeface="Arial"/>
                <a:ea typeface="+mn-ea"/>
                <a:cs typeface="Arial"/>
              </a:rPr>
              <a:t>Ig</a:t>
            </a:r>
            <a:r>
              <a:rPr kumimoji="0" lang="en-US" sz="1200" b="1" i="1" u="none" strike="noStrike" kern="1200" cap="none" spc="0" normalizeH="0" baseline="0" noProof="0" dirty="0" err="1">
                <a:ln>
                  <a:noFill/>
                </a:ln>
                <a:solidFill>
                  <a:prstClr val="black"/>
                </a:solidFill>
                <a:effectLst/>
                <a:uLnTx/>
                <a:uFillTx/>
                <a:latin typeface="Symbol" charset="2"/>
                <a:ea typeface="+mn-ea"/>
                <a:cs typeface="Symbol" charset="2"/>
              </a:rPr>
              <a:t>l</a:t>
            </a:r>
            <a:r>
              <a:rPr kumimoji="0" lang="en-US" sz="1200" b="1" i="0" u="none" strike="noStrike" kern="1200" cap="none" spc="0" normalizeH="0" baseline="0" noProof="0" dirty="0">
                <a:ln>
                  <a:noFill/>
                </a:ln>
                <a:solidFill>
                  <a:prstClr val="black"/>
                </a:solidFill>
                <a:effectLst/>
                <a:uLnTx/>
                <a:uFillTx/>
                <a:latin typeface="Symbol" charset="2"/>
                <a:ea typeface="+mn-ea"/>
                <a:cs typeface="Symbol" charset="2"/>
              </a:rPr>
              <a:t> </a:t>
            </a:r>
            <a:r>
              <a:rPr kumimoji="0" lang="en-US" sz="1200" b="1" i="0" u="none" strike="noStrike" kern="1200" cap="none" spc="0" normalizeH="0" baseline="0" noProof="0" dirty="0">
                <a:ln>
                  <a:noFill/>
                </a:ln>
                <a:solidFill>
                  <a:prstClr val="black"/>
                </a:solidFill>
                <a:effectLst/>
                <a:uLnTx/>
                <a:uFillTx/>
                <a:latin typeface="Arial"/>
                <a:ea typeface="+mn-ea"/>
                <a:cs typeface="Arial"/>
              </a:rPr>
              <a:t>loci have 5’ promoters (</a:t>
            </a:r>
            <a:r>
              <a:rPr kumimoji="0" lang="en-US" sz="1200" b="1" i="0" u="none" strike="noStrike" kern="1200" cap="none" spc="0" normalizeH="0" baseline="0" noProof="0" dirty="0">
                <a:ln>
                  <a:noFill/>
                </a:ln>
                <a:solidFill>
                  <a:srgbClr val="FF0000"/>
                </a:solidFill>
                <a:effectLst/>
                <a:uLnTx/>
                <a:uFillTx/>
                <a:latin typeface="Arial"/>
                <a:ea typeface="+mn-ea"/>
                <a:cs typeface="Arial"/>
              </a:rPr>
              <a:t>P</a:t>
            </a:r>
            <a:r>
              <a:rPr kumimoji="0" lang="en-US" sz="12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The P has only been added to the first chromosomal example here, but it applies to all L exons.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This principle also holds for the </a:t>
            </a:r>
            <a:r>
              <a:rPr kumimoji="0" lang="en-US" sz="1200" b="1" i="0" u="none" strike="noStrike" kern="1200" cap="none" spc="0" normalizeH="0" baseline="0" noProof="0" dirty="0" err="1">
                <a:ln>
                  <a:noFill/>
                </a:ln>
                <a:solidFill>
                  <a:prstClr val="black"/>
                </a:solidFill>
                <a:effectLst/>
                <a:uLnTx/>
                <a:uFillTx/>
                <a:latin typeface="Arial"/>
                <a:ea typeface="+mn-ea"/>
                <a:cs typeface="Arial"/>
              </a:rPr>
              <a:t>TcR</a:t>
            </a:r>
            <a:r>
              <a:rPr kumimoji="0" lang="en-US" sz="1200" b="1" i="0" u="none" strike="noStrike" kern="1200" cap="none" spc="0" normalizeH="0" baseline="0" noProof="0" dirty="0">
                <a:ln>
                  <a:noFill/>
                </a:ln>
                <a:solidFill>
                  <a:prstClr val="black"/>
                </a:solidFill>
                <a:effectLst/>
                <a:uLnTx/>
                <a:uFillTx/>
                <a:latin typeface="Arial"/>
                <a:ea typeface="+mn-ea"/>
                <a:cs typeface="Arial"/>
              </a:rPr>
              <a:t> loci.</a:t>
            </a:r>
          </a:p>
        </p:txBody>
      </p:sp>
      <p:sp>
        <p:nvSpPr>
          <p:cNvPr id="4" name="TextBox 3"/>
          <p:cNvSpPr txBox="1"/>
          <p:nvPr/>
        </p:nvSpPr>
        <p:spPr>
          <a:xfrm>
            <a:off x="2634651" y="1492376"/>
            <a:ext cx="274434"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Arial"/>
              </a:rPr>
              <a:t>P</a:t>
            </a:r>
          </a:p>
        </p:txBody>
      </p:sp>
      <p:sp>
        <p:nvSpPr>
          <p:cNvPr id="6" name="TextBox 5"/>
          <p:cNvSpPr txBox="1"/>
          <p:nvPr/>
        </p:nvSpPr>
        <p:spPr>
          <a:xfrm>
            <a:off x="3180202" y="1492376"/>
            <a:ext cx="274434"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Arial"/>
              </a:rPr>
              <a:t>P</a:t>
            </a:r>
          </a:p>
        </p:txBody>
      </p:sp>
      <p:sp>
        <p:nvSpPr>
          <p:cNvPr id="5" name="TextBox 4">
            <a:extLst>
              <a:ext uri="{FF2B5EF4-FFF2-40B4-BE49-F238E27FC236}">
                <a16:creationId xmlns:a16="http://schemas.microsoft.com/office/drawing/2014/main" id="{1A38AD26-4040-7F41-AB69-3B5628ED9F66}"/>
              </a:ext>
            </a:extLst>
          </p:cNvPr>
          <p:cNvSpPr txBox="1"/>
          <p:nvPr/>
        </p:nvSpPr>
        <p:spPr>
          <a:xfrm>
            <a:off x="0" y="4566441"/>
            <a:ext cx="91440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The </a:t>
            </a:r>
            <a:r>
              <a:rPr kumimoji="0" lang="en-US" sz="1800" b="0" i="1" u="none" strike="noStrike" kern="1200" cap="none" spc="0" normalizeH="0" baseline="0" noProof="0" dirty="0" err="1">
                <a:ln>
                  <a:noFill/>
                </a:ln>
                <a:solidFill>
                  <a:prstClr val="black"/>
                </a:solidFill>
                <a:effectLst/>
                <a:uLnTx/>
                <a:uFillTx/>
                <a:latin typeface="Arial" charset="0"/>
                <a:ea typeface="ＭＳ Ｐゴシック" charset="0"/>
                <a:cs typeface="Arial" charset="0"/>
              </a:rPr>
              <a:t>IgH</a:t>
            </a:r>
            <a: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 locus rearranges first, with 2 chances to produce a functional H chain and a ~55% success rate (1/3 + (2/3 x 1/3)).</a:t>
            </a:r>
            <a:b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br>
            <a: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Light chain loci (</a:t>
            </a:r>
            <a:r>
              <a:rPr kumimoji="0" lang="en-US" sz="1800" b="0" i="1" u="none" strike="noStrike" kern="1200" cap="none" spc="0" normalizeH="0" baseline="0" noProof="0" dirty="0">
                <a:ln>
                  <a:noFill/>
                </a:ln>
                <a:solidFill>
                  <a:prstClr val="black"/>
                </a:solidFill>
                <a:effectLst/>
                <a:uLnTx/>
                <a:uFillTx/>
                <a:latin typeface="Symbol" charset="0"/>
                <a:ea typeface="ＭＳ Ｐゴシック" charset="0"/>
                <a:cs typeface="Symbol" charset="0"/>
              </a:rPr>
              <a:t>k</a:t>
            </a:r>
            <a: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 &amp;</a:t>
            </a:r>
            <a:r>
              <a:rPr kumimoji="0" lang="en-US" sz="1800" b="0" i="1" u="none" strike="noStrike" kern="1200" cap="none" spc="0" normalizeH="0" baseline="0" noProof="0" dirty="0">
                <a:ln>
                  <a:noFill/>
                </a:ln>
                <a:solidFill>
                  <a:prstClr val="black"/>
                </a:solidFill>
                <a:effectLst/>
                <a:uLnTx/>
                <a:uFillTx/>
                <a:latin typeface="Symbol" charset="0"/>
                <a:ea typeface="ＭＳ Ｐゴシック" charset="0"/>
                <a:cs typeface="Symbol" charset="0"/>
              </a:rPr>
              <a:t> l</a:t>
            </a:r>
            <a:r>
              <a:rPr kumimoji="0" lang="en-US" sz="18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 rearrange later with multiple chances to produce a functional  L chain, including chances to escape deletion caused by self-reactive BCRs (receptor editing)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635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08012.jpg (800×5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70" y="1331081"/>
            <a:ext cx="5715000" cy="38862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870434" y="415912"/>
            <a:ext cx="3744936"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Stages of B cell development</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99E3CFEA-E7CA-6045-8001-9A63D4475BBD}"/>
              </a:ext>
            </a:extLst>
          </p:cNvPr>
          <p:cNvSpPr txBox="1"/>
          <p:nvPr/>
        </p:nvSpPr>
        <p:spPr>
          <a:xfrm>
            <a:off x="6890147" y="2293144"/>
            <a:ext cx="1887248" cy="19620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CLP= common lymphoid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precursor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PrePro</a:t>
            </a:r>
            <a:r>
              <a:rPr kumimoji="0" lang="en-US" sz="1350" b="0" i="0" u="none" strike="noStrike" kern="1200" cap="none" spc="0" normalizeH="0" baseline="0" noProof="0" dirty="0">
                <a:ln>
                  <a:noFill/>
                </a:ln>
                <a:solidFill>
                  <a:prstClr val="black"/>
                </a:solidFill>
                <a:effectLst/>
                <a:uLnTx/>
                <a:uFillTx/>
                <a:latin typeface="Calibri"/>
                <a:ea typeface="+mn-ea"/>
                <a:cs typeface="+mn-cs"/>
              </a:rPr>
              <a:t>= precursor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progenitors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Pro = progenitor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Pre = precursor</a:t>
            </a:r>
          </a:p>
        </p:txBody>
      </p:sp>
      <p:sp>
        <p:nvSpPr>
          <p:cNvPr id="4" name="TextBox 3">
            <a:extLst>
              <a:ext uri="{FF2B5EF4-FFF2-40B4-BE49-F238E27FC236}">
                <a16:creationId xmlns:a16="http://schemas.microsoft.com/office/drawing/2014/main" id="{F807B346-FB6E-5B4A-9041-D5F102EF97DA}"/>
              </a:ext>
            </a:extLst>
          </p:cNvPr>
          <p:cNvSpPr txBox="1"/>
          <p:nvPr/>
        </p:nvSpPr>
        <p:spPr>
          <a:xfrm>
            <a:off x="2145296" y="1924384"/>
            <a:ext cx="870751" cy="2192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CLP-&gt;Pre-pro</a:t>
            </a:r>
          </a:p>
        </p:txBody>
      </p:sp>
      <p:sp>
        <p:nvSpPr>
          <p:cNvPr id="5" name="TextBox 4">
            <a:extLst>
              <a:ext uri="{FF2B5EF4-FFF2-40B4-BE49-F238E27FC236}">
                <a16:creationId xmlns:a16="http://schemas.microsoft.com/office/drawing/2014/main" id="{7A7F0BA2-E9D2-6543-A02A-86EECB583600}"/>
              </a:ext>
            </a:extLst>
          </p:cNvPr>
          <p:cNvSpPr txBox="1"/>
          <p:nvPr/>
        </p:nvSpPr>
        <p:spPr>
          <a:xfrm>
            <a:off x="6058968" y="4001570"/>
            <a:ext cx="37221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a:ea typeface="+mn-ea"/>
                <a:cs typeface="+mn-cs"/>
              </a:rPr>
              <a:t>IgD</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186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08010.jpg (342×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22" y="1095925"/>
            <a:ext cx="2130173" cy="49828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019514" y="248739"/>
            <a:ext cx="5811206"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Sequential events during V(D)J recombination</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p:cNvSpPr txBox="1"/>
          <p:nvPr/>
        </p:nvSpPr>
        <p:spPr>
          <a:xfrm>
            <a:off x="3313576" y="4109775"/>
            <a:ext cx="504636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a:rPr>
              <a:t>Cleaved ends ligate to form hairpins***</a:t>
            </a:r>
          </a:p>
        </p:txBody>
      </p:sp>
      <p:sp>
        <p:nvSpPr>
          <p:cNvPr id="6" name="TextBox 5"/>
          <p:cNvSpPr txBox="1"/>
          <p:nvPr/>
        </p:nvSpPr>
        <p:spPr>
          <a:xfrm>
            <a:off x="3313576" y="4808917"/>
            <a:ext cx="497604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Arial"/>
              </a:rPr>
              <a:t>“Imprecise joining” starts with an imprecise site of cleavage by Artemis</a:t>
            </a:r>
          </a:p>
        </p:txBody>
      </p:sp>
      <p:sp>
        <p:nvSpPr>
          <p:cNvPr id="5" name="TextBox 4"/>
          <p:cNvSpPr txBox="1"/>
          <p:nvPr/>
        </p:nvSpPr>
        <p:spPr>
          <a:xfrm>
            <a:off x="3313575" y="3236639"/>
            <a:ext cx="565300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KRECs </a:t>
            </a:r>
            <a:r>
              <a:rPr kumimoji="0" lang="mr-IN" sz="1200" b="1"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charset="0"/>
              </a:rPr>
              <a:t>–</a:t>
            </a:r>
            <a:r>
              <a:rPr kumimoji="0" lang="en-US" sz="1200" b="1" i="0" u="none" strike="noStrike" kern="1200" cap="none" spc="0" normalizeH="0" baseline="0" noProof="0" dirty="0">
                <a:ln>
                  <a:noFill/>
                </a:ln>
                <a:solidFill>
                  <a:prstClr val="black"/>
                </a:solidFill>
                <a:effectLst/>
                <a:uLnTx/>
                <a:uFillTx/>
                <a:latin typeface="Symbol" pitchFamily="2" charset="2"/>
                <a:ea typeface="Arial"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Symbol" pitchFamily="2" charset="2"/>
                <a:ea typeface="Symbol" charset="2"/>
                <a:cs typeface="Arial" panose="020B0604020202020204" pitchFamily="34" charset="0"/>
              </a:rPr>
              <a:t>k</a:t>
            </a:r>
            <a:r>
              <a:rPr kumimoji="0" lang="en-US" sz="1200" b="0" i="0" u="none" strike="noStrike" kern="1200" cap="none" spc="0" normalizeH="0" baseline="0" noProof="0" dirty="0">
                <a:ln>
                  <a:noFill/>
                </a:ln>
                <a:solidFill>
                  <a:prstClr val="black"/>
                </a:solidFill>
                <a:effectLst/>
                <a:uLnTx/>
                <a:uFillTx/>
                <a:latin typeface="Symbol" pitchFamily="2" charset="2"/>
                <a:ea typeface="Arial"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locus recombination circles in B cells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TRECs </a:t>
            </a:r>
            <a:r>
              <a:rPr kumimoji="0" lang="mr-IN" sz="1200" b="1"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Symbol" pitchFamily="2" charset="2"/>
                <a:ea typeface="Symbol" charset="2"/>
                <a:cs typeface="Arial" panose="020B0604020202020204" pitchFamily="34" charset="0"/>
              </a:rPr>
              <a:t>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 locus recombination circles in T cells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Persist but do not divide when the cell divides; their frequency reflects the number of cell divisions post-recombination.</a:t>
            </a:r>
          </a:p>
        </p:txBody>
      </p:sp>
      <p:sp>
        <p:nvSpPr>
          <p:cNvPr id="7" name="TextBox 6">
            <a:extLst>
              <a:ext uri="{FF2B5EF4-FFF2-40B4-BE49-F238E27FC236}">
                <a16:creationId xmlns:a16="http://schemas.microsoft.com/office/drawing/2014/main" id="{B310081E-3E58-E94F-867A-208CD2E0CD64}"/>
              </a:ext>
            </a:extLst>
          </p:cNvPr>
          <p:cNvSpPr txBox="1"/>
          <p:nvPr/>
        </p:nvSpPr>
        <p:spPr>
          <a:xfrm>
            <a:off x="3327224" y="1095925"/>
            <a:ext cx="521567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Non-coding recombination signal sequences are located at the 3’ end of V gene segments, on either side of D gene segments, and at the 5’ end of J gene segments.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They are used to align gene segments during recombination.</a:t>
            </a:r>
          </a:p>
        </p:txBody>
      </p:sp>
      <p:sp>
        <p:nvSpPr>
          <p:cNvPr id="8" name="TextBox 7">
            <a:extLst>
              <a:ext uri="{FF2B5EF4-FFF2-40B4-BE49-F238E27FC236}">
                <a16:creationId xmlns:a16="http://schemas.microsoft.com/office/drawing/2014/main" id="{27CD70C7-E463-7F42-AA07-8A635CBDD6BA}"/>
              </a:ext>
            </a:extLst>
          </p:cNvPr>
          <p:cNvSpPr txBox="1"/>
          <p:nvPr/>
        </p:nvSpPr>
        <p:spPr>
          <a:xfrm>
            <a:off x="3575713" y="5527343"/>
            <a:ext cx="38555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and “P” nucleotides can be added at the junctions.</a:t>
            </a:r>
          </a:p>
        </p:txBody>
      </p:sp>
    </p:spTree>
    <p:extLst>
      <p:ext uri="{BB962C8B-B14F-4D97-AF65-F5344CB8AC3E}">
        <p14:creationId xmlns:p14="http://schemas.microsoft.com/office/powerpoint/2010/main" val="1076300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08011.jpg (800×7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251" y="613930"/>
            <a:ext cx="5165832" cy="457821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631875" y="213820"/>
            <a:ext cx="419858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Diversification at V(D)J junctions</a:t>
            </a:r>
          </a:p>
        </p:txBody>
      </p:sp>
      <p:sp>
        <p:nvSpPr>
          <p:cNvPr id="3" name="TextBox 2"/>
          <p:cNvSpPr txBox="1"/>
          <p:nvPr/>
        </p:nvSpPr>
        <p:spPr>
          <a:xfrm>
            <a:off x="3962515" y="1833073"/>
            <a:ext cx="88197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Arial"/>
              </a:rPr>
              <a:t>by Artemis</a:t>
            </a:r>
          </a:p>
        </p:txBody>
      </p:sp>
      <p:sp>
        <p:nvSpPr>
          <p:cNvPr id="4" name="TextBox 3"/>
          <p:cNvSpPr txBox="1"/>
          <p:nvPr/>
        </p:nvSpPr>
        <p:spPr>
          <a:xfrm>
            <a:off x="6995749" y="728633"/>
            <a:ext cx="88197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Arial"/>
              </a:rPr>
              <a:t>by Artemis</a:t>
            </a:r>
          </a:p>
        </p:txBody>
      </p:sp>
      <p:sp>
        <p:nvSpPr>
          <p:cNvPr id="5" name="TextBox 4"/>
          <p:cNvSpPr txBox="1"/>
          <p:nvPr/>
        </p:nvSpPr>
        <p:spPr>
          <a:xfrm>
            <a:off x="151998" y="1964353"/>
            <a:ext cx="1996253"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a:ea typeface="+mn-ea"/>
                <a:cs typeface="Arial"/>
              </a:rPr>
              <a:t>Exonuclease</a:t>
            </a:r>
            <a:r>
              <a:rPr kumimoji="0" lang="en-US" sz="1200" b="1" i="0" u="none" strike="noStrike" kern="1200" cap="none" spc="0" normalizeH="0" baseline="0" noProof="0" dirty="0">
                <a:ln>
                  <a:noFill/>
                </a:ln>
                <a:solidFill>
                  <a:prstClr val="black"/>
                </a:solidFill>
                <a:effectLst/>
                <a:uLnTx/>
                <a:uFillTx/>
                <a:latin typeface="Arial"/>
                <a:ea typeface="+mn-ea"/>
                <a:cs typeface="Arial"/>
              </a:rPr>
              <a:t> can also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“chew back” the 3’ ends to delete the 3’ end of the germline V gene segment.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“Palindromic” (P) nucleotides are added to fill in free single strands. They are templated by the complementary strand.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”Non-templated” (N) nucleotides are added to free ends by terminal deoxynucleotidyl transferase (</a:t>
            </a:r>
            <a:r>
              <a:rPr kumimoji="0" lang="en-US" sz="1200" b="1" i="0" u="none" strike="noStrike" kern="1200" cap="none" spc="0" normalizeH="0" baseline="0" noProof="0" dirty="0" err="1">
                <a:ln>
                  <a:noFill/>
                </a:ln>
                <a:solidFill>
                  <a:prstClr val="black"/>
                </a:solidFill>
                <a:effectLst/>
                <a:uLnTx/>
                <a:uFillTx/>
                <a:latin typeface="Arial"/>
                <a:ea typeface="+mn-ea"/>
                <a:cs typeface="Arial"/>
              </a:rPr>
              <a:t>TdT</a:t>
            </a:r>
            <a:r>
              <a:rPr kumimoji="0" lang="en-US" sz="120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Repair mechanisms ligate the ends back together.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p:txBody>
      </p:sp>
      <p:sp>
        <p:nvSpPr>
          <p:cNvPr id="6" name="TextBox 5">
            <a:extLst>
              <a:ext uri="{FF2B5EF4-FFF2-40B4-BE49-F238E27FC236}">
                <a16:creationId xmlns:a16="http://schemas.microsoft.com/office/drawing/2014/main" id="{C2612BC2-0B15-5442-A24A-4EBED08EEF66}"/>
              </a:ext>
            </a:extLst>
          </p:cNvPr>
          <p:cNvSpPr txBox="1"/>
          <p:nvPr/>
        </p:nvSpPr>
        <p:spPr>
          <a:xfrm>
            <a:off x="1937983" y="5361425"/>
            <a:ext cx="705402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Palindromic (P) nucleotides can be deduced from knowing the sequence of the 3’ end of the germline V gene segment.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Arial"/>
              </a:rPr>
              <a:t>Non-templated (N) nucleotides can be deduced from the lack of alignment with a germline V gene segment. </a:t>
            </a:r>
          </a:p>
        </p:txBody>
      </p:sp>
      <p:sp>
        <p:nvSpPr>
          <p:cNvPr id="7" name="TextBox 6">
            <a:extLst>
              <a:ext uri="{FF2B5EF4-FFF2-40B4-BE49-F238E27FC236}">
                <a16:creationId xmlns:a16="http://schemas.microsoft.com/office/drawing/2014/main" id="{0FBABD0F-01E8-9E42-ABD6-DA860B690619}"/>
              </a:ext>
            </a:extLst>
          </p:cNvPr>
          <p:cNvSpPr txBox="1"/>
          <p:nvPr/>
        </p:nvSpPr>
        <p:spPr>
          <a:xfrm>
            <a:off x="458539" y="976333"/>
            <a:ext cx="147944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end of a V or 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 segment</a:t>
            </a:r>
          </a:p>
        </p:txBody>
      </p:sp>
      <p:sp>
        <p:nvSpPr>
          <p:cNvPr id="8" name="TextBox 7">
            <a:extLst>
              <a:ext uri="{FF2B5EF4-FFF2-40B4-BE49-F238E27FC236}">
                <a16:creationId xmlns:a16="http://schemas.microsoft.com/office/drawing/2014/main" id="{D9E9187E-6E3A-1642-AB4B-44C379271703}"/>
              </a:ext>
            </a:extLst>
          </p:cNvPr>
          <p:cNvSpPr txBox="1"/>
          <p:nvPr/>
        </p:nvSpPr>
        <p:spPr>
          <a:xfrm>
            <a:off x="7436735" y="976332"/>
            <a:ext cx="15403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end of a D or J gene segment</a:t>
            </a:r>
          </a:p>
        </p:txBody>
      </p:sp>
    </p:spTree>
    <p:extLst>
      <p:ext uri="{BB962C8B-B14F-4D97-AF65-F5344CB8AC3E}">
        <p14:creationId xmlns:p14="http://schemas.microsoft.com/office/powerpoint/2010/main" val="1819412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008005a.jpg (800×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232" y="1835452"/>
            <a:ext cx="5715000" cy="2078832"/>
          </a:xfrm>
          <a:prstGeom prst="rect">
            <a:avLst/>
          </a:prstGeom>
          <a:noFill/>
          <a:extLst>
            <a:ext uri="{909E8E84-426E-40dd-AFC4-6F175D3DCCD1}">
              <a14:hiddenFill xmlns="" xmlns:a14="http://schemas.microsoft.com/office/drawing/2010/main">
                <a:solidFill>
                  <a:srgbClr val="FFFFFF"/>
                </a:solidFill>
              </a14:hiddenFill>
            </a:ext>
          </a:extLst>
        </p:spPr>
      </p:pic>
      <p:pic>
        <p:nvPicPr>
          <p:cNvPr id="5128" name="Picture 8" descr="008005b.jpg (800×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232" y="4214366"/>
            <a:ext cx="5715000" cy="13858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415743" y="497923"/>
            <a:ext cx="4158511" cy="60785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Domains of Ig and TCR proteins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350" b="1" i="0" u="none" strike="noStrike" kern="1200" cap="none" spc="0" normalizeH="0" baseline="0" noProof="0" dirty="0">
                <a:ln>
                  <a:noFill/>
                </a:ln>
                <a:solidFill>
                  <a:prstClr val="black"/>
                </a:solidFill>
                <a:effectLst/>
                <a:uLnTx/>
                <a:uFillTx/>
                <a:latin typeface="Arial"/>
                <a:ea typeface="+mn-ea"/>
                <a:cs typeface="Arial"/>
              </a:rPr>
              <a:t>(NOT REGIONS)</a:t>
            </a:r>
            <a:endParaRPr kumimoji="0" lang="en-CA" sz="135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TextBox 3"/>
          <p:cNvSpPr txBox="1"/>
          <p:nvPr/>
        </p:nvSpPr>
        <p:spPr>
          <a:xfrm>
            <a:off x="628263" y="1525993"/>
            <a:ext cx="18473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098302" y="1535370"/>
            <a:ext cx="1704313"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Arial"/>
              </a:rPr>
              <a:t>V Domain               </a:t>
            </a:r>
          </a:p>
        </p:txBody>
      </p:sp>
      <p:sp>
        <p:nvSpPr>
          <p:cNvPr id="6" name="TextBox 5"/>
          <p:cNvSpPr txBox="1"/>
          <p:nvPr/>
        </p:nvSpPr>
        <p:spPr>
          <a:xfrm>
            <a:off x="4802615" y="1535370"/>
            <a:ext cx="1771639"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Arial"/>
              </a:rPr>
              <a:t>C Domains/Domain</a:t>
            </a:r>
          </a:p>
        </p:txBody>
      </p:sp>
      <p:sp>
        <p:nvSpPr>
          <p:cNvPr id="7" name="TextBox 6"/>
          <p:cNvSpPr txBox="1"/>
          <p:nvPr/>
        </p:nvSpPr>
        <p:spPr>
          <a:xfrm>
            <a:off x="7430232" y="2414320"/>
            <a:ext cx="1307191"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The secreted forms of </a:t>
            </a:r>
            <a:r>
              <a:rPr kumimoji="0" lang="en-US" sz="1200" b="0" i="0" u="none" strike="noStrike" kern="1200" cap="none" spc="0" normalizeH="0" baseline="0" noProof="0" dirty="0" err="1">
                <a:ln>
                  <a:noFill/>
                </a:ln>
                <a:solidFill>
                  <a:prstClr val="black"/>
                </a:solidFill>
                <a:effectLst/>
                <a:uLnTx/>
                <a:uFillTx/>
                <a:latin typeface="Arial"/>
                <a:ea typeface="+mn-ea"/>
                <a:cs typeface="Arial"/>
              </a:rPr>
              <a:t>Ig</a:t>
            </a:r>
            <a:r>
              <a:rPr kumimoji="0" lang="en-US" sz="1200" b="0" i="0" u="none" strike="noStrike" kern="1200" cap="none" spc="0" normalizeH="0" baseline="0" noProof="0" dirty="0">
                <a:ln>
                  <a:noFill/>
                </a:ln>
                <a:solidFill>
                  <a:prstClr val="black"/>
                </a:solidFill>
                <a:effectLst/>
                <a:uLnTx/>
                <a:uFillTx/>
                <a:latin typeface="Arial"/>
                <a:ea typeface="+mn-ea"/>
                <a:cs typeface="Arial"/>
              </a:rPr>
              <a:t> heavy chains have at the C-terminus, a secretory domain instead of TM and CYT domains.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a:ea typeface="+mn-ea"/>
                <a:cs typeface="Arial"/>
              </a:rPr>
              <a:t>TcRs</a:t>
            </a:r>
            <a:r>
              <a:rPr kumimoji="0" lang="en-US" sz="1200" b="0" i="0" u="none" strike="noStrike" kern="1200" cap="none" spc="0" normalizeH="0" baseline="0" noProof="0" dirty="0">
                <a:ln>
                  <a:noFill/>
                </a:ln>
                <a:solidFill>
                  <a:prstClr val="black"/>
                </a:solidFill>
                <a:effectLst/>
                <a:uLnTx/>
                <a:uFillTx/>
                <a:latin typeface="Arial"/>
                <a:ea typeface="+mn-ea"/>
                <a:cs typeface="Arial"/>
              </a:rPr>
              <a:t> are secreted!</a:t>
            </a:r>
            <a:r>
              <a:rPr kumimoji="0" lang="en-US" sz="1200" b="0" i="1" u="none" strike="noStrike" kern="1200" cap="none" spc="0" normalizeH="0" baseline="0" noProof="0" dirty="0">
                <a:ln>
                  <a:noFill/>
                </a:ln>
                <a:solidFill>
                  <a:prstClr val="black"/>
                </a:solidFill>
                <a:effectLst/>
                <a:uLnTx/>
                <a:uFillTx/>
                <a:latin typeface="Arial"/>
                <a:ea typeface="+mn-ea"/>
                <a:cs typeface="Arial"/>
              </a:rPr>
              <a:t> never</a:t>
            </a: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976462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28600"/>
            <a:ext cx="77371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Antibody and T-cell epitopes on hen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eggwhite</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lyzozyme</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(HEL)</a:t>
            </a:r>
          </a:p>
        </p:txBody>
      </p:sp>
      <p:sp>
        <p:nvSpPr>
          <p:cNvPr id="3" name="TextBox 2"/>
          <p:cNvSpPr txBox="1"/>
          <p:nvPr/>
        </p:nvSpPr>
        <p:spPr>
          <a:xfrm>
            <a:off x="4724400" y="1600200"/>
            <a:ext cx="392729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Epitopes for 3 anti-HEL monoclonal antibodies (</a:t>
            </a:r>
            <a:r>
              <a:rPr kumimoji="0" lang="en-US" sz="1800" b="1" i="0" u="none" strike="noStrike" kern="1200" cap="none" spc="0" normalizeH="0" baseline="0" noProof="0" dirty="0" err="1">
                <a:ln>
                  <a:noFill/>
                </a:ln>
                <a:solidFill>
                  <a:prstClr val="black"/>
                </a:solidFill>
                <a:effectLst/>
                <a:uLnTx/>
                <a:uFillTx/>
                <a:latin typeface="Arial"/>
                <a:ea typeface="+mn-ea"/>
                <a:cs typeface="Arial"/>
              </a:rPr>
              <a:t>MAbs</a:t>
            </a:r>
            <a:r>
              <a:rPr kumimoji="0" lang="en-US" sz="1800" b="1" i="0" u="none" strike="noStrike" kern="1200" cap="none" spc="0" normalizeH="0" baseline="0" noProof="0" dirty="0">
                <a:ln>
                  <a:noFill/>
                </a:ln>
                <a:solidFill>
                  <a:prstClr val="black"/>
                </a:solidFill>
                <a:effectLst/>
                <a:uLnTx/>
                <a:uFillTx/>
                <a:latin typeface="Arial"/>
                <a:ea typeface="+mn-ea"/>
                <a:cs typeface="Arial"/>
              </a:rPr>
              <a:t>) are exclusively on the surface of HEL </a:t>
            </a:r>
          </a:p>
        </p:txBody>
      </p:sp>
      <p:sp>
        <p:nvSpPr>
          <p:cNvPr id="4" name="TextBox 3"/>
          <p:cNvSpPr txBox="1"/>
          <p:nvPr/>
        </p:nvSpPr>
        <p:spPr>
          <a:xfrm>
            <a:off x="4724400" y="4343400"/>
            <a:ext cx="39624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T-cell epitopes inside (red) and on the surface (blue) of the folded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 structure.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Picture 1" descr="figure_04_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1" y="762001"/>
            <a:ext cx="3492690" cy="524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494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9134" y="148204"/>
            <a:ext cx="6048451"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Epitope-peptides for T cells bind to class I MHC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via</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anchor residues and N- and C-termini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1" descr="figure_04_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9134" y="1077034"/>
            <a:ext cx="6048452" cy="4897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700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1" descr="figure_04_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84" y="1550698"/>
            <a:ext cx="6279155" cy="4988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7571EC6-0033-5241-B01E-3EFAB6341DBE}"/>
              </a:ext>
            </a:extLst>
          </p:cNvPr>
          <p:cNvSpPr txBox="1"/>
          <p:nvPr/>
        </p:nvSpPr>
        <p:spPr>
          <a:xfrm>
            <a:off x="916724" y="495946"/>
            <a:ext cx="777007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Anchor residues differ for two different class I MHC molecules</a:t>
            </a:r>
          </a:p>
        </p:txBody>
      </p:sp>
    </p:spTree>
    <p:extLst>
      <p:ext uri="{BB962C8B-B14F-4D97-AF65-F5344CB8AC3E}">
        <p14:creationId xmlns:p14="http://schemas.microsoft.com/office/powerpoint/2010/main" val="4058081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96334"/>
            <a:ext cx="79965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T-cell receptor CDRs contact most of the surface of class I MHC-peptide complexes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A09C8-D503-8141-82B1-80B0EEA3CC0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p:cNvSpPr txBox="1"/>
          <p:nvPr/>
        </p:nvSpPr>
        <p:spPr>
          <a:xfrm>
            <a:off x="1051423" y="2946207"/>
            <a:ext cx="18466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1" descr="figure_04_24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064001"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descr="figure_04_24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95400"/>
            <a:ext cx="4352925" cy="4636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156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08006.jpg (800×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111" y="1161327"/>
            <a:ext cx="6400800" cy="47925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17490" y="358793"/>
            <a:ext cx="8616461"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Germline organization of human TCR loci: TCR </a:t>
            </a:r>
            <a:r>
              <a:rPr kumimoji="0" lang="en-CA" sz="2000" b="1" i="0" u="none" strike="noStrike" kern="1200" cap="none" spc="0" normalizeH="0" baseline="0" noProof="0" dirty="0">
                <a:ln>
                  <a:noFill/>
                </a:ln>
                <a:solidFill>
                  <a:prstClr val="black"/>
                </a:solidFill>
                <a:effectLst/>
                <a:uLnTx/>
                <a:uFillTx/>
                <a:latin typeface="Symbol" charset="2"/>
                <a:ea typeface="Symbol" charset="2"/>
                <a:cs typeface="Symbol" charset="2"/>
              </a:rPr>
              <a:t>a</a:t>
            </a:r>
            <a:r>
              <a:rPr kumimoji="0" lang="en-CA" sz="2000" b="1" i="0" u="none" strike="noStrike" kern="1200" cap="none" spc="0" normalizeH="0" baseline="0" noProof="0" dirty="0">
                <a:ln>
                  <a:noFill/>
                </a:ln>
                <a:solidFill>
                  <a:prstClr val="black"/>
                </a:solidFill>
                <a:effectLst/>
                <a:uLnTx/>
                <a:uFillTx/>
                <a:latin typeface="Arial"/>
                <a:ea typeface="+mn-ea"/>
                <a:cs typeface="Arial"/>
              </a:rPr>
              <a:t>, TCR </a:t>
            </a:r>
            <a:r>
              <a:rPr kumimoji="0" lang="en-CA" sz="2000" b="1" i="0" u="none" strike="noStrike" kern="1200" cap="none" spc="0" normalizeH="0" baseline="0" noProof="0" dirty="0">
                <a:ln>
                  <a:noFill/>
                </a:ln>
                <a:solidFill>
                  <a:prstClr val="black"/>
                </a:solidFill>
                <a:effectLst/>
                <a:uLnTx/>
                <a:uFillTx/>
                <a:latin typeface="Symbol" charset="2"/>
                <a:ea typeface="Symbol" charset="2"/>
                <a:cs typeface="Symbol" charset="2"/>
              </a:rPr>
              <a:t>b(d) </a:t>
            </a:r>
            <a:r>
              <a:rPr kumimoji="0" lang="en-CA" sz="2000" b="1" i="0" u="none" strike="noStrike" kern="1200" cap="none" spc="0" normalizeH="0" baseline="0" noProof="0" dirty="0">
                <a:ln>
                  <a:noFill/>
                </a:ln>
                <a:solidFill>
                  <a:prstClr val="black"/>
                </a:solidFill>
                <a:effectLst/>
                <a:uLnTx/>
                <a:uFillTx/>
                <a:latin typeface="Arial" charset="0"/>
                <a:ea typeface="Arial" charset="0"/>
                <a:cs typeface="Arial" charset="0"/>
              </a:rPr>
              <a:t>and TCR </a:t>
            </a:r>
            <a:r>
              <a:rPr kumimoji="0" lang="en-CA" sz="2000" b="1" i="0" u="none" strike="noStrike" kern="1200" cap="none" spc="0" normalizeH="0" baseline="0" noProof="0" dirty="0">
                <a:ln>
                  <a:noFill/>
                </a:ln>
                <a:solidFill>
                  <a:prstClr val="black"/>
                </a:solidFill>
                <a:effectLst/>
                <a:uLnTx/>
                <a:uFillTx/>
                <a:latin typeface="Symbol" charset="2"/>
                <a:ea typeface="Symbol" charset="2"/>
                <a:cs typeface="Symbol" charset="2"/>
              </a:rPr>
              <a:t>g</a:t>
            </a:r>
            <a:endParaRPr kumimoji="0" lang="en-CA" sz="2000" b="0" i="0" u="none" strike="noStrike" kern="1200" cap="none" spc="0" normalizeH="0" baseline="0" noProof="0" dirty="0">
              <a:ln>
                <a:noFill/>
              </a:ln>
              <a:solidFill>
                <a:prstClr val="black"/>
              </a:solidFill>
              <a:effectLst/>
              <a:uLnTx/>
              <a:uFillTx/>
              <a:latin typeface="Symbol" charset="2"/>
              <a:ea typeface="Symbol" charset="2"/>
              <a:cs typeface="Symbol" charset="2"/>
            </a:endParaRPr>
          </a:p>
        </p:txBody>
      </p:sp>
      <p:sp>
        <p:nvSpPr>
          <p:cNvPr id="3" name="TextBox 2"/>
          <p:cNvSpPr txBox="1"/>
          <p:nvPr/>
        </p:nvSpPr>
        <p:spPr>
          <a:xfrm>
            <a:off x="317490" y="2327241"/>
            <a:ext cx="1881421" cy="18697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Arial"/>
              </a:rPr>
              <a:t>All </a:t>
            </a:r>
            <a:r>
              <a:rPr kumimoji="0" lang="en-US" sz="1050" b="1" i="1" u="none" strike="noStrike" kern="1200" cap="none" spc="0" normalizeH="0" baseline="0" noProof="0" dirty="0" err="1">
                <a:ln>
                  <a:noFill/>
                </a:ln>
                <a:solidFill>
                  <a:prstClr val="black"/>
                </a:solidFill>
                <a:effectLst/>
                <a:uLnTx/>
                <a:uFillTx/>
                <a:latin typeface="Arial"/>
                <a:ea typeface="+mn-ea"/>
                <a:cs typeface="Arial"/>
              </a:rPr>
              <a:t>TcR</a:t>
            </a:r>
            <a:r>
              <a:rPr kumimoji="0" lang="en-US" sz="1050" b="1" i="1" u="none" strike="noStrike" kern="1200" cap="none" spc="0" normalizeH="0" baseline="0" noProof="0" dirty="0" err="1">
                <a:ln>
                  <a:noFill/>
                </a:ln>
                <a:solidFill>
                  <a:prstClr val="black"/>
                </a:solidFill>
                <a:effectLst/>
                <a:uLnTx/>
                <a:uFillTx/>
                <a:latin typeface="Symbol" charset="2"/>
                <a:ea typeface="+mn-ea"/>
                <a:cs typeface="Symbol" charset="2"/>
              </a:rPr>
              <a:t>b</a:t>
            </a:r>
            <a:r>
              <a:rPr kumimoji="0" lang="en-US" sz="1050" b="1" i="0" u="none" strike="noStrike" kern="1200" cap="none" spc="0" normalizeH="0" baseline="0" noProof="0" dirty="0">
                <a:ln>
                  <a:noFill/>
                </a:ln>
                <a:solidFill>
                  <a:prstClr val="black"/>
                </a:solidFill>
                <a:effectLst/>
                <a:uLnTx/>
                <a:uFillTx/>
                <a:latin typeface="Arial"/>
                <a:ea typeface="+mn-ea"/>
                <a:cs typeface="Arial"/>
              </a:rPr>
              <a:t>, </a:t>
            </a:r>
            <a:r>
              <a:rPr kumimoji="0" lang="en-US" sz="1050" b="1" i="1" u="none" strike="noStrike" kern="1200" cap="none" spc="0" normalizeH="0" baseline="0" noProof="0" dirty="0" err="1">
                <a:ln>
                  <a:noFill/>
                </a:ln>
                <a:solidFill>
                  <a:prstClr val="black"/>
                </a:solidFill>
                <a:effectLst/>
                <a:uLnTx/>
                <a:uFillTx/>
                <a:latin typeface="Arial"/>
                <a:ea typeface="+mn-ea"/>
                <a:cs typeface="Arial"/>
              </a:rPr>
              <a:t>Tcr</a:t>
            </a:r>
            <a:r>
              <a:rPr kumimoji="0" lang="en-US" sz="1050" b="1" i="1" u="none" strike="noStrike" kern="1200" cap="none" spc="0" normalizeH="0" baseline="0" noProof="0" dirty="0" err="1">
                <a:ln>
                  <a:noFill/>
                </a:ln>
                <a:solidFill>
                  <a:prstClr val="black"/>
                </a:solidFill>
                <a:effectLst/>
                <a:uLnTx/>
                <a:uFillTx/>
                <a:latin typeface="Symbol" charset="2"/>
                <a:ea typeface="+mn-ea"/>
                <a:cs typeface="Symbol" charset="2"/>
              </a:rPr>
              <a:t>a</a:t>
            </a:r>
            <a:r>
              <a:rPr kumimoji="0" lang="en-US" sz="1050" b="1" i="0" u="none" strike="noStrike" kern="1200" cap="none" spc="0" normalizeH="0" baseline="0" noProof="0" dirty="0">
                <a:ln>
                  <a:noFill/>
                </a:ln>
                <a:solidFill>
                  <a:prstClr val="black"/>
                </a:solidFill>
                <a:effectLst/>
                <a:uLnTx/>
                <a:uFillTx/>
                <a:latin typeface="Arial"/>
                <a:ea typeface="+mn-ea"/>
                <a:cs typeface="Arial"/>
              </a:rPr>
              <a:t>, </a:t>
            </a:r>
            <a:r>
              <a:rPr kumimoji="0" lang="en-US" sz="1050" b="1" i="1" u="none" strike="noStrike" kern="1200" cap="none" spc="0" normalizeH="0" baseline="0" noProof="0" dirty="0" err="1">
                <a:ln>
                  <a:noFill/>
                </a:ln>
                <a:solidFill>
                  <a:prstClr val="black"/>
                </a:solidFill>
                <a:effectLst/>
                <a:uLnTx/>
                <a:uFillTx/>
                <a:latin typeface="Arial"/>
                <a:ea typeface="+mn-ea"/>
                <a:cs typeface="Arial"/>
              </a:rPr>
              <a:t>TcR</a:t>
            </a:r>
            <a:r>
              <a:rPr kumimoji="0" lang="en-US" sz="1050" b="1" i="1" u="none" strike="noStrike" kern="1200" cap="none" spc="0" normalizeH="0" baseline="0" noProof="0" dirty="0" err="1">
                <a:ln>
                  <a:noFill/>
                </a:ln>
                <a:solidFill>
                  <a:prstClr val="black"/>
                </a:solidFill>
                <a:effectLst/>
                <a:uLnTx/>
                <a:uFillTx/>
                <a:latin typeface="Symbol" charset="2"/>
                <a:ea typeface="+mn-ea"/>
                <a:cs typeface="Symbol" charset="2"/>
              </a:rPr>
              <a:t>g</a:t>
            </a:r>
            <a:r>
              <a:rPr kumimoji="0" lang="en-US" sz="1050" b="1" i="0" u="none" strike="noStrike" kern="1200" cap="none" spc="0" normalizeH="0" baseline="0" noProof="0" dirty="0">
                <a:ln>
                  <a:noFill/>
                </a:ln>
                <a:solidFill>
                  <a:prstClr val="black"/>
                </a:solidFill>
                <a:effectLst/>
                <a:uLnTx/>
                <a:uFillTx/>
                <a:latin typeface="Arial"/>
                <a:ea typeface="+mn-ea"/>
                <a:cs typeface="Arial"/>
              </a:rPr>
              <a:t> and </a:t>
            </a:r>
            <a:r>
              <a:rPr kumimoji="0" lang="en-US" sz="1050" b="1" i="1" u="none" strike="noStrike" kern="1200" cap="none" spc="0" normalizeH="0" baseline="0" noProof="0" dirty="0" err="1">
                <a:ln>
                  <a:noFill/>
                </a:ln>
                <a:solidFill>
                  <a:prstClr val="black"/>
                </a:solidFill>
                <a:effectLst/>
                <a:uLnTx/>
                <a:uFillTx/>
                <a:latin typeface="Arial"/>
                <a:ea typeface="+mn-ea"/>
                <a:cs typeface="Arial"/>
              </a:rPr>
              <a:t>TcR</a:t>
            </a:r>
            <a:r>
              <a:rPr kumimoji="0" lang="en-US" sz="1050" b="1" i="1" u="none" strike="noStrike" kern="1200" cap="none" spc="0" normalizeH="0" baseline="0" noProof="0" dirty="0" err="1">
                <a:ln>
                  <a:noFill/>
                </a:ln>
                <a:solidFill>
                  <a:prstClr val="black"/>
                </a:solidFill>
                <a:effectLst/>
                <a:uLnTx/>
                <a:uFillTx/>
                <a:latin typeface="Symbol" charset="2"/>
                <a:ea typeface="+mn-ea"/>
                <a:cs typeface="Symbol" charset="2"/>
              </a:rPr>
              <a:t>d</a:t>
            </a:r>
            <a:r>
              <a:rPr kumimoji="0" lang="en-US" sz="1050" b="1" i="0" u="none" strike="noStrike" kern="1200" cap="none" spc="0" normalizeH="0" baseline="0" noProof="0" dirty="0">
                <a:ln>
                  <a:noFill/>
                </a:ln>
                <a:solidFill>
                  <a:prstClr val="black"/>
                </a:solidFill>
                <a:effectLst/>
                <a:uLnTx/>
                <a:uFillTx/>
                <a:latin typeface="Symbol" charset="2"/>
                <a:ea typeface="+mn-ea"/>
                <a:cs typeface="Symbol" charset="2"/>
              </a:rPr>
              <a:t> </a:t>
            </a:r>
            <a:r>
              <a:rPr kumimoji="0" lang="en-US" sz="1050" b="1" i="0" u="none" strike="noStrike" kern="1200" cap="none" spc="0" normalizeH="0" baseline="0" noProof="0" dirty="0">
                <a:ln>
                  <a:noFill/>
                </a:ln>
                <a:solidFill>
                  <a:prstClr val="black"/>
                </a:solidFill>
                <a:effectLst/>
                <a:uLnTx/>
                <a:uFillTx/>
                <a:latin typeface="Arial"/>
                <a:ea typeface="+mn-ea"/>
                <a:cs typeface="Arial"/>
              </a:rPr>
              <a:t>loci have promoters (</a:t>
            </a:r>
            <a:r>
              <a:rPr kumimoji="0" lang="en-US" sz="1050" b="1" i="0" u="none" strike="noStrike" kern="1200" cap="none" spc="0" normalizeH="0" baseline="0" noProof="0" dirty="0">
                <a:ln>
                  <a:noFill/>
                </a:ln>
                <a:solidFill>
                  <a:srgbClr val="FF0000"/>
                </a:solidFill>
                <a:effectLst/>
                <a:uLnTx/>
                <a:uFillTx/>
                <a:latin typeface="Arial"/>
                <a:ea typeface="+mn-ea"/>
                <a:cs typeface="Arial"/>
              </a:rPr>
              <a:t>P</a:t>
            </a:r>
            <a:r>
              <a:rPr kumimoji="0" lang="en-US" sz="1050" b="1" i="0" u="none" strike="noStrike" kern="1200" cap="none" spc="0" normalizeH="0" baseline="0" noProof="0" dirty="0">
                <a:ln>
                  <a:noFill/>
                </a:ln>
                <a:solidFill>
                  <a:prstClr val="black"/>
                </a:solidFill>
                <a:effectLst/>
                <a:uLnTx/>
                <a:uFillTx/>
                <a:latin typeface="Arial"/>
                <a:ea typeface="+mn-ea"/>
                <a:cs typeface="Arial"/>
              </a:rPr>
              <a:t>) 5’ to each leader (L) exon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Arial"/>
                <a:ea typeface="+mn-ea"/>
                <a:cs typeface="Arial"/>
              </a:rPr>
              <a:t>P</a:t>
            </a:r>
            <a:r>
              <a:rPr kumimoji="0" lang="en-US" sz="1050" b="1" i="0" u="none" strike="noStrike" kern="1200" cap="none" spc="0" normalizeH="0" baseline="0" noProof="0" dirty="0">
                <a:ln>
                  <a:noFill/>
                </a:ln>
                <a:solidFill>
                  <a:prstClr val="black"/>
                </a:solidFill>
                <a:effectLst/>
                <a:uLnTx/>
                <a:uFillTx/>
                <a:latin typeface="Arial"/>
                <a:ea typeface="+mn-ea"/>
                <a:cs typeface="Arial"/>
              </a:rPr>
              <a:t> has only been added before the leader exon (L) in the top chromosomal example, but it applies to all examples of L exons here.</a:t>
            </a:r>
          </a:p>
        </p:txBody>
      </p:sp>
      <p:sp>
        <p:nvSpPr>
          <p:cNvPr id="4" name="TextBox 3"/>
          <p:cNvSpPr txBox="1"/>
          <p:nvPr/>
        </p:nvSpPr>
        <p:spPr>
          <a:xfrm>
            <a:off x="2492997" y="3140925"/>
            <a:ext cx="278970" cy="2423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F0000"/>
                </a:solidFill>
                <a:effectLst/>
                <a:uLnTx/>
                <a:uFillTx/>
                <a:latin typeface="Arial"/>
                <a:ea typeface="+mn-ea"/>
                <a:cs typeface="Arial"/>
              </a:rPr>
              <a:t>P</a:t>
            </a:r>
          </a:p>
        </p:txBody>
      </p:sp>
      <p:sp>
        <p:nvSpPr>
          <p:cNvPr id="5" name="TextBox 4"/>
          <p:cNvSpPr txBox="1"/>
          <p:nvPr/>
        </p:nvSpPr>
        <p:spPr>
          <a:xfrm>
            <a:off x="2470111" y="1950099"/>
            <a:ext cx="268022" cy="2423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F0000"/>
                </a:solidFill>
                <a:effectLst/>
                <a:uLnTx/>
                <a:uFillTx/>
                <a:latin typeface="Arial"/>
                <a:ea typeface="+mn-ea"/>
                <a:cs typeface="Arial"/>
              </a:rPr>
              <a:t>P</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45FD08-B0A0-4F26-A161-C4B4FC81A31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TextBox 6">
            <a:extLst>
              <a:ext uri="{FF2B5EF4-FFF2-40B4-BE49-F238E27FC236}">
                <a16:creationId xmlns:a16="http://schemas.microsoft.com/office/drawing/2014/main" id="{520901B0-3DC9-1248-844F-F517CC3447A3}"/>
              </a:ext>
            </a:extLst>
          </p:cNvPr>
          <p:cNvSpPr txBox="1"/>
          <p:nvPr/>
        </p:nvSpPr>
        <p:spPr>
          <a:xfrm>
            <a:off x="2492997" y="5116676"/>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p>
        </p:txBody>
      </p:sp>
      <p:sp>
        <p:nvSpPr>
          <p:cNvPr id="8" name="TextBox 7">
            <a:extLst>
              <a:ext uri="{FF2B5EF4-FFF2-40B4-BE49-F238E27FC236}">
                <a16:creationId xmlns:a16="http://schemas.microsoft.com/office/drawing/2014/main" id="{C8D2104B-8216-6E49-B47B-50BF4CAD5653}"/>
              </a:ext>
            </a:extLst>
          </p:cNvPr>
          <p:cNvSpPr txBox="1"/>
          <p:nvPr/>
        </p:nvSpPr>
        <p:spPr>
          <a:xfrm>
            <a:off x="2982079" y="3812583"/>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p>
        </p:txBody>
      </p:sp>
      <p:sp>
        <p:nvSpPr>
          <p:cNvPr id="9" name="TextBox 8">
            <a:extLst>
              <a:ext uri="{FF2B5EF4-FFF2-40B4-BE49-F238E27FC236}">
                <a16:creationId xmlns:a16="http://schemas.microsoft.com/office/drawing/2014/main" id="{25C6B66D-D7E6-3D49-9312-CC5CCC90F2C4}"/>
              </a:ext>
            </a:extLst>
          </p:cNvPr>
          <p:cNvSpPr txBox="1"/>
          <p:nvPr/>
        </p:nvSpPr>
        <p:spPr>
          <a:xfrm>
            <a:off x="3183307" y="1917461"/>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DD05D78-E420-D940-91EC-1C41D4EBA3B6}"/>
              </a:ext>
            </a:extLst>
          </p:cNvPr>
          <p:cNvSpPr txBox="1"/>
          <p:nvPr/>
        </p:nvSpPr>
        <p:spPr>
          <a:xfrm>
            <a:off x="3725839" y="5116676"/>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A770315-2245-7440-BAF0-FBACC0A03D28}"/>
              </a:ext>
            </a:extLst>
          </p:cNvPr>
          <p:cNvSpPr txBox="1"/>
          <p:nvPr/>
        </p:nvSpPr>
        <p:spPr>
          <a:xfrm>
            <a:off x="5892296" y="3812583"/>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3110B4B-B016-0E44-A3DA-5E2F73BFC472}"/>
              </a:ext>
            </a:extLst>
          </p:cNvPr>
          <p:cNvSpPr txBox="1"/>
          <p:nvPr/>
        </p:nvSpPr>
        <p:spPr>
          <a:xfrm>
            <a:off x="3183307" y="3137078"/>
            <a:ext cx="2696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a:ea typeface="+mn-ea"/>
                <a:cs typeface="Arial"/>
              </a:rPr>
              <a:t>P</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2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603822" y="494164"/>
            <a:ext cx="4277425" cy="461665"/>
          </a:xfrm>
          <a:prstGeom prst="rect">
            <a:avLst/>
          </a:prstGeom>
          <a:noFill/>
        </p:spPr>
        <p:txBody>
          <a:bodyPr wrap="square" rtlCol="0">
            <a:spAutoFit/>
          </a:bodyPr>
          <a:lstStyle/>
          <a:p>
            <a:r>
              <a:rPr lang="en-US" sz="2400" b="1" dirty="0">
                <a:latin typeface="Arial"/>
                <a:cs typeface="Arial"/>
              </a:rPr>
              <a:t>Chapter 1 Section B</a:t>
            </a:r>
            <a:r>
              <a:rPr lang="en-US" sz="2400" dirty="0">
                <a:latin typeface="Arial"/>
                <a:cs typeface="Arial"/>
              </a:rPr>
              <a:t> </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F4405BA2-A645-2A4A-B86C-CC0ED5030DFB}"/>
              </a:ext>
            </a:extLst>
          </p:cNvPr>
          <p:cNvSpPr>
            <a:spLocks noGrp="1"/>
          </p:cNvSpPr>
          <p:nvPr>
            <p:ph type="ftr" sz="quarter" idx="11"/>
          </p:nvPr>
        </p:nvSpPr>
        <p:spPr/>
        <p:txBody>
          <a:bodyPr/>
          <a:lstStyle/>
          <a:p>
            <a:r>
              <a:rPr lang="en-US"/>
              <a:t>Chapter 1: Overview</a:t>
            </a:r>
          </a:p>
        </p:txBody>
      </p:sp>
      <p:sp>
        <p:nvSpPr>
          <p:cNvPr id="3" name="Slide Number Placeholder 2">
            <a:extLst>
              <a:ext uri="{FF2B5EF4-FFF2-40B4-BE49-F238E27FC236}">
                <a16:creationId xmlns:a16="http://schemas.microsoft.com/office/drawing/2014/main" id="{901EEA1D-7100-F943-8A4B-D6325BFF3A08}"/>
              </a:ext>
            </a:extLst>
          </p:cNvPr>
          <p:cNvSpPr>
            <a:spLocks noGrp="1"/>
          </p:cNvSpPr>
          <p:nvPr>
            <p:ph type="sldNum" sz="quarter" idx="12"/>
          </p:nvPr>
        </p:nvSpPr>
        <p:spPr/>
        <p:txBody>
          <a:bodyPr/>
          <a:lstStyle/>
          <a:p>
            <a:fld id="{13EA5BE9-B172-7244-9DA5-14841A33ACC0}" type="slidenum">
              <a:rPr lang="en-US" smtClean="0"/>
              <a:t>5</a:t>
            </a:fld>
            <a:endParaRPr lang="en-US"/>
          </a:p>
        </p:txBody>
      </p:sp>
      <p:sp>
        <p:nvSpPr>
          <p:cNvPr id="4" name="TextBox 3">
            <a:extLst>
              <a:ext uri="{FF2B5EF4-FFF2-40B4-BE49-F238E27FC236}">
                <a16:creationId xmlns:a16="http://schemas.microsoft.com/office/drawing/2014/main" id="{DACBED23-9C7C-B74E-BAA3-22BD4FAB1AA2}"/>
              </a:ext>
            </a:extLst>
          </p:cNvPr>
          <p:cNvSpPr txBox="1"/>
          <p:nvPr/>
        </p:nvSpPr>
        <p:spPr>
          <a:xfrm>
            <a:off x="1100380" y="2776521"/>
            <a:ext cx="7447873"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Innate and adaptive immune responses and their receptors </a:t>
            </a:r>
          </a:p>
        </p:txBody>
      </p:sp>
    </p:spTree>
    <p:extLst>
      <p:ext uri="{BB962C8B-B14F-4D97-AF65-F5344CB8AC3E}">
        <p14:creationId xmlns:p14="http://schemas.microsoft.com/office/powerpoint/2010/main" val="715255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08017.jpg (800×5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094" y="1261019"/>
            <a:ext cx="5715000" cy="425053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848459" y="680623"/>
            <a:ext cx="754430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Stages of T-cell maturation are analogous to those of B cells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45FD08-B0A0-4F26-A161-C4B4FC81A31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187B6CC6-FCF3-CA49-943B-B9DEF450EA27}"/>
              </a:ext>
            </a:extLst>
          </p:cNvPr>
          <p:cNvSpPr txBox="1"/>
          <p:nvPr/>
        </p:nvSpPr>
        <p:spPr>
          <a:xfrm>
            <a:off x="397343" y="6041988"/>
            <a:ext cx="84465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Double positive = expresses both CD4 and CD8; Single positive = expresses CD4 OR CD8</a:t>
            </a:r>
          </a:p>
        </p:txBody>
      </p:sp>
      <p:sp>
        <p:nvSpPr>
          <p:cNvPr id="5" name="TextBox 4">
            <a:extLst>
              <a:ext uri="{FF2B5EF4-FFF2-40B4-BE49-F238E27FC236}">
                <a16:creationId xmlns:a16="http://schemas.microsoft.com/office/drawing/2014/main" id="{DC705AB9-4CFA-4047-9846-C3CBFFAB5047}"/>
              </a:ext>
            </a:extLst>
          </p:cNvPr>
          <p:cNvSpPr txBox="1"/>
          <p:nvPr/>
        </p:nvSpPr>
        <p:spPr>
          <a:xfrm>
            <a:off x="5399609" y="2371240"/>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6" name="TextBox 5">
            <a:extLst>
              <a:ext uri="{FF2B5EF4-FFF2-40B4-BE49-F238E27FC236}">
                <a16:creationId xmlns:a16="http://schemas.microsoft.com/office/drawing/2014/main" id="{7033E289-B2E9-7C4C-8F77-DA7C3D207726}"/>
              </a:ext>
            </a:extLst>
          </p:cNvPr>
          <p:cNvSpPr txBox="1"/>
          <p:nvPr/>
        </p:nvSpPr>
        <p:spPr>
          <a:xfrm>
            <a:off x="6253118" y="2371240"/>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7" name="TextBox 6">
            <a:extLst>
              <a:ext uri="{FF2B5EF4-FFF2-40B4-BE49-F238E27FC236}">
                <a16:creationId xmlns:a16="http://schemas.microsoft.com/office/drawing/2014/main" id="{0AC6BD36-5638-6D4E-954C-EF44A240BE0C}"/>
              </a:ext>
            </a:extLst>
          </p:cNvPr>
          <p:cNvSpPr txBox="1"/>
          <p:nvPr/>
        </p:nvSpPr>
        <p:spPr>
          <a:xfrm>
            <a:off x="319075" y="6041987"/>
            <a:ext cx="782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8" name="TextBox 7">
            <a:extLst>
              <a:ext uri="{FF2B5EF4-FFF2-40B4-BE49-F238E27FC236}">
                <a16:creationId xmlns:a16="http://schemas.microsoft.com/office/drawing/2014/main" id="{D24DB70A-C3E1-F542-9980-C2ACDB03EBFF}"/>
              </a:ext>
            </a:extLst>
          </p:cNvPr>
          <p:cNvSpPr txBox="1"/>
          <p:nvPr/>
        </p:nvSpPr>
        <p:spPr>
          <a:xfrm>
            <a:off x="2050149" y="5672655"/>
            <a:ext cx="49328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 = progenitor T cell; Pre-T = precursor T cell</a:t>
            </a:r>
          </a:p>
        </p:txBody>
      </p:sp>
      <p:sp>
        <p:nvSpPr>
          <p:cNvPr id="9" name="TextBox 8">
            <a:extLst>
              <a:ext uri="{FF2B5EF4-FFF2-40B4-BE49-F238E27FC236}">
                <a16:creationId xmlns:a16="http://schemas.microsoft.com/office/drawing/2014/main" id="{D478FF7B-AD64-F54E-9A64-889B5F014854}"/>
              </a:ext>
            </a:extLst>
          </p:cNvPr>
          <p:cNvSpPr txBox="1"/>
          <p:nvPr/>
        </p:nvSpPr>
        <p:spPr>
          <a:xfrm>
            <a:off x="3719594" y="2371240"/>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CD63594-AA18-4D42-BEF5-C054F96D313D}"/>
              </a:ext>
            </a:extLst>
          </p:cNvPr>
          <p:cNvSpPr txBox="1"/>
          <p:nvPr/>
        </p:nvSpPr>
        <p:spPr>
          <a:xfrm>
            <a:off x="4526917" y="2371240"/>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224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38946" y="353872"/>
            <a:ext cx="71213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Chapter 2, Section B</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8ADA44A8-2AB0-D64E-9C77-8CD68DE19F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3" name="Slide Number Placeholder 2">
            <a:extLst>
              <a:ext uri="{FF2B5EF4-FFF2-40B4-BE49-F238E27FC236}">
                <a16:creationId xmlns:a16="http://schemas.microsoft.com/office/drawing/2014/main" id="{B455C117-7C1B-C548-B5FB-723DE60FE6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90345E6B-0E61-6C4E-B87C-D18DEC1F6068}"/>
              </a:ext>
            </a:extLst>
          </p:cNvPr>
          <p:cNvSpPr txBox="1"/>
          <p:nvPr/>
        </p:nvSpPr>
        <p:spPr>
          <a:xfrm>
            <a:off x="2556544" y="2776521"/>
            <a:ext cx="398698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 and negative selection</a:t>
            </a:r>
          </a:p>
        </p:txBody>
      </p:sp>
    </p:spTree>
    <p:extLst>
      <p:ext uri="{BB962C8B-B14F-4D97-AF65-F5344CB8AC3E}">
        <p14:creationId xmlns:p14="http://schemas.microsoft.com/office/powerpoint/2010/main" val="3382334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45FD08-B0A0-4F26-A161-C4B4FC81A31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29" y="904068"/>
            <a:ext cx="4502913" cy="5041899"/>
          </a:xfrm>
          <a:prstGeom prst="rect">
            <a:avLst/>
          </a:prstGeom>
        </p:spPr>
      </p:pic>
      <p:sp>
        <p:nvSpPr>
          <p:cNvPr id="4" name="TextBox 3"/>
          <p:cNvSpPr txBox="1"/>
          <p:nvPr/>
        </p:nvSpPr>
        <p:spPr>
          <a:xfrm>
            <a:off x="1698922" y="305612"/>
            <a:ext cx="61350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Arial" charset="0"/>
                <a:cs typeface="Arial" charset="0"/>
              </a:rPr>
              <a:t>Central and peripheral tolerance to self antigens.</a:t>
            </a:r>
          </a:p>
        </p:txBody>
      </p:sp>
      <p:sp>
        <p:nvSpPr>
          <p:cNvPr id="6" name="TextBox 5">
            <a:extLst>
              <a:ext uri="{FF2B5EF4-FFF2-40B4-BE49-F238E27FC236}">
                <a16:creationId xmlns:a16="http://schemas.microsoft.com/office/drawing/2014/main" id="{3239B58F-115F-F242-B17A-6C3322C6EF46}"/>
              </a:ext>
            </a:extLst>
          </p:cNvPr>
          <p:cNvSpPr txBox="1"/>
          <p:nvPr/>
        </p:nvSpPr>
        <p:spPr>
          <a:xfrm>
            <a:off x="4912242" y="1412749"/>
            <a:ext cx="4019107"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 selection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strong or weak binding to self antigen leads to clonal survival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 selection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strong binding to self antigen leads to clonal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 selection creates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tolerance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self) by deleting or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anergizing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strong-binding self-reactive clones.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periphery, positive selection keeps clones alive by weak signaling through the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BcR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TcR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while negative selection deletes strongly self-reactive clones.</a:t>
            </a:r>
          </a:p>
        </p:txBody>
      </p:sp>
    </p:spTree>
    <p:extLst>
      <p:ext uri="{BB962C8B-B14F-4D97-AF65-F5344CB8AC3E}">
        <p14:creationId xmlns:p14="http://schemas.microsoft.com/office/powerpoint/2010/main" val="2489627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015009a.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893628" y="1363873"/>
            <a:ext cx="2361132" cy="3896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015009b.jpg"/>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5108510" y="1363873"/>
            <a:ext cx="1933875" cy="3896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893628" y="498262"/>
            <a:ext cx="614944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Negative selection on B cells in the bone marrow</a:t>
            </a:r>
          </a:p>
        </p:txBody>
      </p:sp>
    </p:spTree>
    <p:extLst>
      <p:ext uri="{BB962C8B-B14F-4D97-AF65-F5344CB8AC3E}">
        <p14:creationId xmlns:p14="http://schemas.microsoft.com/office/powerpoint/2010/main" val="1068687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990600" y="152400"/>
            <a:ext cx="75231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Arial" charset="0"/>
              </a:rPr>
              <a:t>T-cell differentiation follows a pathway through the thymus</a:t>
            </a:r>
          </a:p>
        </p:txBody>
      </p:sp>
      <p:sp>
        <p:nvSpPr>
          <p:cNvPr id="52227"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448201-1F66-1346-920B-4EDC9F02D467}" type="slidenum">
              <a:rPr kumimoji="0" lang="en-US" sz="14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black"/>
              </a:solidFill>
              <a:effectLst/>
              <a:uLnTx/>
              <a:uFillTx/>
              <a:latin typeface="Times" charset="0"/>
              <a:ea typeface="ＭＳ Ｐゴシック" charset="0"/>
            </a:endParaRPr>
          </a:p>
        </p:txBody>
      </p:sp>
      <p:pic>
        <p:nvPicPr>
          <p:cNvPr id="5" name="Picture 1" descr="figure_08_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1" y="1153922"/>
            <a:ext cx="6741544" cy="45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9392EC3A-E12D-3D4B-A32E-846EFA2ACF86}"/>
              </a:ext>
            </a:extLst>
          </p:cNvPr>
          <p:cNvSpPr txBox="1"/>
          <p:nvPr/>
        </p:nvSpPr>
        <p:spPr>
          <a:xfrm>
            <a:off x="6863465" y="3057850"/>
            <a:ext cx="213637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DP cells undergo </a:t>
            </a:r>
            <a:r>
              <a:rPr kumimoji="0" lang="en-US" sz="1800" b="1" i="0" u="none" strike="noStrike" kern="1200" cap="none" spc="0" normalizeH="0" baseline="0" noProof="0" dirty="0">
                <a:ln>
                  <a:noFill/>
                </a:ln>
                <a:solidFill>
                  <a:prstClr val="black"/>
                </a:solidFill>
                <a:effectLst/>
                <a:uLnTx/>
                <a:uFillTx/>
                <a:latin typeface="Calibri"/>
                <a:ea typeface="+mn-ea"/>
                <a:cs typeface="+mn-cs"/>
              </a:rPr>
              <a:t>positive selection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on class I and II MHC on thymic cortical epithelial cells.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Then, </a:t>
            </a:r>
            <a:r>
              <a:rPr kumimoji="0" lang="en-US" sz="1800" b="1" i="0" u="none" strike="noStrike" kern="1200" cap="none" spc="0" normalizeH="0" baseline="0" noProof="0" dirty="0">
                <a:ln>
                  <a:noFill/>
                </a:ln>
                <a:solidFill>
                  <a:prstClr val="black"/>
                </a:solidFill>
                <a:effectLst/>
                <a:uLnTx/>
                <a:uFillTx/>
                <a:latin typeface="Calibri"/>
                <a:ea typeface="+mn-ea"/>
                <a:cs typeface="+mn-cs"/>
              </a:rPr>
              <a:t>negative selection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on medullary epithelial cells, DCs and macrophages.</a:t>
            </a:r>
          </a:p>
        </p:txBody>
      </p:sp>
    </p:spTree>
    <p:extLst>
      <p:ext uri="{BB962C8B-B14F-4D97-AF65-F5344CB8AC3E}">
        <p14:creationId xmlns:p14="http://schemas.microsoft.com/office/powerpoint/2010/main" val="801273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38946" y="353872"/>
            <a:ext cx="71213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Chapter 2, Section C</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8ADA44A8-2AB0-D64E-9C77-8CD68DE19F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3" name="Slide Number Placeholder 2">
            <a:extLst>
              <a:ext uri="{FF2B5EF4-FFF2-40B4-BE49-F238E27FC236}">
                <a16:creationId xmlns:a16="http://schemas.microsoft.com/office/drawing/2014/main" id="{B455C117-7C1B-C548-B5FB-723DE60FE6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90345E6B-0E61-6C4E-B87C-D18DEC1F6068}"/>
              </a:ext>
            </a:extLst>
          </p:cNvPr>
          <p:cNvSpPr txBox="1"/>
          <p:nvPr/>
        </p:nvSpPr>
        <p:spPr>
          <a:xfrm>
            <a:off x="2794015" y="2776521"/>
            <a:ext cx="317452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B-cell and T-cell subsets</a:t>
            </a:r>
          </a:p>
        </p:txBody>
      </p:sp>
    </p:spTree>
    <p:extLst>
      <p:ext uri="{BB962C8B-B14F-4D97-AF65-F5344CB8AC3E}">
        <p14:creationId xmlns:p14="http://schemas.microsoft.com/office/powerpoint/2010/main" val="1928232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08002.jpg (557×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486" y="781665"/>
            <a:ext cx="3015755" cy="43314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47137" y="141369"/>
            <a:ext cx="84201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Pluripotent stem cells give rise to distinct B- and T-cell lineages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p:cNvSpPr txBox="1"/>
          <p:nvPr/>
        </p:nvSpPr>
        <p:spPr>
          <a:xfrm>
            <a:off x="5764236" y="3429000"/>
            <a:ext cx="239039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some NK cells plus NK-T cells</a:t>
            </a:r>
          </a:p>
        </p:txBody>
      </p:sp>
      <p:cxnSp>
        <p:nvCxnSpPr>
          <p:cNvPr id="5" name="Straight Arrow Connector 4">
            <a:extLst>
              <a:ext uri="{FF2B5EF4-FFF2-40B4-BE49-F238E27FC236}">
                <a16:creationId xmlns:a16="http://schemas.microsoft.com/office/drawing/2014/main" id="{4A052C6B-B1E6-5246-A8E7-9722C7E2A196}"/>
              </a:ext>
            </a:extLst>
          </p:cNvPr>
          <p:cNvCxnSpPr>
            <a:cxnSpLocks/>
          </p:cNvCxnSpPr>
          <p:nvPr/>
        </p:nvCxnSpPr>
        <p:spPr>
          <a:xfrm>
            <a:off x="4665080" y="5058309"/>
            <a:ext cx="482135" cy="589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3DD50A4-1035-D243-81A6-8B80BFD6F7B4}"/>
              </a:ext>
            </a:extLst>
          </p:cNvPr>
          <p:cNvCxnSpPr>
            <a:cxnSpLocks/>
          </p:cNvCxnSpPr>
          <p:nvPr/>
        </p:nvCxnSpPr>
        <p:spPr>
          <a:xfrm flipH="1">
            <a:off x="4011987" y="5113091"/>
            <a:ext cx="423116" cy="589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68C3E0-11BF-7A44-9E87-670736E46083}"/>
              </a:ext>
            </a:extLst>
          </p:cNvPr>
          <p:cNvSpPr txBox="1"/>
          <p:nvPr/>
        </p:nvSpPr>
        <p:spPr>
          <a:xfrm>
            <a:off x="2310779" y="5814725"/>
            <a:ext cx="198323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CD8 cytotoxic T cells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(bind class I MHC)</a:t>
            </a:r>
          </a:p>
        </p:txBody>
      </p:sp>
      <p:sp>
        <p:nvSpPr>
          <p:cNvPr id="17" name="TextBox 16">
            <a:extLst>
              <a:ext uri="{FF2B5EF4-FFF2-40B4-BE49-F238E27FC236}">
                <a16:creationId xmlns:a16="http://schemas.microsoft.com/office/drawing/2014/main" id="{6462FD46-2C78-6548-80A2-3BB7A02910D9}"/>
              </a:ext>
            </a:extLst>
          </p:cNvPr>
          <p:cNvSpPr txBox="1"/>
          <p:nvPr/>
        </p:nvSpPr>
        <p:spPr>
          <a:xfrm>
            <a:off x="4572000" y="5814725"/>
            <a:ext cx="1797287"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CD4 helper T cells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(bind class II MHC)</a:t>
            </a:r>
          </a:p>
        </p:txBody>
      </p:sp>
      <p:cxnSp>
        <p:nvCxnSpPr>
          <p:cNvPr id="19" name="Straight Arrow Connector 18">
            <a:extLst>
              <a:ext uri="{FF2B5EF4-FFF2-40B4-BE49-F238E27FC236}">
                <a16:creationId xmlns:a16="http://schemas.microsoft.com/office/drawing/2014/main" id="{65E9E5DC-6440-DD4D-B85F-3554C6971783}"/>
              </a:ext>
            </a:extLst>
          </p:cNvPr>
          <p:cNvCxnSpPr>
            <a:cxnSpLocks/>
            <a:stCxn id="17" idx="3"/>
          </p:cNvCxnSpPr>
          <p:nvPr/>
        </p:nvCxnSpPr>
        <p:spPr>
          <a:xfrm>
            <a:off x="6369287" y="6076335"/>
            <a:ext cx="3222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50AB813-CF15-514F-B3D6-04B9A1596CE6}"/>
              </a:ext>
            </a:extLst>
          </p:cNvPr>
          <p:cNvSpPr txBox="1"/>
          <p:nvPr/>
        </p:nvSpPr>
        <p:spPr>
          <a:xfrm>
            <a:off x="6658712" y="5113091"/>
            <a:ext cx="601447"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Tfh</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Tfr</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Treg</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3815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012003.jpg (800×429)">
            <a:extLst>
              <a:ext uri="{FF2B5EF4-FFF2-40B4-BE49-F238E27FC236}">
                <a16:creationId xmlns:a16="http://schemas.microsoft.com/office/drawing/2014/main" id="{33F4B3C5-F598-9646-A0FE-E5D6800C2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0" y="1267870"/>
            <a:ext cx="5727028" cy="409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1">
            <a:extLst>
              <a:ext uri="{FF2B5EF4-FFF2-40B4-BE49-F238E27FC236}">
                <a16:creationId xmlns:a16="http://schemas.microsoft.com/office/drawing/2014/main" id="{2F4F76F7-5C98-3643-9EE9-B52B6D52AFC9}"/>
              </a:ext>
            </a:extLst>
          </p:cNvPr>
          <p:cNvSpPr>
            <a:spLocks noChangeArrowheads="1"/>
          </p:cNvSpPr>
          <p:nvPr/>
        </p:nvSpPr>
        <p:spPr bwMode="auto">
          <a:xfrm>
            <a:off x="228600" y="5270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Distinct B-cell subsets mediate different types of antibody responses</a:t>
            </a:r>
            <a:endParaRPr kumimoji="0" lang="en-CA"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155" name="TextBox 2">
            <a:extLst>
              <a:ext uri="{FF2B5EF4-FFF2-40B4-BE49-F238E27FC236}">
                <a16:creationId xmlns:a16="http://schemas.microsoft.com/office/drawing/2014/main" id="{990414DC-E52B-8C40-BBA0-B0712B210EE9}"/>
              </a:ext>
            </a:extLst>
          </p:cNvPr>
          <p:cNvSpPr txBox="1">
            <a:spLocks noChangeArrowheads="1"/>
          </p:cNvSpPr>
          <p:nvPr/>
        </p:nvSpPr>
        <p:spPr bwMode="auto">
          <a:xfrm>
            <a:off x="250824" y="5590130"/>
            <a:ext cx="8740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T-independent antibody responses tend to involve short-lived plasma cells,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IgM (little class switching), low somatic hypermutation and little/no memory</a:t>
            </a:r>
          </a:p>
        </p:txBody>
      </p:sp>
      <p:sp>
        <p:nvSpPr>
          <p:cNvPr id="49156" name="TextBox 3">
            <a:extLst>
              <a:ext uri="{FF2B5EF4-FFF2-40B4-BE49-F238E27FC236}">
                <a16:creationId xmlns:a16="http://schemas.microsoft.com/office/drawing/2014/main" id="{77DF0ECB-9878-6140-AF95-FF770CE387F3}"/>
              </a:ext>
            </a:extLst>
          </p:cNvPr>
          <p:cNvSpPr txBox="1">
            <a:spLocks noChangeArrowheads="1"/>
          </p:cNvSpPr>
          <p:nvPr/>
        </p:nvSpPr>
        <p:spPr bwMode="auto">
          <a:xfrm>
            <a:off x="6168788" y="4414685"/>
            <a:ext cx="2725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B1</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 B cells produce “natural” antibodies induced by microbial PAMPs.</a:t>
            </a:r>
          </a:p>
        </p:txBody>
      </p:sp>
      <p:sp>
        <p:nvSpPr>
          <p:cNvPr id="49157" name="TextBox 5">
            <a:extLst>
              <a:ext uri="{FF2B5EF4-FFF2-40B4-BE49-F238E27FC236}">
                <a16:creationId xmlns:a16="http://schemas.microsoft.com/office/drawing/2014/main" id="{AA0AEA2E-9DB7-DE48-860B-3E1BF699D061}"/>
              </a:ext>
            </a:extLst>
          </p:cNvPr>
          <p:cNvSpPr txBox="1">
            <a:spLocks noChangeArrowheads="1"/>
          </p:cNvSpPr>
          <p:nvPr/>
        </p:nvSpPr>
        <p:spPr bwMode="auto">
          <a:xfrm>
            <a:off x="6168788" y="2898266"/>
            <a:ext cx="272570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MZ</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 B cells (AKA </a:t>
            </a: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extrafollicular</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 B cells) are located on the outer zones surrounding follicles. They produce antibodies with intermediate affinity, and have weak memory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9158" name="TextBox 6">
            <a:extLst>
              <a:ext uri="{FF2B5EF4-FFF2-40B4-BE49-F238E27FC236}">
                <a16:creationId xmlns:a16="http://schemas.microsoft.com/office/drawing/2014/main" id="{03ABE4E1-275C-4D45-AA6A-842B39D68BDB}"/>
              </a:ext>
            </a:extLst>
          </p:cNvPr>
          <p:cNvSpPr txBox="1">
            <a:spLocks noChangeArrowheads="1"/>
          </p:cNvSpPr>
          <p:nvPr/>
        </p:nvSpPr>
        <p:spPr bwMode="auto">
          <a:xfrm>
            <a:off x="6168788" y="1267870"/>
            <a:ext cx="28228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Follicular (B2) </a:t>
            </a: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rPr>
              <a:t>B cells are attracted to the networks of follicular dendritic cells that define follicles. They produce high affinity antibodies and can have lasting memory.</a:t>
            </a:r>
          </a:p>
        </p:txBody>
      </p:sp>
    </p:spTree>
    <p:extLst>
      <p:ext uri="{BB962C8B-B14F-4D97-AF65-F5344CB8AC3E}">
        <p14:creationId xmlns:p14="http://schemas.microsoft.com/office/powerpoint/2010/main" val="1820490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igure_09_01">
            <a:extLst>
              <a:ext uri="{FF2B5EF4-FFF2-40B4-BE49-F238E27FC236}">
                <a16:creationId xmlns:a16="http://schemas.microsoft.com/office/drawing/2014/main" id="{96C0804E-6E1B-5540-88D9-C43015CFD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531225" cy="408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482" name="Slide Number Placeholder 1">
            <a:extLst>
              <a:ext uri="{FF2B5EF4-FFF2-40B4-BE49-F238E27FC236}">
                <a16:creationId xmlns:a16="http://schemas.microsoft.com/office/drawing/2014/main" id="{24BDB629-24B4-7743-94AD-0818B454E6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3E14FD-BDC1-3441-9E5D-D5D63ED1AFF0}" type="slidenum">
              <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20483" name="TextBox 1">
            <a:extLst>
              <a:ext uri="{FF2B5EF4-FFF2-40B4-BE49-F238E27FC236}">
                <a16:creationId xmlns:a16="http://schemas.microsoft.com/office/drawing/2014/main" id="{CA334EE4-FFDD-4C40-88DC-5D3859DA713B}"/>
              </a:ext>
            </a:extLst>
          </p:cNvPr>
          <p:cNvSpPr txBox="1">
            <a:spLocks noChangeArrowheads="1"/>
          </p:cNvSpPr>
          <p:nvPr/>
        </p:nvSpPr>
        <p:spPr bwMode="auto">
          <a:xfrm>
            <a:off x="1371600" y="457200"/>
            <a:ext cx="68727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CD8 T cells and CD4 T-cell subsets and their functions</a:t>
            </a:r>
          </a:p>
        </p:txBody>
      </p:sp>
    </p:spTree>
    <p:extLst>
      <p:ext uri="{BB962C8B-B14F-4D97-AF65-F5344CB8AC3E}">
        <p14:creationId xmlns:p14="http://schemas.microsoft.com/office/powerpoint/2010/main" val="4095674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45FD08-B0A0-4F26-A161-C4B4FC81A31A}"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821" y="1567665"/>
            <a:ext cx="4991100" cy="3352800"/>
          </a:xfrm>
          <a:prstGeom prst="rect">
            <a:avLst/>
          </a:prstGeom>
        </p:spPr>
      </p:pic>
      <p:sp>
        <p:nvSpPr>
          <p:cNvPr id="5" name="TextBox 4"/>
          <p:cNvSpPr txBox="1"/>
          <p:nvPr/>
        </p:nvSpPr>
        <p:spPr>
          <a:xfrm>
            <a:off x="1464068" y="1111536"/>
            <a:ext cx="612860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Arial" charset="0"/>
                <a:cs typeface="Arial" charset="0"/>
              </a:rPr>
              <a:t>2.10: Change in proportion of naïve and memory T cells with age.</a:t>
            </a:r>
          </a:p>
        </p:txBody>
      </p:sp>
      <p:sp>
        <p:nvSpPr>
          <p:cNvPr id="6" name="TextBox 5"/>
          <p:cNvSpPr txBox="1"/>
          <p:nvPr/>
        </p:nvSpPr>
        <p:spPr>
          <a:xfrm>
            <a:off x="923320" y="5157421"/>
            <a:ext cx="74254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Arial" charset="0"/>
                <a:cs typeface="Arial" charset="0"/>
              </a:rPr>
              <a:t>The immune system of people living under heavy nutritional, emotional and infectious stress can age early!</a:t>
            </a:r>
          </a:p>
        </p:txBody>
      </p:sp>
    </p:spTree>
    <p:extLst>
      <p:ext uri="{BB962C8B-B14F-4D97-AF65-F5344CB8AC3E}">
        <p14:creationId xmlns:p14="http://schemas.microsoft.com/office/powerpoint/2010/main" val="157257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742950"/>
            <a:ext cx="8255000" cy="5372100"/>
          </a:xfrm>
          <a:prstGeom prst="rect">
            <a:avLst/>
          </a:prstGeom>
        </p:spPr>
      </p:pic>
      <p:sp>
        <p:nvSpPr>
          <p:cNvPr id="3" name="Slide Number Placeholder 2"/>
          <p:cNvSpPr>
            <a:spLocks noGrp="1"/>
          </p:cNvSpPr>
          <p:nvPr>
            <p:ph type="sldNum" sz="quarter" idx="12"/>
          </p:nvPr>
        </p:nvSpPr>
        <p:spPr/>
        <p:txBody>
          <a:bodyPr/>
          <a:lstStyle/>
          <a:p>
            <a:fld id="{13EA5BE9-B172-7244-9DA5-14841A33ACC0}" type="slidenum">
              <a:rPr lang="en-US" smtClean="0"/>
              <a:t>6</a:t>
            </a:fld>
            <a:endParaRPr lang="en-US"/>
          </a:p>
        </p:txBody>
      </p:sp>
      <p:sp>
        <p:nvSpPr>
          <p:cNvPr id="4" name="TextBox 3">
            <a:extLst>
              <a:ext uri="{FF2B5EF4-FFF2-40B4-BE49-F238E27FC236}">
                <a16:creationId xmlns:a16="http://schemas.microsoft.com/office/drawing/2014/main" id="{EFD0174C-5754-684B-A02E-9AB2687F0797}"/>
              </a:ext>
            </a:extLst>
          </p:cNvPr>
          <p:cNvSpPr txBox="1"/>
          <p:nvPr/>
        </p:nvSpPr>
        <p:spPr>
          <a:xfrm>
            <a:off x="12509" y="3136184"/>
            <a:ext cx="1233030" cy="830997"/>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“Natural” </a:t>
            </a:r>
          </a:p>
          <a:p>
            <a:r>
              <a:rPr lang="en-US" sz="1600" dirty="0">
                <a:latin typeface="Arial" panose="020B0604020202020204" pitchFamily="34" charset="0"/>
                <a:cs typeface="Arial" panose="020B0604020202020204" pitchFamily="34" charset="0"/>
              </a:rPr>
              <a:t>antibodies</a:t>
            </a:r>
          </a:p>
          <a:p>
            <a:r>
              <a:rPr lang="en-US" sz="1600" dirty="0">
                <a:latin typeface="Arial" panose="020B0604020202020204" pitchFamily="34" charset="0"/>
                <a:cs typeface="Arial" panose="020B0604020202020204" pitchFamily="34" charset="0"/>
              </a:rPr>
              <a:t>&amp; cytokines</a:t>
            </a:r>
          </a:p>
        </p:txBody>
      </p:sp>
      <p:sp>
        <p:nvSpPr>
          <p:cNvPr id="5" name="TextBox 4">
            <a:extLst>
              <a:ext uri="{FF2B5EF4-FFF2-40B4-BE49-F238E27FC236}">
                <a16:creationId xmlns:a16="http://schemas.microsoft.com/office/drawing/2014/main" id="{FEAD36D8-5D7B-924B-8A1C-5F2E4F7F394C}"/>
              </a:ext>
            </a:extLst>
          </p:cNvPr>
          <p:cNvSpPr txBox="1"/>
          <p:nvPr/>
        </p:nvSpPr>
        <p:spPr>
          <a:xfrm>
            <a:off x="8047540" y="3090446"/>
            <a:ext cx="108395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Cytokines</a:t>
            </a:r>
          </a:p>
        </p:txBody>
      </p:sp>
      <p:sp>
        <p:nvSpPr>
          <p:cNvPr id="6" name="TextBox 5">
            <a:extLst>
              <a:ext uri="{FF2B5EF4-FFF2-40B4-BE49-F238E27FC236}">
                <a16:creationId xmlns:a16="http://schemas.microsoft.com/office/drawing/2014/main" id="{C151D3B1-669C-0540-810F-79551B2D0946}"/>
              </a:ext>
            </a:extLst>
          </p:cNvPr>
          <p:cNvSpPr txBox="1"/>
          <p:nvPr/>
        </p:nvSpPr>
        <p:spPr>
          <a:xfrm>
            <a:off x="444500" y="136525"/>
            <a:ext cx="835356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Innate immune responses precede and shape adaptive immune responses</a:t>
            </a:r>
          </a:p>
        </p:txBody>
      </p:sp>
      <p:sp>
        <p:nvSpPr>
          <p:cNvPr id="7" name="Frame 6">
            <a:extLst>
              <a:ext uri="{FF2B5EF4-FFF2-40B4-BE49-F238E27FC236}">
                <a16:creationId xmlns:a16="http://schemas.microsoft.com/office/drawing/2014/main" id="{84C73C89-23BC-0348-BDD8-C8D1BB096AD0}"/>
              </a:ext>
            </a:extLst>
          </p:cNvPr>
          <p:cNvSpPr/>
          <p:nvPr/>
        </p:nvSpPr>
        <p:spPr>
          <a:xfrm>
            <a:off x="1973180" y="2241444"/>
            <a:ext cx="938462" cy="1289304"/>
          </a:xfrm>
          <a:prstGeom prst="frame">
            <a:avLst/>
          </a:prstGeom>
          <a:solidFill>
            <a:schemeClr val="accent2">
              <a:lumMod val="60000"/>
              <a:lumOff val="40000"/>
              <a:alpha val="55000"/>
            </a:schemeClr>
          </a:solidFill>
          <a:ln w="0">
            <a:gradFill flip="none" rotWithShape="1">
              <a:gsLst>
                <a:gs pos="100000">
                  <a:schemeClr val="accent1">
                    <a:lumMod val="74370"/>
                    <a:lumOff val="25630"/>
                    <a:alpha val="37077"/>
                  </a:schemeClr>
                </a:gs>
                <a:gs pos="100000">
                  <a:schemeClr val="accent1">
                    <a:lumMod val="30000"/>
                    <a:lumOff val="70000"/>
                  </a:schemeClr>
                </a:gs>
              </a:gsLst>
              <a:path path="rect">
                <a:fillToRect l="100000" t="100000"/>
              </a:path>
              <a:tileRect r="-100000" b="-100000"/>
            </a:gradFill>
            <a:extLst>
              <a:ext uri="{C807C97D-BFC1-408E-A445-0C87EB9F89A2}">
                <ask:lineSketchStyleProps xmlns:ask="http://schemas.microsoft.com/office/drawing/2018/sketchyshape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35389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38946" y="353872"/>
            <a:ext cx="71213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Chapter 2, Section D</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8ADA44A8-2AB0-D64E-9C77-8CD68DE19F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3" name="Slide Number Placeholder 2">
            <a:extLst>
              <a:ext uri="{FF2B5EF4-FFF2-40B4-BE49-F238E27FC236}">
                <a16:creationId xmlns:a16="http://schemas.microsoft.com/office/drawing/2014/main" id="{B455C117-7C1B-C548-B5FB-723DE60FE6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90345E6B-0E61-6C4E-B87C-D18DEC1F6068}"/>
              </a:ext>
            </a:extLst>
          </p:cNvPr>
          <p:cNvSpPr txBox="1"/>
          <p:nvPr/>
        </p:nvSpPr>
        <p:spPr>
          <a:xfrm>
            <a:off x="1420836" y="2622704"/>
            <a:ext cx="59234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Adaptive-immune receptor repertoires (AIRRs) </a:t>
            </a:r>
          </a:p>
        </p:txBody>
      </p:sp>
    </p:spTree>
    <p:extLst>
      <p:ext uri="{BB962C8B-B14F-4D97-AF65-F5344CB8AC3E}">
        <p14:creationId xmlns:p14="http://schemas.microsoft.com/office/powerpoint/2010/main" val="419828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636" y="40957"/>
            <a:ext cx="7121363" cy="1025841"/>
          </a:xfrm>
        </p:spPr>
        <p:txBody>
          <a:bodyPr>
            <a:normAutofit/>
          </a:bodyPr>
          <a:lstStyle/>
          <a:p>
            <a:pPr algn="l"/>
            <a:br>
              <a:rPr lang="en-US" sz="2400" dirty="0">
                <a:cs typeface="Arial"/>
              </a:rPr>
            </a:br>
            <a:endParaRPr lang="en-US" sz="2400" dirty="0"/>
          </a:p>
        </p:txBody>
      </p:sp>
      <p:sp>
        <p:nvSpPr>
          <p:cNvPr id="3" name="Content Placeholder 2"/>
          <p:cNvSpPr>
            <a:spLocks noGrp="1"/>
          </p:cNvSpPr>
          <p:nvPr>
            <p:ph idx="1"/>
          </p:nvPr>
        </p:nvSpPr>
        <p:spPr/>
        <p:txBody>
          <a:bodyPr>
            <a:normAutofit fontScale="92500" lnSpcReduction="10000"/>
          </a:bodyPr>
          <a:lstStyle/>
          <a:p>
            <a:r>
              <a:rPr lang="en-US" sz="1800" dirty="0"/>
              <a:t>The collection of B-cell receptors (</a:t>
            </a:r>
            <a:r>
              <a:rPr lang="en-US" sz="1800" dirty="0" err="1"/>
              <a:t>BcR</a:t>
            </a:r>
            <a:r>
              <a:rPr lang="en-US" sz="1800" dirty="0"/>
              <a:t>) and/or T-cell receptors (</a:t>
            </a:r>
            <a:r>
              <a:rPr lang="en-US" sz="1800" dirty="0" err="1"/>
              <a:t>TcR</a:t>
            </a:r>
            <a:r>
              <a:rPr lang="en-US" sz="1800" dirty="0"/>
              <a:t>) in a population of lymphocytes.</a:t>
            </a:r>
          </a:p>
          <a:p>
            <a:endParaRPr lang="en-US" sz="1800" dirty="0"/>
          </a:p>
          <a:p>
            <a:r>
              <a:rPr lang="en-US" sz="1800" dirty="0"/>
              <a:t>Because each </a:t>
            </a:r>
            <a:r>
              <a:rPr lang="en-US" sz="1800" dirty="0" err="1"/>
              <a:t>BcR</a:t>
            </a:r>
            <a:r>
              <a:rPr lang="en-US" sz="1800" dirty="0"/>
              <a:t> heavy chain or </a:t>
            </a:r>
            <a:r>
              <a:rPr lang="en-US" sz="1800" dirty="0" err="1"/>
              <a:t>TcR</a:t>
            </a:r>
            <a:r>
              <a:rPr lang="en-US" sz="1800" dirty="0"/>
              <a:t> </a:t>
            </a:r>
            <a:r>
              <a:rPr lang="en-US" sz="1800" dirty="0">
                <a:latin typeface="Symbol" pitchFamily="2" charset="2"/>
              </a:rPr>
              <a:t>b</a:t>
            </a:r>
            <a:r>
              <a:rPr lang="en-US" sz="1800" dirty="0"/>
              <a:t> chain has a unique combination of V gene, J gene and CDR3 sequence, it can be used to define B- and T-cell clones. More recently heavy-light or </a:t>
            </a:r>
            <a:r>
              <a:rPr lang="en-US" sz="1800" dirty="0">
                <a:latin typeface="Symbol" pitchFamily="2" charset="2"/>
              </a:rPr>
              <a:t>a/b </a:t>
            </a:r>
            <a:r>
              <a:rPr lang="en-US" sz="1800" dirty="0">
                <a:latin typeface="Arial" panose="020B0604020202020204" pitchFamily="34" charset="0"/>
                <a:cs typeface="Arial" panose="020B0604020202020204" pitchFamily="34" charset="0"/>
              </a:rPr>
              <a:t>or</a:t>
            </a:r>
            <a:r>
              <a:rPr lang="en-US" sz="1800" dirty="0">
                <a:latin typeface="Symbol" pitchFamily="2" charset="2"/>
              </a:rPr>
              <a:t> g/d </a:t>
            </a:r>
            <a:r>
              <a:rPr lang="en-US" sz="1800" dirty="0"/>
              <a:t>pairings can be identified, defining B- or T-cell clones even more clearly</a:t>
            </a:r>
          </a:p>
          <a:p>
            <a:endParaRPr lang="en-US" sz="1800" dirty="0"/>
          </a:p>
          <a:p>
            <a:r>
              <a:rPr lang="en-US" sz="1800" dirty="0"/>
              <a:t>Thus, the behavior of clones in a population can be followed. </a:t>
            </a:r>
          </a:p>
          <a:p>
            <a:pPr lvl="1"/>
            <a:r>
              <a:rPr lang="en-US" sz="1400" dirty="0"/>
              <a:t>Some clones in a population may expand (through antigen recognition)</a:t>
            </a:r>
          </a:p>
          <a:p>
            <a:pPr lvl="1"/>
            <a:r>
              <a:rPr lang="en-US" sz="1400" dirty="0"/>
              <a:t>Some clones may develop into another cell type (</a:t>
            </a:r>
            <a:r>
              <a:rPr lang="en-US" sz="1400" i="1" dirty="0"/>
              <a:t>e.g</a:t>
            </a:r>
            <a:r>
              <a:rPr lang="en-US" sz="1400" dirty="0"/>
              <a:t>., a B cell becoming an antibody-secreting plasma cell), which can be detected by cell surface markers</a:t>
            </a:r>
          </a:p>
          <a:p>
            <a:pPr lvl="1"/>
            <a:r>
              <a:rPr lang="en-US" sz="1400" dirty="0"/>
              <a:t>Some clones may disseminate to other lymphoid tissues, or migrate to other peripheral tissues, and can be found by sampling multiple tissues</a:t>
            </a:r>
          </a:p>
          <a:p>
            <a:endParaRPr lang="en-US" sz="1800" dirty="0"/>
          </a:p>
          <a:p>
            <a:r>
              <a:rPr lang="en-US" sz="1800" dirty="0"/>
              <a:t>High-throughput, massive parallel cDNA sequencing (RNA-seq) and single-cell RNA sequencing (</a:t>
            </a:r>
            <a:r>
              <a:rPr lang="en-US" sz="1800" dirty="0" err="1"/>
              <a:t>scRNA</a:t>
            </a:r>
            <a:r>
              <a:rPr lang="en-US" sz="1800" dirty="0"/>
              <a:t>-seq) technologies have allowed the assessment of tens of thousands to millions of B or T cell clones simultaneously.</a:t>
            </a:r>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2"/>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25C9E6A1-F680-E048-A4F5-4C9269201C0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5" name="Slide Number Placeholder 4">
            <a:extLst>
              <a:ext uri="{FF2B5EF4-FFF2-40B4-BE49-F238E27FC236}">
                <a16:creationId xmlns:a16="http://schemas.microsoft.com/office/drawing/2014/main" id="{21AD32E8-61B5-7546-B090-60FCB06C82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E7EE72DF-097E-E64E-A949-3838AECF1EA3}"/>
              </a:ext>
            </a:extLst>
          </p:cNvPr>
          <p:cNvSpPr txBox="1"/>
          <p:nvPr/>
        </p:nvSpPr>
        <p:spPr>
          <a:xfrm>
            <a:off x="2295307" y="547171"/>
            <a:ext cx="6391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an adaptive immune receptor repertoire (AIRR)?</a:t>
            </a:r>
          </a:p>
        </p:txBody>
      </p:sp>
    </p:spTree>
    <p:extLst>
      <p:ext uri="{BB962C8B-B14F-4D97-AF65-F5344CB8AC3E}">
        <p14:creationId xmlns:p14="http://schemas.microsoft.com/office/powerpoint/2010/main" val="1384343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022637" y="224274"/>
            <a:ext cx="71213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a:rPr>
              <a:t>Antibody/</a:t>
            </a:r>
            <a:r>
              <a:rPr kumimoji="0" lang="en-US" sz="2400" b="1" i="0" u="none" strike="noStrike" kern="1200" cap="none" spc="0" normalizeH="0" baseline="0" noProof="0" dirty="0" err="1">
                <a:ln>
                  <a:noFill/>
                </a:ln>
                <a:solidFill>
                  <a:prstClr val="black"/>
                </a:solidFill>
                <a:effectLst/>
                <a:uLnTx/>
                <a:uFillTx/>
                <a:latin typeface="Arial"/>
                <a:ea typeface="+mn-ea"/>
                <a:cs typeface="Arial"/>
              </a:rPr>
              <a:t>BcR</a:t>
            </a:r>
            <a:r>
              <a:rPr kumimoji="0" lang="en-US" sz="2400" b="1" i="0" u="none" strike="noStrike" kern="1200" cap="none" spc="0" normalizeH="0" baseline="0" noProof="0" dirty="0">
                <a:ln>
                  <a:noFill/>
                </a:ln>
                <a:solidFill>
                  <a:prstClr val="black"/>
                </a:solidFill>
                <a:effectLst/>
                <a:uLnTx/>
                <a:uFillTx/>
                <a:latin typeface="Arial"/>
                <a:ea typeface="+mn-ea"/>
                <a:cs typeface="Arial"/>
              </a:rPr>
              <a:t> and </a:t>
            </a:r>
            <a:r>
              <a:rPr kumimoji="0" lang="en-US" sz="2400" b="1" i="0" u="none" strike="noStrike" kern="1200" cap="none" spc="0" normalizeH="0" baseline="0" noProof="0" dirty="0" err="1">
                <a:ln>
                  <a:noFill/>
                </a:ln>
                <a:solidFill>
                  <a:prstClr val="black"/>
                </a:solidFill>
                <a:effectLst/>
                <a:uLnTx/>
                <a:uFillTx/>
                <a:latin typeface="Arial"/>
                <a:ea typeface="+mn-ea"/>
                <a:cs typeface="Arial"/>
              </a:rPr>
              <a:t>TcR</a:t>
            </a:r>
            <a:r>
              <a:rPr kumimoji="0" lang="en-US" sz="2400" b="1" i="0" u="none" strike="noStrike" kern="1200" cap="none" spc="0" normalizeH="0" baseline="0" noProof="0" dirty="0">
                <a:ln>
                  <a:noFill/>
                </a:ln>
                <a:solidFill>
                  <a:prstClr val="black"/>
                </a:solidFill>
                <a:effectLst/>
                <a:uLnTx/>
                <a:uFillTx/>
                <a:latin typeface="Arial"/>
                <a:ea typeface="+mn-ea"/>
                <a:cs typeface="Arial"/>
              </a:rPr>
              <a:t> repertoires can be characterized by high throughput sequencing</a:t>
            </a: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2"/>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8ADA44A8-2AB0-D64E-9C77-8CD68DE19F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2: Lymphocyte Development</a:t>
            </a:r>
          </a:p>
        </p:txBody>
      </p:sp>
      <p:sp>
        <p:nvSpPr>
          <p:cNvPr id="3" name="Slide Number Placeholder 2">
            <a:extLst>
              <a:ext uri="{FF2B5EF4-FFF2-40B4-BE49-F238E27FC236}">
                <a16:creationId xmlns:a16="http://schemas.microsoft.com/office/drawing/2014/main" id="{B455C117-7C1B-C548-B5FB-723DE60FE6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5A387603-9492-AC43-9623-90FC56E44866}"/>
              </a:ext>
            </a:extLst>
          </p:cNvPr>
          <p:cNvPicPr>
            <a:picLocks noChangeAspect="1"/>
          </p:cNvPicPr>
          <p:nvPr/>
        </p:nvPicPr>
        <p:blipFill>
          <a:blip r:embed="rId3"/>
          <a:stretch>
            <a:fillRect/>
          </a:stretch>
        </p:blipFill>
        <p:spPr>
          <a:xfrm>
            <a:off x="673972" y="1402670"/>
            <a:ext cx="7599873" cy="4481256"/>
          </a:xfrm>
          <a:prstGeom prst="rect">
            <a:avLst/>
          </a:prstGeom>
        </p:spPr>
      </p:pic>
      <p:sp>
        <p:nvSpPr>
          <p:cNvPr id="8" name="TextBox 7">
            <a:extLst>
              <a:ext uri="{FF2B5EF4-FFF2-40B4-BE49-F238E27FC236}">
                <a16:creationId xmlns:a16="http://schemas.microsoft.com/office/drawing/2014/main" id="{E5202286-F409-AE46-BEA3-1076F02296D6}"/>
              </a:ext>
            </a:extLst>
          </p:cNvPr>
          <p:cNvSpPr txBox="1"/>
          <p:nvPr/>
        </p:nvSpPr>
        <p:spPr>
          <a:xfrm>
            <a:off x="6946490" y="1706475"/>
            <a:ext cx="14339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60000"/>
                </a:solidFill>
                <a:effectLst/>
                <a:uLnTx/>
                <a:uFillTx/>
                <a:latin typeface="Abadi MT Condensed Light" panose="020B0306030101010103" pitchFamily="34" charset="77"/>
                <a:ea typeface="+mn-ea"/>
                <a:cs typeface="+mn-cs"/>
              </a:rPr>
              <a:t>from mRNA -&gt; cDNA</a:t>
            </a:r>
          </a:p>
        </p:txBody>
      </p:sp>
    </p:spTree>
    <p:extLst>
      <p:ext uri="{BB962C8B-B14F-4D97-AF65-F5344CB8AC3E}">
        <p14:creationId xmlns:p14="http://schemas.microsoft.com/office/powerpoint/2010/main" val="3767775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071" y="900367"/>
            <a:ext cx="7772400" cy="3225800"/>
          </a:xfrm>
        </p:spPr>
        <p:txBody>
          <a:bodyPr>
            <a:normAutofit/>
          </a:bodyPr>
          <a:lstStyle/>
          <a:p>
            <a:r>
              <a:rPr lang="en-US" sz="2800" b="1" dirty="0"/>
              <a:t>AIRR Community Webinar</a:t>
            </a:r>
            <a:br>
              <a:rPr lang="en-US" sz="2800" b="1" dirty="0"/>
            </a:br>
            <a:br>
              <a:rPr lang="en-US" sz="2800" b="1" dirty="0">
                <a:solidFill>
                  <a:srgbClr val="FF0000"/>
                </a:solidFill>
              </a:rPr>
            </a:br>
            <a:r>
              <a:rPr lang="en-US" sz="2400" b="1" dirty="0">
                <a:solidFill>
                  <a:srgbClr val="FF0000"/>
                </a:solidFill>
              </a:rPr>
              <a:t>Fundamentals of the Immune System</a:t>
            </a:r>
            <a:br>
              <a:rPr lang="en-US" sz="2400" b="1" i="1" dirty="0">
                <a:solidFill>
                  <a:srgbClr val="FF0000"/>
                </a:solidFill>
              </a:rPr>
            </a:br>
            <a:r>
              <a:rPr lang="en-US" sz="2000" b="1" i="1" dirty="0">
                <a:solidFill>
                  <a:srgbClr val="FF0000"/>
                </a:solidFill>
              </a:rPr>
              <a:t>Chapter 3: Clonal responses of B and T cells</a:t>
            </a:r>
            <a:endParaRPr lang="en-US" sz="2400" i="1" dirty="0"/>
          </a:p>
        </p:txBody>
      </p:sp>
      <p:sp>
        <p:nvSpPr>
          <p:cNvPr id="3" name="Subtitle 2"/>
          <p:cNvSpPr>
            <a:spLocks noGrp="1"/>
          </p:cNvSpPr>
          <p:nvPr>
            <p:ph type="subTitle" idx="1"/>
          </p:nvPr>
        </p:nvSpPr>
        <p:spPr>
          <a:xfrm>
            <a:off x="331664" y="4399242"/>
            <a:ext cx="6053665" cy="1482722"/>
          </a:xfrm>
        </p:spPr>
        <p:txBody>
          <a:bodyPr>
            <a:normAutofit fontScale="47500" lnSpcReduction="20000"/>
          </a:bodyPr>
          <a:lstStyle/>
          <a:p>
            <a:pPr algn="r"/>
            <a:r>
              <a:rPr lang="en-US" sz="4800" b="1" dirty="0">
                <a:solidFill>
                  <a:schemeClr val="tx1"/>
                </a:solidFill>
                <a:latin typeface="Arial" pitchFamily="34" charset="0"/>
                <a:cs typeface="Arial" pitchFamily="34" charset="0"/>
              </a:rPr>
              <a:t>Jamie K. Scott, MD, PhD</a:t>
            </a:r>
          </a:p>
          <a:p>
            <a:pPr algn="r"/>
            <a:r>
              <a:rPr lang="en-US" sz="4000" dirty="0">
                <a:solidFill>
                  <a:schemeClr val="tx1"/>
                </a:solidFill>
                <a:latin typeface="Arial" pitchFamily="34" charset="0"/>
                <a:cs typeface="Arial" pitchFamily="34" charset="0"/>
              </a:rPr>
              <a:t>Professor Emerita</a:t>
            </a:r>
          </a:p>
          <a:p>
            <a:pPr algn="r"/>
            <a:r>
              <a:rPr lang="en-US" sz="4000" dirty="0">
                <a:solidFill>
                  <a:schemeClr val="tx1"/>
                </a:solidFill>
                <a:latin typeface="Arial" pitchFamily="34" charset="0"/>
                <a:cs typeface="Arial" pitchFamily="34" charset="0"/>
              </a:rPr>
              <a:t>Simon Fraser University</a:t>
            </a:r>
          </a:p>
          <a:p>
            <a:pPr algn="r"/>
            <a:endParaRPr lang="en-US" dirty="0">
              <a:solidFill>
                <a:schemeClr val="tx1"/>
              </a:solidFill>
              <a:latin typeface="Arial" pitchFamily="34" charset="0"/>
              <a:cs typeface="Arial" pitchFamily="34" charset="0"/>
            </a:endParaRPr>
          </a:p>
          <a:p>
            <a:pPr algn="r"/>
            <a:r>
              <a:rPr lang="en-US" sz="3600" dirty="0">
                <a:solidFill>
                  <a:schemeClr val="tx1"/>
                </a:solidFill>
                <a:latin typeface="Arial" pitchFamily="34" charset="0"/>
                <a:cs typeface="Arial" pitchFamily="34" charset="0"/>
              </a:rPr>
              <a:t>Thursday, 03 June 2021</a:t>
            </a:r>
          </a:p>
          <a:p>
            <a:pPr algn="r"/>
            <a:endParaRPr lang="en-US" sz="2800" dirty="0">
              <a:solidFill>
                <a:schemeClr val="tx1"/>
              </a:solidFill>
              <a:latin typeface="Arial" pitchFamily="34" charset="0"/>
              <a:cs typeface="Arial" pitchFamily="34" charset="0"/>
            </a:endParaRPr>
          </a:p>
          <a:p>
            <a:endParaRPr lang="en-US" dirty="0"/>
          </a:p>
        </p:txBody>
      </p:sp>
      <p:pic>
        <p:nvPicPr>
          <p:cNvPr id="5" name="Picture 1633"/>
          <p:cNvPicPr>
            <a:picLocks noChangeAspect="1" noChangeArrowheads="1"/>
          </p:cNvPicPr>
          <p:nvPr/>
        </p:nvPicPr>
        <p:blipFill>
          <a:blip r:embed="rId2" cstate="print"/>
          <a:srcRect/>
          <a:stretch>
            <a:fillRect/>
          </a:stretch>
        </p:blipFill>
        <p:spPr bwMode="auto">
          <a:xfrm>
            <a:off x="6385329" y="4399243"/>
            <a:ext cx="2758671" cy="1482721"/>
          </a:xfrm>
          <a:prstGeom prst="rect">
            <a:avLst/>
          </a:prstGeom>
          <a:noFill/>
          <a:ln w="9525">
            <a:noFill/>
            <a:miter lim="800000"/>
            <a:headEnd/>
            <a:tailEnd/>
          </a:ln>
        </p:spPr>
      </p:pic>
      <p:pic>
        <p:nvPicPr>
          <p:cNvPr id="6" name="Picture 5">
            <a:extLst>
              <a:ext uri="{FF2B5EF4-FFF2-40B4-BE49-F238E27FC236}">
                <a16:creationId xmlns:a16="http://schemas.microsoft.com/office/drawing/2014/main" id="{7F81A63F-879A-1D4F-A8D6-980A31AB47BC}"/>
              </a:ext>
            </a:extLst>
          </p:cNvPr>
          <p:cNvPicPr>
            <a:picLocks noChangeAspect="1"/>
          </p:cNvPicPr>
          <p:nvPr/>
        </p:nvPicPr>
        <p:blipFill>
          <a:blip r:embed="rId3"/>
          <a:stretch>
            <a:fillRect/>
          </a:stretch>
        </p:blipFill>
        <p:spPr>
          <a:xfrm>
            <a:off x="0" y="4294"/>
            <a:ext cx="2078502" cy="1310648"/>
          </a:xfrm>
          <a:prstGeom prst="rect">
            <a:avLst/>
          </a:prstGeom>
        </p:spPr>
      </p:pic>
      <p:pic>
        <p:nvPicPr>
          <p:cNvPr id="8" name="Picture 7">
            <a:extLst>
              <a:ext uri="{FF2B5EF4-FFF2-40B4-BE49-F238E27FC236}">
                <a16:creationId xmlns:a16="http://schemas.microsoft.com/office/drawing/2014/main" id="{EB921665-43E7-F74E-A528-82E04F4EA946}"/>
              </a:ext>
            </a:extLst>
          </p:cNvPr>
          <p:cNvPicPr>
            <a:picLocks noChangeAspect="1"/>
          </p:cNvPicPr>
          <p:nvPr/>
        </p:nvPicPr>
        <p:blipFill>
          <a:blip r:embed="rId4"/>
          <a:stretch>
            <a:fillRect/>
          </a:stretch>
        </p:blipFill>
        <p:spPr>
          <a:xfrm>
            <a:off x="7909560" y="54452"/>
            <a:ext cx="1209822" cy="1314720"/>
          </a:xfrm>
          <a:prstGeom prst="rect">
            <a:avLst/>
          </a:prstGeom>
        </p:spPr>
      </p:pic>
    </p:spTree>
    <p:extLst>
      <p:ext uri="{BB962C8B-B14F-4D97-AF65-F5344CB8AC3E}">
        <p14:creationId xmlns:p14="http://schemas.microsoft.com/office/powerpoint/2010/main" val="2127003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575" y="134018"/>
            <a:ext cx="6835514" cy="1025841"/>
          </a:xfrm>
        </p:spPr>
        <p:txBody>
          <a:bodyPr>
            <a:normAutofit/>
          </a:bodyPr>
          <a:lstStyle/>
          <a:p>
            <a:pPr algn="l"/>
            <a:r>
              <a:rPr lang="en-US" sz="2000" b="1" dirty="0">
                <a:cs typeface="Arial"/>
              </a:rPr>
              <a:t>Chapter 3: </a:t>
            </a:r>
            <a:r>
              <a:rPr lang="en-US" sz="2000" b="1" i="1" dirty="0">
                <a:cs typeface="Arial"/>
              </a:rPr>
              <a:t>Clonal Responses of T cells and B cells  </a:t>
            </a:r>
            <a:endParaRPr lang="en-US" sz="2000" b="1" i="1" dirty="0"/>
          </a:p>
        </p:txBody>
      </p:sp>
      <p:sp>
        <p:nvSpPr>
          <p:cNvPr id="3" name="Content Placeholder 2"/>
          <p:cNvSpPr>
            <a:spLocks noGrp="1"/>
          </p:cNvSpPr>
          <p:nvPr>
            <p:ph idx="1"/>
          </p:nvPr>
        </p:nvSpPr>
        <p:spPr/>
        <p:txBody>
          <a:bodyPr>
            <a:normAutofit/>
          </a:bodyPr>
          <a:lstStyle/>
          <a:p>
            <a:pPr marL="0" indent="0">
              <a:buNone/>
            </a:pPr>
            <a:r>
              <a:rPr lang="en-US" sz="2000" dirty="0"/>
              <a:t>Clonal responses of T-cells and B-cells </a:t>
            </a:r>
          </a:p>
          <a:p>
            <a:pPr marL="0" indent="0">
              <a:buNone/>
            </a:pPr>
            <a:r>
              <a:rPr lang="en-US" sz="2000" dirty="0"/>
              <a:t>(in the context of lymphoid compartments where antigen is concentrated and presented to naïve and memory cells)</a:t>
            </a:r>
          </a:p>
          <a:p>
            <a:pPr marL="0" indent="0">
              <a:buNone/>
            </a:pPr>
            <a:r>
              <a:rPr lang="en-US" sz="2000" dirty="0"/>
              <a:t>	A.  Signaling, activation, proliferation and differentiation of T-cells</a:t>
            </a:r>
          </a:p>
          <a:p>
            <a:pPr marL="0" indent="0">
              <a:buNone/>
            </a:pPr>
            <a:r>
              <a:rPr lang="en-US" sz="2000" dirty="0"/>
              <a:t>		1.  CD8 cytotoxic T cells</a:t>
            </a:r>
          </a:p>
          <a:p>
            <a:pPr marL="0" indent="0">
              <a:buNone/>
            </a:pPr>
            <a:r>
              <a:rPr lang="en-US" sz="2000" dirty="0"/>
              <a:t>		2.  CD4 helper and regulatory T cells </a:t>
            </a:r>
          </a:p>
          <a:p>
            <a:pPr marL="0" indent="0">
              <a:buNone/>
            </a:pPr>
            <a:r>
              <a:rPr lang="en-US" sz="2000" dirty="0"/>
              <a:t>	B.  Signaling, activation, proliferation and differentiation of B-cells </a:t>
            </a:r>
          </a:p>
          <a:p>
            <a:pPr marL="0" indent="0">
              <a:buNone/>
            </a:pPr>
            <a:r>
              <a:rPr lang="en-US" sz="2000" dirty="0"/>
              <a:t>		1.  B1, MZ/extrafollicular B cells</a:t>
            </a:r>
          </a:p>
          <a:p>
            <a:pPr marL="0" indent="0">
              <a:buNone/>
            </a:pPr>
            <a:r>
              <a:rPr lang="en-US" sz="2000" dirty="0"/>
              <a:t>		2.  Follicular B cells</a:t>
            </a:r>
          </a:p>
          <a:p>
            <a:pPr marL="0" indent="0">
              <a:buNone/>
            </a:pPr>
            <a:r>
              <a:rPr lang="en-US" sz="2000" dirty="0"/>
              <a:t>	C.  Role of co-stimulation in determining the type of immune</a:t>
            </a:r>
          </a:p>
          <a:p>
            <a:pPr marL="0" indent="0">
              <a:buNone/>
            </a:pPr>
            <a:r>
              <a:rPr lang="en-US" sz="2000" dirty="0"/>
              <a:t>	      response generated (including </a:t>
            </a:r>
            <a:r>
              <a:rPr lang="en-US" sz="2000" dirty="0" err="1"/>
              <a:t>anergy</a:t>
            </a:r>
            <a:r>
              <a:rPr lang="en-US" sz="2000" dirty="0"/>
              <a:t>/tolerance)</a:t>
            </a:r>
          </a:p>
        </p:txBody>
      </p:sp>
      <p:cxnSp>
        <p:nvCxnSpPr>
          <p:cNvPr id="6" name="Straight Connector 5"/>
          <p:cNvCxnSpPr/>
          <p:nvPr/>
        </p:nvCxnSpPr>
        <p:spPr>
          <a:xfrm>
            <a:off x="-1" y="1274953"/>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2DFB42C-F5A2-484F-9125-A366FA411D81}"/>
              </a:ext>
            </a:extLst>
          </p:cNvPr>
          <p:cNvPicPr>
            <a:picLocks noChangeAspect="1"/>
          </p:cNvPicPr>
          <p:nvPr/>
        </p:nvPicPr>
        <p:blipFill>
          <a:blip r:embed="rId3"/>
          <a:stretch>
            <a:fillRect/>
          </a:stretch>
        </p:blipFill>
        <p:spPr>
          <a:xfrm>
            <a:off x="0" y="12822"/>
            <a:ext cx="1899138" cy="1197546"/>
          </a:xfrm>
          <a:prstGeom prst="rect">
            <a:avLst/>
          </a:prstGeom>
        </p:spPr>
      </p:pic>
      <p:sp>
        <p:nvSpPr>
          <p:cNvPr id="4" name="Footer Placeholder 3">
            <a:extLst>
              <a:ext uri="{FF2B5EF4-FFF2-40B4-BE49-F238E27FC236}">
                <a16:creationId xmlns:a16="http://schemas.microsoft.com/office/drawing/2014/main" id="{5FF0596E-3FA1-7E4C-8CDB-6005D981F64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3: Clonal responses of B and T cells</a:t>
            </a:r>
          </a:p>
        </p:txBody>
      </p:sp>
      <p:sp>
        <p:nvSpPr>
          <p:cNvPr id="5" name="Slide Number Placeholder 4">
            <a:extLst>
              <a:ext uri="{FF2B5EF4-FFF2-40B4-BE49-F238E27FC236}">
                <a16:creationId xmlns:a16="http://schemas.microsoft.com/office/drawing/2014/main" id="{0D5CC60C-AB7A-E944-AC5D-7EA1C99A9F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997356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223890"/>
            <a:ext cx="9144000" cy="101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992518" y="511187"/>
            <a:ext cx="71213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3, Section 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A4A5A05-79C0-7C47-A94E-2B269F380B52}"/>
              </a:ext>
            </a:extLst>
          </p:cNvPr>
          <p:cNvPicPr>
            <a:picLocks noChangeAspect="1"/>
          </p:cNvPicPr>
          <p:nvPr/>
        </p:nvPicPr>
        <p:blipFill>
          <a:blip r:embed="rId3"/>
          <a:stretch>
            <a:fillRect/>
          </a:stretch>
        </p:blipFill>
        <p:spPr>
          <a:xfrm>
            <a:off x="0" y="-14068"/>
            <a:ext cx="1899138" cy="1197546"/>
          </a:xfrm>
          <a:prstGeom prst="rect">
            <a:avLst/>
          </a:prstGeom>
        </p:spPr>
      </p:pic>
      <p:sp>
        <p:nvSpPr>
          <p:cNvPr id="2" name="Footer Placeholder 1">
            <a:extLst>
              <a:ext uri="{FF2B5EF4-FFF2-40B4-BE49-F238E27FC236}">
                <a16:creationId xmlns:a16="http://schemas.microsoft.com/office/drawing/2014/main" id="{6D8DD6DE-0CC8-7A42-A8D6-C97B37DD670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3: Clonal responses of B and T cells</a:t>
            </a:r>
          </a:p>
        </p:txBody>
      </p:sp>
      <p:sp>
        <p:nvSpPr>
          <p:cNvPr id="3" name="Slide Number Placeholder 2">
            <a:extLst>
              <a:ext uri="{FF2B5EF4-FFF2-40B4-BE49-F238E27FC236}">
                <a16:creationId xmlns:a16="http://schemas.microsoft.com/office/drawing/2014/main" id="{9308BC44-8E1B-0B40-95A9-6A175AE8B2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4FA0BC71-F7FC-E84A-8161-A4FC77FA6136}"/>
              </a:ext>
            </a:extLst>
          </p:cNvPr>
          <p:cNvSpPr txBox="1"/>
          <p:nvPr/>
        </p:nvSpPr>
        <p:spPr>
          <a:xfrm>
            <a:off x="674010" y="2560320"/>
            <a:ext cx="779598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Signaling, activation, proliferation and differentiation of T-cells</a:t>
            </a:r>
          </a:p>
        </p:txBody>
      </p:sp>
    </p:spTree>
    <p:extLst>
      <p:ext uri="{BB962C8B-B14F-4D97-AF65-F5344CB8AC3E}">
        <p14:creationId xmlns:p14="http://schemas.microsoft.com/office/powerpoint/2010/main" val="2666928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09002.jpg (800×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663" y="1471612"/>
            <a:ext cx="5715000" cy="452913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113979" y="585566"/>
            <a:ext cx="3475888"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Phases of T-cell responses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2C58E-724F-43B9-BD84-0FC4132B2352}"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TextBox 3">
            <a:extLst>
              <a:ext uri="{FF2B5EF4-FFF2-40B4-BE49-F238E27FC236}">
                <a16:creationId xmlns:a16="http://schemas.microsoft.com/office/drawing/2014/main" id="{27A675D5-3D65-AF47-975F-959CED155109}"/>
              </a:ext>
            </a:extLst>
          </p:cNvPr>
          <p:cNvSpPr txBox="1"/>
          <p:nvPr/>
        </p:nvSpPr>
        <p:spPr>
          <a:xfrm>
            <a:off x="5887601" y="2689622"/>
            <a:ext cx="593432" cy="3231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Including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Tregs</a:t>
            </a:r>
            <a:endParaRPr kumimoji="0" lang="en-US" sz="75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1038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09001.jpg (800×5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646" y="1836594"/>
            <a:ext cx="5715000" cy="36361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411054" y="345672"/>
            <a:ext cx="6386746"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Activation of naive and effector T cells by antigen</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2C58E-724F-43B9-BD84-0FC4132B2352}"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26592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_09_31.jpg">
            <a:extLst>
              <a:ext uri="{FF2B5EF4-FFF2-40B4-BE49-F238E27FC236}">
                <a16:creationId xmlns:a16="http://schemas.microsoft.com/office/drawing/2014/main" id="{559A871F-7EFF-834C-9634-A729A8AE4F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3050"/>
            <a:ext cx="85344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Box 1">
            <a:extLst>
              <a:ext uri="{FF2B5EF4-FFF2-40B4-BE49-F238E27FC236}">
                <a16:creationId xmlns:a16="http://schemas.microsoft.com/office/drawing/2014/main" id="{ED08CA2A-B71D-094A-9A7F-7361EA1314CD}"/>
              </a:ext>
            </a:extLst>
          </p:cNvPr>
          <p:cNvSpPr txBox="1">
            <a:spLocks noChangeArrowheads="1"/>
          </p:cNvSpPr>
          <p:nvPr/>
        </p:nvSpPr>
        <p:spPr bwMode="auto">
          <a:xfrm>
            <a:off x="0" y="304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DCs &amp; other cells deliver cytokine signals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that induce the differentiation naïve CD4 T cells into T-cell subsets</a:t>
            </a:r>
          </a:p>
        </p:txBody>
      </p:sp>
      <p:sp>
        <p:nvSpPr>
          <p:cNvPr id="111619" name="TextBox 2">
            <a:extLst>
              <a:ext uri="{FF2B5EF4-FFF2-40B4-BE49-F238E27FC236}">
                <a16:creationId xmlns:a16="http://schemas.microsoft.com/office/drawing/2014/main" id="{875A849A-2501-E147-B0E2-0B6DC68C37C2}"/>
              </a:ext>
            </a:extLst>
          </p:cNvPr>
          <p:cNvSpPr txBox="1">
            <a:spLocks noChangeArrowheads="1"/>
          </p:cNvSpPr>
          <p:nvPr/>
        </p:nvSpPr>
        <p:spPr bwMode="auto">
          <a:xfrm>
            <a:off x="1371600" y="2362200"/>
            <a:ext cx="430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NKs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DCs</a:t>
            </a:r>
          </a:p>
        </p:txBody>
      </p:sp>
      <p:sp>
        <p:nvSpPr>
          <p:cNvPr id="111620" name="TextBox 3">
            <a:extLst>
              <a:ext uri="{FF2B5EF4-FFF2-40B4-BE49-F238E27FC236}">
                <a16:creationId xmlns:a16="http://schemas.microsoft.com/office/drawing/2014/main" id="{24531D08-94A8-084B-924C-A8835DBBBEAA}"/>
              </a:ext>
            </a:extLst>
          </p:cNvPr>
          <p:cNvSpPr txBox="1">
            <a:spLocks noChangeArrowheads="1"/>
          </p:cNvSpPr>
          <p:nvPr/>
        </p:nvSpPr>
        <p:spPr bwMode="auto">
          <a:xfrm>
            <a:off x="3048000" y="2286000"/>
            <a:ext cx="534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Eos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Basos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MCs</a:t>
            </a:r>
          </a:p>
        </p:txBody>
      </p:sp>
      <p:sp>
        <p:nvSpPr>
          <p:cNvPr id="111621" name="TextBox 4">
            <a:extLst>
              <a:ext uri="{FF2B5EF4-FFF2-40B4-BE49-F238E27FC236}">
                <a16:creationId xmlns:a16="http://schemas.microsoft.com/office/drawing/2014/main" id="{78B50B06-4F65-414F-BA4B-DD730D00D381}"/>
              </a:ext>
            </a:extLst>
          </p:cNvPr>
          <p:cNvSpPr txBox="1">
            <a:spLocks noChangeArrowheads="1"/>
          </p:cNvSpPr>
          <p:nvPr/>
        </p:nvSpPr>
        <p:spPr bwMode="auto">
          <a:xfrm>
            <a:off x="4724400" y="2286000"/>
            <a:ext cx="698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DC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Endoth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T &amp; B cells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a:t>
            </a:r>
            <a:r>
              <a:rPr kumimoji="0" lang="en-US" altLang="en-US" sz="1000" b="0" i="0" u="none" strike="noStrike" kern="1200" cap="none" spc="0" normalizeH="0" baseline="0" noProof="0">
                <a:ln>
                  <a:noFill/>
                </a:ln>
                <a:solidFill>
                  <a:prstClr val="black"/>
                </a:solidFill>
                <a:effectLst/>
                <a:uLnTx/>
                <a:uFillTx/>
                <a:latin typeface="Symbol" pitchFamily="2" charset="2"/>
                <a:ea typeface="ＭＳ Ｐゴシック" panose="020B0600070205080204" pitchFamily="34" charset="-128"/>
                <a:cs typeface="+mn-cs"/>
              </a:rPr>
              <a:t>Q</a:t>
            </a:r>
          </a:p>
        </p:txBody>
      </p:sp>
      <p:sp>
        <p:nvSpPr>
          <p:cNvPr id="111622" name="Slide Number Placeholder 1">
            <a:extLst>
              <a:ext uri="{FF2B5EF4-FFF2-40B4-BE49-F238E27FC236}">
                <a16:creationId xmlns:a16="http://schemas.microsoft.com/office/drawing/2014/main" id="{D02A3C91-58F3-E640-ADD0-892517A448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F4C859-C3B2-854C-B9DA-2787051B23DA}" type="slidenum">
              <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111623" name="TextBox 2">
            <a:extLst>
              <a:ext uri="{FF2B5EF4-FFF2-40B4-BE49-F238E27FC236}">
                <a16:creationId xmlns:a16="http://schemas.microsoft.com/office/drawing/2014/main" id="{32319D68-DF3E-644D-A764-9930E5B2175C}"/>
              </a:ext>
            </a:extLst>
          </p:cNvPr>
          <p:cNvSpPr txBox="1">
            <a:spLocks noChangeArrowheads="1"/>
          </p:cNvSpPr>
          <p:nvPr/>
        </p:nvSpPr>
        <p:spPr bwMode="auto">
          <a:xfrm>
            <a:off x="6400800" y="2286000"/>
            <a:ext cx="698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DC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Endoth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T &amp; B cells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a:t>
            </a:r>
            <a:r>
              <a:rPr kumimoji="0" lang="en-US" altLang="en-US" sz="1000" b="0" i="0" u="none" strike="noStrike" kern="1200" cap="none" spc="0" normalizeH="0" baseline="0" noProof="0">
                <a:ln>
                  <a:noFill/>
                </a:ln>
                <a:solidFill>
                  <a:prstClr val="black"/>
                </a:solidFill>
                <a:effectLst/>
                <a:uLnTx/>
                <a:uFillTx/>
                <a:latin typeface="Symbol" pitchFamily="2" charset="2"/>
                <a:ea typeface="ＭＳ Ｐゴシック" panose="020B0600070205080204" pitchFamily="34" charset="-128"/>
                <a:cs typeface="+mn-cs"/>
              </a:rPr>
              <a:t>Q</a:t>
            </a:r>
          </a:p>
        </p:txBody>
      </p:sp>
      <p:sp>
        <p:nvSpPr>
          <p:cNvPr id="111624" name="TextBox 3">
            <a:extLst>
              <a:ext uri="{FF2B5EF4-FFF2-40B4-BE49-F238E27FC236}">
                <a16:creationId xmlns:a16="http://schemas.microsoft.com/office/drawing/2014/main" id="{936E6382-0E69-DF46-9FFD-2376AA159B4E}"/>
              </a:ext>
            </a:extLst>
          </p:cNvPr>
          <p:cNvSpPr txBox="1">
            <a:spLocks noChangeArrowheads="1"/>
          </p:cNvSpPr>
          <p:nvPr/>
        </p:nvSpPr>
        <p:spPr bwMode="auto">
          <a:xfrm>
            <a:off x="3810000" y="2362200"/>
            <a:ext cx="55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No IL12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No IL4</a:t>
            </a:r>
          </a:p>
        </p:txBody>
      </p:sp>
    </p:spTree>
    <p:extLst>
      <p:ext uri="{BB962C8B-B14F-4D97-AF65-F5344CB8AC3E}">
        <p14:creationId xmlns:p14="http://schemas.microsoft.com/office/powerpoint/2010/main" val="1207164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figure_11_05.jpg">
            <a:extLst>
              <a:ext uri="{FF2B5EF4-FFF2-40B4-BE49-F238E27FC236}">
                <a16:creationId xmlns:a16="http://schemas.microsoft.com/office/drawing/2014/main" id="{2C8C401E-66C9-F04F-9CF9-DAAED65CA2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684847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1">
            <a:extLst>
              <a:ext uri="{FF2B5EF4-FFF2-40B4-BE49-F238E27FC236}">
                <a16:creationId xmlns:a16="http://schemas.microsoft.com/office/drawing/2014/main" id="{EE27759D-EF99-C640-9B21-42CE63AC3C6C}"/>
              </a:ext>
            </a:extLst>
          </p:cNvPr>
          <p:cNvSpPr txBox="1">
            <a:spLocks noChangeArrowheads="1"/>
          </p:cNvSpPr>
          <p:nvPr/>
        </p:nvSpPr>
        <p:spPr bwMode="auto">
          <a:xfrm>
            <a:off x="4038600" y="2743200"/>
            <a:ext cx="6556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0000"/>
                </a:solidFill>
                <a:effectLst/>
                <a:uLnTx/>
                <a:uFillTx/>
                <a:latin typeface="Arial Narrow" panose="020B0604020202020204" pitchFamily="34" charset="0"/>
                <a:ea typeface="ＭＳ Ｐゴシック" panose="020B0600070205080204" pitchFamily="34" charset="-128"/>
                <a:cs typeface="+mn-cs"/>
              </a:rPr>
              <a:t>(M1 M</a:t>
            </a:r>
            <a:r>
              <a:rPr kumimoji="0" lang="en-US" altLang="en-US" sz="1100" b="0" i="0" u="none" strike="noStrike" kern="1200" cap="none" spc="0" normalizeH="0" baseline="0" noProof="0">
                <a:ln>
                  <a:noFill/>
                </a:ln>
                <a:solidFill>
                  <a:srgbClr val="FF0000"/>
                </a:solidFill>
                <a:effectLst/>
                <a:uLnTx/>
                <a:uFillTx/>
                <a:latin typeface="Symbol" pitchFamily="2" charset="2"/>
                <a:ea typeface="ＭＳ Ｐゴシック" panose="020B0600070205080204" pitchFamily="34" charset="-128"/>
                <a:cs typeface="+mn-cs"/>
              </a:rPr>
              <a:t>Q</a:t>
            </a:r>
            <a:r>
              <a:rPr kumimoji="0" lang="en-US" altLang="en-US" sz="1100" b="0" i="0" u="none" strike="noStrike" kern="1200" cap="none" spc="0" normalizeH="0" baseline="0" noProof="0">
                <a:ln>
                  <a:noFill/>
                </a:ln>
                <a:solidFill>
                  <a:srgbClr val="FF0000"/>
                </a:solidFill>
                <a:effectLst/>
                <a:uLnTx/>
                <a:uFillTx/>
                <a:latin typeface="Arial Narrow" panose="020B0604020202020204" pitchFamily="34" charset="0"/>
                <a:ea typeface="ＭＳ Ｐゴシック" panose="020B0600070205080204" pitchFamily="34" charset="-128"/>
                <a:cs typeface="+mn-cs"/>
              </a:rPr>
              <a:t>)</a:t>
            </a:r>
          </a:p>
        </p:txBody>
      </p:sp>
      <p:sp>
        <p:nvSpPr>
          <p:cNvPr id="39939" name="TextBox 2">
            <a:extLst>
              <a:ext uri="{FF2B5EF4-FFF2-40B4-BE49-F238E27FC236}">
                <a16:creationId xmlns:a16="http://schemas.microsoft.com/office/drawing/2014/main" id="{347664B4-FF28-A245-86F9-B10153A889FF}"/>
              </a:ext>
            </a:extLst>
          </p:cNvPr>
          <p:cNvSpPr txBox="1">
            <a:spLocks noChangeArrowheads="1"/>
          </p:cNvSpPr>
          <p:nvPr/>
        </p:nvSpPr>
        <p:spPr bwMode="auto">
          <a:xfrm>
            <a:off x="5514975" y="1825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39940" name="TextBox 3">
            <a:extLst>
              <a:ext uri="{FF2B5EF4-FFF2-40B4-BE49-F238E27FC236}">
                <a16:creationId xmlns:a16="http://schemas.microsoft.com/office/drawing/2014/main" id="{157830A8-8137-9C4F-A3FE-1857BB2BB9F6}"/>
              </a:ext>
            </a:extLst>
          </p:cNvPr>
          <p:cNvSpPr txBox="1">
            <a:spLocks noChangeArrowheads="1"/>
          </p:cNvSpPr>
          <p:nvPr/>
        </p:nvSpPr>
        <p:spPr bwMode="auto">
          <a:xfrm>
            <a:off x="4572000" y="3581400"/>
            <a:ext cx="677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0000"/>
                </a:solidFill>
                <a:effectLst/>
                <a:uLnTx/>
                <a:uFillTx/>
                <a:latin typeface="Arial Narrow" panose="020B0604020202020204" pitchFamily="34" charset="0"/>
                <a:ea typeface="ＭＳ Ｐゴシック" panose="020B0600070205080204" pitchFamily="34" charset="-128"/>
                <a:cs typeface="+mn-cs"/>
              </a:rPr>
              <a:t>+ M2 M</a:t>
            </a:r>
            <a:r>
              <a:rPr kumimoji="0" lang="en-US" altLang="en-US" sz="1100" b="0" i="0" u="none" strike="noStrike" kern="1200" cap="none" spc="0" normalizeH="0" baseline="0" noProof="0">
                <a:ln>
                  <a:noFill/>
                </a:ln>
                <a:solidFill>
                  <a:srgbClr val="FF0000"/>
                </a:solidFill>
                <a:effectLst/>
                <a:uLnTx/>
                <a:uFillTx/>
                <a:latin typeface="Symbol" pitchFamily="2" charset="2"/>
                <a:ea typeface="ＭＳ Ｐゴシック" panose="020B0600070205080204" pitchFamily="34" charset="-128"/>
                <a:cs typeface="+mn-cs"/>
              </a:rPr>
              <a:t>Q</a:t>
            </a:r>
            <a:endParaRPr kumimoji="0" lang="en-US" altLang="en-US" sz="1100" b="0" i="0" u="none" strike="noStrike" kern="1200" cap="none" spc="0" normalizeH="0" baseline="0" noProof="0">
              <a:ln>
                <a:noFill/>
              </a:ln>
              <a:solidFill>
                <a:srgbClr val="FF0000"/>
              </a:solidFill>
              <a:effectLst/>
              <a:uLnTx/>
              <a:uFillTx/>
              <a:latin typeface="Arial Narrow" panose="020B0604020202020204" pitchFamily="34" charset="0"/>
              <a:ea typeface="ＭＳ Ｐゴシック" panose="020B0600070205080204" pitchFamily="34" charset="-128"/>
              <a:cs typeface="+mn-cs"/>
            </a:endParaRPr>
          </a:p>
        </p:txBody>
      </p:sp>
      <p:sp>
        <p:nvSpPr>
          <p:cNvPr id="39941" name="TextBox 6">
            <a:extLst>
              <a:ext uri="{FF2B5EF4-FFF2-40B4-BE49-F238E27FC236}">
                <a16:creationId xmlns:a16="http://schemas.microsoft.com/office/drawing/2014/main" id="{9EC2C41C-2E57-934F-A06C-FD2126AF97C5}"/>
              </a:ext>
            </a:extLst>
          </p:cNvPr>
          <p:cNvSpPr txBox="1">
            <a:spLocks noChangeArrowheads="1"/>
          </p:cNvSpPr>
          <p:nvPr/>
        </p:nvSpPr>
        <p:spPr bwMode="auto">
          <a:xfrm>
            <a:off x="381000" y="228600"/>
            <a:ext cx="799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ILCs 1, 2 &amp; 3 work with TH1, 2, 17 cells as an “immune module”, orchestrating the response to specific types of  pathogens</a:t>
            </a:r>
          </a:p>
        </p:txBody>
      </p:sp>
      <p:sp>
        <p:nvSpPr>
          <p:cNvPr id="39942" name="TextBox 7">
            <a:extLst>
              <a:ext uri="{FF2B5EF4-FFF2-40B4-BE49-F238E27FC236}">
                <a16:creationId xmlns:a16="http://schemas.microsoft.com/office/drawing/2014/main" id="{156B1E65-159B-6642-BDB2-B9B158172E2F}"/>
              </a:ext>
            </a:extLst>
          </p:cNvPr>
          <p:cNvSpPr txBox="1">
            <a:spLocks noChangeArrowheads="1"/>
          </p:cNvSpPr>
          <p:nvPr/>
        </p:nvSpPr>
        <p:spPr bwMode="auto">
          <a:xfrm>
            <a:off x="481013" y="6334125"/>
            <a:ext cx="8270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ILC1s are similar to TH1 cells; NK cells are similar to CTLs; ILC2s are similar to TH2 cells;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ILC3s are similar to TH17 cells in their function &amp; master regulators, and in the cytokines they secrete</a:t>
            </a:r>
          </a:p>
        </p:txBody>
      </p:sp>
      <p:sp>
        <p:nvSpPr>
          <p:cNvPr id="39943" name="TextBox 9">
            <a:extLst>
              <a:ext uri="{FF2B5EF4-FFF2-40B4-BE49-F238E27FC236}">
                <a16:creationId xmlns:a16="http://schemas.microsoft.com/office/drawing/2014/main" id="{0FD91671-2C18-CC4C-841E-C4765B759135}"/>
              </a:ext>
            </a:extLst>
          </p:cNvPr>
          <p:cNvSpPr txBox="1">
            <a:spLocks noChangeArrowheads="1"/>
          </p:cNvSpPr>
          <p:nvPr/>
        </p:nvSpPr>
        <p:spPr bwMode="auto">
          <a:xfrm>
            <a:off x="1752600" y="2057400"/>
            <a:ext cx="577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M1 M</a:t>
            </a:r>
            <a:r>
              <a:rPr kumimoji="0" lang="en-US" altLang="en-US" sz="1100" b="0" i="0" u="none" strike="noStrike" kern="1200" cap="none" spc="0" normalizeH="0" baseline="0" noProof="0">
                <a:ln>
                  <a:noFill/>
                </a:ln>
                <a:solidFill>
                  <a:prstClr val="black"/>
                </a:solidFill>
                <a:effectLst/>
                <a:uLnTx/>
                <a:uFillTx/>
                <a:latin typeface="Symbol" pitchFamily="2" charset="2"/>
                <a:ea typeface="ＭＳ Ｐゴシック" panose="020B0600070205080204" pitchFamily="34" charset="-128"/>
                <a:cs typeface="+mn-cs"/>
              </a:rPr>
              <a:t>Q</a:t>
            </a:r>
            <a:endParaRPr kumimoji="0" lang="en-US" altLang="en-US" sz="11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39944" name="TextBox 10">
            <a:extLst>
              <a:ext uri="{FF2B5EF4-FFF2-40B4-BE49-F238E27FC236}">
                <a16:creationId xmlns:a16="http://schemas.microsoft.com/office/drawing/2014/main" id="{6B8E43DD-8D37-DE42-95FC-72029FCDAB2D}"/>
              </a:ext>
            </a:extLst>
          </p:cNvPr>
          <p:cNvSpPr txBox="1">
            <a:spLocks noChangeArrowheads="1"/>
          </p:cNvSpPr>
          <p:nvPr/>
        </p:nvSpPr>
        <p:spPr bwMode="auto">
          <a:xfrm>
            <a:off x="1752600" y="3200400"/>
            <a:ext cx="615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mucosal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epithelia</a:t>
            </a:r>
          </a:p>
        </p:txBody>
      </p:sp>
      <p:sp>
        <p:nvSpPr>
          <p:cNvPr id="39945" name="TextBox 11">
            <a:extLst>
              <a:ext uri="{FF2B5EF4-FFF2-40B4-BE49-F238E27FC236}">
                <a16:creationId xmlns:a16="http://schemas.microsoft.com/office/drawing/2014/main" id="{3AD3252F-3778-A04A-980A-0D1EC046A984}"/>
              </a:ext>
            </a:extLst>
          </p:cNvPr>
          <p:cNvSpPr txBox="1">
            <a:spLocks noChangeArrowheads="1"/>
          </p:cNvSpPr>
          <p:nvPr/>
        </p:nvSpPr>
        <p:spPr bwMode="auto">
          <a:xfrm>
            <a:off x="4800600" y="4572000"/>
            <a:ext cx="141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(eos &amp; basos produce IL4)</a:t>
            </a:r>
          </a:p>
        </p:txBody>
      </p:sp>
      <p:sp>
        <p:nvSpPr>
          <p:cNvPr id="39946" name="TextBox 12">
            <a:extLst>
              <a:ext uri="{FF2B5EF4-FFF2-40B4-BE49-F238E27FC236}">
                <a16:creationId xmlns:a16="http://schemas.microsoft.com/office/drawing/2014/main" id="{56247A9E-B033-7347-AB85-E50032FFC80D}"/>
              </a:ext>
            </a:extLst>
          </p:cNvPr>
          <p:cNvSpPr txBox="1">
            <a:spLocks noChangeArrowheads="1"/>
          </p:cNvSpPr>
          <p:nvPr/>
        </p:nvSpPr>
        <p:spPr bwMode="auto">
          <a:xfrm>
            <a:off x="1752600" y="4953000"/>
            <a:ext cx="6159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2" charset="0"/>
                <a:ea typeface="ＭＳ Ｐゴシック" panose="020B0600070205080204" pitchFamily="34" charset="-128"/>
              </a:defRPr>
            </a:lvl1pPr>
            <a:lvl2pPr marL="742950" indent="-285750" eaLnBrk="0" hangingPunct="0">
              <a:defRPr sz="2400">
                <a:solidFill>
                  <a:schemeClr val="tx1"/>
                </a:solidFill>
                <a:latin typeface="Times" pitchFamily="2" charset="0"/>
                <a:ea typeface="ＭＳ Ｐゴシック" panose="020B0600070205080204" pitchFamily="34" charset="-128"/>
              </a:defRPr>
            </a:lvl2pPr>
            <a:lvl3pPr marL="1143000" indent="-228600" eaLnBrk="0" hangingPunct="0">
              <a:defRPr sz="2400">
                <a:solidFill>
                  <a:schemeClr val="tx1"/>
                </a:solidFill>
                <a:latin typeface="Times" pitchFamily="2" charset="0"/>
                <a:ea typeface="ＭＳ Ｐゴシック" panose="020B0600070205080204" pitchFamily="34" charset="-128"/>
              </a:defRPr>
            </a:lvl3pPr>
            <a:lvl4pPr marL="1600200" indent="-228600" eaLnBrk="0" hangingPunct="0">
              <a:defRPr sz="2400">
                <a:solidFill>
                  <a:schemeClr val="tx1"/>
                </a:solidFill>
                <a:latin typeface="Times" pitchFamily="2" charset="0"/>
                <a:ea typeface="ＭＳ Ｐゴシック" panose="020B0600070205080204" pitchFamily="34" charset="-128"/>
              </a:defRPr>
            </a:lvl4pPr>
            <a:lvl5pPr marL="2057400" indent="-228600" eaLnBrk="0" hangingPunct="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Mucosal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“barrier”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Narrow" panose="020B0604020202020204" pitchFamily="34" charset="0"/>
                <a:ea typeface="ＭＳ Ｐゴシック" panose="020B0600070205080204" pitchFamily="34" charset="-128"/>
                <a:cs typeface="+mn-cs"/>
              </a:rPr>
              <a:t>tissue</a:t>
            </a:r>
          </a:p>
        </p:txBody>
      </p:sp>
    </p:spTree>
    <p:extLst>
      <p:ext uri="{BB962C8B-B14F-4D97-AF65-F5344CB8AC3E}">
        <p14:creationId xmlns:p14="http://schemas.microsoft.com/office/powerpoint/2010/main" val="82517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602" y="119033"/>
            <a:ext cx="8387232" cy="400110"/>
          </a:xfrm>
          <a:prstGeom prst="rect">
            <a:avLst/>
          </a:prstGeom>
          <a:noFill/>
        </p:spPr>
        <p:txBody>
          <a:bodyPr wrap="none" rtlCol="0">
            <a:spAutoFit/>
          </a:bodyPr>
          <a:lstStyle/>
          <a:p>
            <a:r>
              <a:rPr lang="en-US" sz="2000" b="1" dirty="0">
                <a:latin typeface="Arial" charset="0"/>
                <a:ea typeface="Arial" charset="0"/>
                <a:cs typeface="Arial" charset="0"/>
              </a:rPr>
              <a:t>Comparing the “sensors” involved in innate and adaptive immunity</a:t>
            </a:r>
          </a:p>
        </p:txBody>
      </p:sp>
      <p:sp>
        <p:nvSpPr>
          <p:cNvPr id="3" name="TextBox 2"/>
          <p:cNvSpPr txBox="1"/>
          <p:nvPr/>
        </p:nvSpPr>
        <p:spPr>
          <a:xfrm>
            <a:off x="2712262" y="6362936"/>
            <a:ext cx="4279972"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Memory</a:t>
            </a:r>
            <a:r>
              <a:rPr lang="en-US" sz="1200" dirty="0">
                <a:latin typeface="Arial" panose="020B0604020202020204" pitchFamily="34" charset="0"/>
                <a:cs typeface="Arial" panose="020B0604020202020204" pitchFamily="34" charset="0"/>
              </a:rPr>
              <a:t> /            Weak/None	              /    Strong</a:t>
            </a:r>
          </a:p>
        </p:txBody>
      </p:sp>
      <p:sp>
        <p:nvSpPr>
          <p:cNvPr id="4" name="Slide Number Placeholder 3"/>
          <p:cNvSpPr>
            <a:spLocks noGrp="1"/>
          </p:cNvSpPr>
          <p:nvPr>
            <p:ph type="sldNum" sz="quarter" idx="12"/>
          </p:nvPr>
        </p:nvSpPr>
        <p:spPr/>
        <p:txBody>
          <a:bodyPr/>
          <a:lstStyle/>
          <a:p>
            <a:fld id="{BAC4E125-5DFE-4DCC-8D96-B57E9B5E5C95}" type="slidenum">
              <a:rPr lang="en-CA" smtClean="0"/>
              <a:t>7</a:t>
            </a:fld>
            <a:endParaRPr lang="en-CA" dirty="0"/>
          </a:p>
        </p:txBody>
      </p:sp>
      <p:pic>
        <p:nvPicPr>
          <p:cNvPr id="6" name="Picture 5">
            <a:extLst>
              <a:ext uri="{FF2B5EF4-FFF2-40B4-BE49-F238E27FC236}">
                <a16:creationId xmlns:a16="http://schemas.microsoft.com/office/drawing/2014/main" id="{B091D71F-D5EB-AA4C-9E2C-62E0B1404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62" y="526242"/>
            <a:ext cx="4653738" cy="5887519"/>
          </a:xfrm>
          <a:prstGeom prst="rect">
            <a:avLst/>
          </a:prstGeom>
        </p:spPr>
      </p:pic>
    </p:spTree>
    <p:extLst>
      <p:ext uri="{BB962C8B-B14F-4D97-AF65-F5344CB8AC3E}">
        <p14:creationId xmlns:p14="http://schemas.microsoft.com/office/powerpoint/2010/main" val="3685003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igure_09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811" y="807908"/>
            <a:ext cx="3255916" cy="4316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578" name="TextBox 1"/>
          <p:cNvSpPr txBox="1">
            <a:spLocks noChangeArrowheads="1"/>
          </p:cNvSpPr>
          <p:nvPr/>
        </p:nvSpPr>
        <p:spPr bwMode="auto">
          <a:xfrm>
            <a:off x="1797063" y="180251"/>
            <a:ext cx="5950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Naïve T cells respond to 3 kinds of signal types</a:t>
            </a:r>
          </a:p>
        </p:txBody>
      </p:sp>
      <p:sp>
        <p:nvSpPr>
          <p:cNvPr id="24579"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charset="0"/>
                <a:ea typeface="ＭＳ Ｐゴシック" charset="0"/>
                <a:cs typeface="ＭＳ Ｐゴシック" charset="0"/>
              </a:defRPr>
            </a:lvl1pPr>
            <a:lvl2pPr marL="557213" indent="-214313">
              <a:defRPr sz="1800">
                <a:solidFill>
                  <a:schemeClr val="tx1"/>
                </a:solidFill>
                <a:latin typeface="Times" charset="0"/>
                <a:ea typeface="ＭＳ Ｐゴシック" charset="0"/>
              </a:defRPr>
            </a:lvl2pPr>
            <a:lvl3pPr marL="857250" indent="-171450">
              <a:defRPr sz="1800">
                <a:solidFill>
                  <a:schemeClr val="tx1"/>
                </a:solidFill>
                <a:latin typeface="Times" charset="0"/>
                <a:ea typeface="ＭＳ Ｐゴシック" charset="0"/>
              </a:defRPr>
            </a:lvl3pPr>
            <a:lvl4pPr marL="1200150" indent="-171450">
              <a:defRPr sz="1800">
                <a:solidFill>
                  <a:schemeClr val="tx1"/>
                </a:solidFill>
                <a:latin typeface="Times" charset="0"/>
                <a:ea typeface="ＭＳ Ｐゴシック" charset="0"/>
              </a:defRPr>
            </a:lvl4pPr>
            <a:lvl5pPr marL="1543050" indent="-171450">
              <a:defRPr sz="1800">
                <a:solidFill>
                  <a:schemeClr val="tx1"/>
                </a:solidFill>
                <a:latin typeface="Times" charset="0"/>
                <a:ea typeface="ＭＳ Ｐゴシック" charset="0"/>
              </a:defRPr>
            </a:lvl5pPr>
            <a:lvl6pPr marL="1885950" indent="-171450" eaLnBrk="0" fontAlgn="base" hangingPunct="0">
              <a:spcBef>
                <a:spcPct val="0"/>
              </a:spcBef>
              <a:spcAft>
                <a:spcPct val="0"/>
              </a:spcAft>
              <a:defRPr sz="1800">
                <a:solidFill>
                  <a:schemeClr val="tx1"/>
                </a:solidFill>
                <a:latin typeface="Times" charset="0"/>
                <a:ea typeface="ＭＳ Ｐゴシック" charset="0"/>
              </a:defRPr>
            </a:lvl6pPr>
            <a:lvl7pPr marL="2228850" indent="-171450" eaLnBrk="0" fontAlgn="base" hangingPunct="0">
              <a:spcBef>
                <a:spcPct val="0"/>
              </a:spcBef>
              <a:spcAft>
                <a:spcPct val="0"/>
              </a:spcAft>
              <a:defRPr sz="1800">
                <a:solidFill>
                  <a:schemeClr val="tx1"/>
                </a:solidFill>
                <a:latin typeface="Times" charset="0"/>
                <a:ea typeface="ＭＳ Ｐゴシック" charset="0"/>
              </a:defRPr>
            </a:lvl7pPr>
            <a:lvl8pPr marL="2571750" indent="-171450" eaLnBrk="0" fontAlgn="base" hangingPunct="0">
              <a:spcBef>
                <a:spcPct val="0"/>
              </a:spcBef>
              <a:spcAft>
                <a:spcPct val="0"/>
              </a:spcAft>
              <a:defRPr sz="1800">
                <a:solidFill>
                  <a:schemeClr val="tx1"/>
                </a:solidFill>
                <a:latin typeface="Times" charset="0"/>
                <a:ea typeface="ＭＳ Ｐゴシック" charset="0"/>
              </a:defRPr>
            </a:lvl8pPr>
            <a:lvl9pPr marL="2914650" indent="-171450" eaLnBrk="0" fontAlgn="base" hangingPunct="0">
              <a:spcBef>
                <a:spcPct val="0"/>
              </a:spcBef>
              <a:spcAft>
                <a:spcPct val="0"/>
              </a:spcAft>
              <a:defRPr sz="18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FC6A63-12C0-C94D-81DE-76861DE80E00}" type="slidenum">
              <a:rPr kumimoji="0" lang="en-US" sz="105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05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2" name="TextBox 1">
            <a:extLst>
              <a:ext uri="{FF2B5EF4-FFF2-40B4-BE49-F238E27FC236}">
                <a16:creationId xmlns:a16="http://schemas.microsoft.com/office/drawing/2014/main" id="{9DD0638A-A22B-5D43-8E56-7054F694A49C}"/>
              </a:ext>
            </a:extLst>
          </p:cNvPr>
          <p:cNvSpPr txBox="1"/>
          <p:nvPr/>
        </p:nvSpPr>
        <p:spPr>
          <a:xfrm>
            <a:off x="323706" y="5516349"/>
            <a:ext cx="83283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 cell will upregulate its CD40 ligand to further activate the APC via its CD40 receptor</a:t>
            </a:r>
          </a:p>
        </p:txBody>
      </p:sp>
    </p:spTree>
    <p:extLst>
      <p:ext uri="{BB962C8B-B14F-4D97-AF65-F5344CB8AC3E}">
        <p14:creationId xmlns:p14="http://schemas.microsoft.com/office/powerpoint/2010/main" val="1803798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figure_07_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1850" y="1371601"/>
            <a:ext cx="2376488" cy="4398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684550" y="456643"/>
            <a:ext cx="455143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Overview of </a:t>
            </a:r>
            <a:r>
              <a:rPr kumimoji="0" lang="en-US" sz="2000" b="1" i="0" u="none" strike="noStrike" kern="1200" cap="none" spc="0" normalizeH="0" baseline="0" noProof="0" dirty="0" err="1">
                <a:ln>
                  <a:noFill/>
                </a:ln>
                <a:solidFill>
                  <a:prstClr val="black"/>
                </a:solidFill>
                <a:effectLst/>
                <a:uLnTx/>
                <a:uFillTx/>
                <a:latin typeface="Arial"/>
                <a:ea typeface="+mn-ea"/>
                <a:cs typeface="Arial"/>
              </a:rPr>
              <a:t>TcR</a:t>
            </a:r>
            <a:r>
              <a:rPr kumimoji="0" lang="en-US" sz="2000" b="1" i="0" u="none" strike="noStrike" kern="1200" cap="none" spc="0" normalizeH="0" baseline="0" noProof="0" dirty="0">
                <a:ln>
                  <a:noFill/>
                </a:ln>
                <a:solidFill>
                  <a:prstClr val="black"/>
                </a:solidFill>
                <a:effectLst/>
                <a:uLnTx/>
                <a:uFillTx/>
                <a:latin typeface="Arial"/>
                <a:ea typeface="+mn-ea"/>
                <a:cs typeface="Arial"/>
              </a:rPr>
              <a:t> and </a:t>
            </a:r>
            <a:r>
              <a:rPr kumimoji="0" lang="en-US" sz="2000" b="1" i="0" u="none" strike="noStrike" kern="1200" cap="none" spc="0" normalizeH="0" baseline="0" noProof="0" dirty="0" err="1">
                <a:ln>
                  <a:noFill/>
                </a:ln>
                <a:solidFill>
                  <a:prstClr val="black"/>
                </a:solidFill>
                <a:effectLst/>
                <a:uLnTx/>
                <a:uFillTx/>
                <a:latin typeface="Arial"/>
                <a:ea typeface="+mn-ea"/>
                <a:cs typeface="Arial"/>
              </a:rPr>
              <a:t>BcR</a:t>
            </a:r>
            <a:r>
              <a:rPr kumimoji="0" lang="en-US" sz="2000" b="1" i="0" u="none" strike="noStrike" kern="1200" cap="none" spc="0" normalizeH="0" baseline="0" noProof="0" dirty="0">
                <a:ln>
                  <a:noFill/>
                </a:ln>
                <a:solidFill>
                  <a:prstClr val="black"/>
                </a:solidFill>
                <a:effectLst/>
                <a:uLnTx/>
                <a:uFillTx/>
                <a:latin typeface="Arial"/>
                <a:ea typeface="+mn-ea"/>
                <a:cs typeface="Arial"/>
              </a:rPr>
              <a:t> signaling </a:t>
            </a:r>
          </a:p>
        </p:txBody>
      </p:sp>
      <p:sp>
        <p:nvSpPr>
          <p:cNvPr id="4" name="TextBox 3"/>
          <p:cNvSpPr txBox="1"/>
          <p:nvPr/>
        </p:nvSpPr>
        <p:spPr>
          <a:xfrm>
            <a:off x="1828801" y="3543301"/>
            <a:ext cx="1574470"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Tyrosine kinase Zap 70-SH2</a:t>
            </a:r>
          </a:p>
        </p:txBody>
      </p:sp>
      <p:sp>
        <p:nvSpPr>
          <p:cNvPr id="5" name="TextBox 4"/>
          <p:cNvSpPr txBox="1"/>
          <p:nvPr/>
        </p:nvSpPr>
        <p:spPr>
          <a:xfrm>
            <a:off x="1314451" y="3886201"/>
            <a:ext cx="2108269"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Scaffolds LAT &amp; SLP-76; Adaptor Gads</a:t>
            </a:r>
          </a:p>
        </p:txBody>
      </p:sp>
      <p:sp>
        <p:nvSpPr>
          <p:cNvPr id="6" name="TextBox 5"/>
          <p:cNvSpPr txBox="1"/>
          <p:nvPr/>
        </p:nvSpPr>
        <p:spPr>
          <a:xfrm>
            <a:off x="1485901" y="3200401"/>
            <a:ext cx="191911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Src</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-family tyrosine kinase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Lck</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(Fyn)</a:t>
            </a:r>
          </a:p>
        </p:txBody>
      </p:sp>
      <p:sp>
        <p:nvSpPr>
          <p:cNvPr id="7" name="TextBox 6"/>
          <p:cNvSpPr txBox="1"/>
          <p:nvPr/>
        </p:nvSpPr>
        <p:spPr>
          <a:xfrm>
            <a:off x="3371850" y="1485901"/>
            <a:ext cx="409086"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Narrow"/>
                <a:ea typeface="+mn-ea"/>
                <a:cs typeface="Arial Narrow"/>
              </a:rPr>
              <a:t>CD4/8</a:t>
            </a:r>
          </a:p>
        </p:txBody>
      </p:sp>
      <p:sp>
        <p:nvSpPr>
          <p:cNvPr id="8" name="TextBox 7"/>
          <p:cNvSpPr txBox="1"/>
          <p:nvPr/>
        </p:nvSpPr>
        <p:spPr>
          <a:xfrm>
            <a:off x="3028951" y="1485901"/>
            <a:ext cx="386644"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Narrow"/>
                <a:ea typeface="+mn-ea"/>
                <a:cs typeface="Arial Narrow"/>
              </a:rPr>
              <a:t>CD28</a:t>
            </a:r>
          </a:p>
        </p:txBody>
      </p:sp>
      <p:sp>
        <p:nvSpPr>
          <p:cNvPr id="9" name="TextBox 8"/>
          <p:cNvSpPr txBox="1"/>
          <p:nvPr/>
        </p:nvSpPr>
        <p:spPr>
          <a:xfrm>
            <a:off x="5486401" y="1485901"/>
            <a:ext cx="880369"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Narrow"/>
                <a:ea typeface="+mn-ea"/>
                <a:cs typeface="Arial Narrow"/>
              </a:rPr>
              <a:t>CD19, CD21, CD81</a:t>
            </a:r>
          </a:p>
        </p:txBody>
      </p:sp>
      <p:sp>
        <p:nvSpPr>
          <p:cNvPr id="10" name="TextBox 9"/>
          <p:cNvSpPr txBox="1"/>
          <p:nvPr/>
        </p:nvSpPr>
        <p:spPr>
          <a:xfrm>
            <a:off x="5600701" y="3200401"/>
            <a:ext cx="21499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Src</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-family tyrosine kinases Fyn,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Blk</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Lyn</a:t>
            </a:r>
          </a:p>
        </p:txBody>
      </p:sp>
      <p:sp>
        <p:nvSpPr>
          <p:cNvPr id="11" name="TextBox 10"/>
          <p:cNvSpPr txBox="1"/>
          <p:nvPr/>
        </p:nvSpPr>
        <p:spPr>
          <a:xfrm>
            <a:off x="5600700" y="3543301"/>
            <a:ext cx="1415772"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Tyrosine kinase Syk-SH2</a:t>
            </a:r>
          </a:p>
        </p:txBody>
      </p:sp>
      <p:sp>
        <p:nvSpPr>
          <p:cNvPr id="13" name="TextBox 12"/>
          <p:cNvSpPr txBox="1"/>
          <p:nvPr/>
        </p:nvSpPr>
        <p:spPr>
          <a:xfrm>
            <a:off x="5600700" y="3886201"/>
            <a:ext cx="97815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Scaffold SLP-65</a:t>
            </a:r>
          </a:p>
        </p:txBody>
      </p:sp>
      <p:sp>
        <p:nvSpPr>
          <p:cNvPr id="14" name="TextBox 13"/>
          <p:cNvSpPr txBox="1"/>
          <p:nvPr/>
        </p:nvSpPr>
        <p:spPr>
          <a:xfrm>
            <a:off x="5600701" y="4286251"/>
            <a:ext cx="108395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PI3 Kinase, PLC-</a:t>
            </a:r>
            <a:r>
              <a:rPr kumimoji="0" lang="en-US" sz="1050" b="0" i="0" u="none" strike="noStrike" kern="1200" cap="none" spc="0" normalizeH="0" baseline="0" noProof="0" dirty="0">
                <a:ln>
                  <a:noFill/>
                </a:ln>
                <a:solidFill>
                  <a:prstClr val="black"/>
                </a:solidFill>
                <a:effectLst/>
                <a:uLnTx/>
                <a:uFillTx/>
                <a:latin typeface="Symbol" charset="2"/>
                <a:ea typeface="+mn-ea"/>
                <a:cs typeface="Symbol" charset="2"/>
              </a:rPr>
              <a:t>g</a:t>
            </a:r>
          </a:p>
        </p:txBody>
      </p:sp>
      <p:sp>
        <p:nvSpPr>
          <p:cNvPr id="15" name="TextBox 14"/>
          <p:cNvSpPr txBox="1"/>
          <p:nvPr/>
        </p:nvSpPr>
        <p:spPr>
          <a:xfrm>
            <a:off x="5600700" y="5086351"/>
            <a:ext cx="182453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NF</a:t>
            </a:r>
            <a:r>
              <a:rPr kumimoji="0" lang="en-US" sz="1050" b="0" i="0" u="none" strike="noStrike" kern="1200" cap="none" spc="0" normalizeH="0" baseline="0" noProof="0" dirty="0" err="1">
                <a:ln>
                  <a:noFill/>
                </a:ln>
                <a:solidFill>
                  <a:prstClr val="black"/>
                </a:solidFill>
                <a:effectLst/>
                <a:uLnTx/>
                <a:uFillTx/>
                <a:latin typeface="Symbol" charset="2"/>
                <a:ea typeface="+mn-ea"/>
                <a:cs typeface="Symbol" charset="2"/>
              </a:rPr>
              <a:t>k</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B</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AP-1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Fos</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&amp; c-Jun), NFAT</a:t>
            </a:r>
          </a:p>
        </p:txBody>
      </p:sp>
      <p:sp>
        <p:nvSpPr>
          <p:cNvPr id="16" name="TextBox 15"/>
          <p:cNvSpPr txBox="1"/>
          <p:nvPr/>
        </p:nvSpPr>
        <p:spPr>
          <a:xfrm>
            <a:off x="1657350" y="5086351"/>
            <a:ext cx="182453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NF</a:t>
            </a:r>
            <a:r>
              <a:rPr kumimoji="0" lang="en-US" sz="1050" b="0" i="0" u="none" strike="noStrike" kern="1200" cap="none" spc="0" normalizeH="0" baseline="0" noProof="0" dirty="0" err="1">
                <a:ln>
                  <a:noFill/>
                </a:ln>
                <a:solidFill>
                  <a:prstClr val="black"/>
                </a:solidFill>
                <a:effectLst/>
                <a:uLnTx/>
                <a:uFillTx/>
                <a:latin typeface="Symbol" charset="2"/>
                <a:ea typeface="+mn-ea"/>
                <a:cs typeface="Symbol" charset="2"/>
              </a:rPr>
              <a:t>k</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B</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AP-1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Fos</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&amp; c-Jun), NFAT</a:t>
            </a:r>
          </a:p>
        </p:txBody>
      </p:sp>
      <p:sp>
        <p:nvSpPr>
          <p:cNvPr id="17" name="TextBox 16"/>
          <p:cNvSpPr txBox="1"/>
          <p:nvPr/>
        </p:nvSpPr>
        <p:spPr>
          <a:xfrm>
            <a:off x="2286001" y="4286251"/>
            <a:ext cx="108395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PI3 Kinase, PLC-</a:t>
            </a:r>
            <a:r>
              <a:rPr kumimoji="0" lang="en-US" sz="1050" b="0" i="0" u="none" strike="noStrike" kern="1200" cap="none" spc="0" normalizeH="0" baseline="0" noProof="0" dirty="0">
                <a:ln>
                  <a:noFill/>
                </a:ln>
                <a:solidFill>
                  <a:prstClr val="black"/>
                </a:solidFill>
                <a:effectLst/>
                <a:uLnTx/>
                <a:uFillTx/>
                <a:latin typeface="Symbol" charset="2"/>
                <a:ea typeface="+mn-ea"/>
                <a:cs typeface="Symbol" charset="2"/>
              </a:rPr>
              <a:t>g</a:t>
            </a:r>
          </a:p>
        </p:txBody>
      </p:sp>
      <p:sp>
        <p:nvSpPr>
          <p:cNvPr id="19" name="TextBox 18"/>
          <p:cNvSpPr txBox="1"/>
          <p:nvPr/>
        </p:nvSpPr>
        <p:spPr>
          <a:xfrm>
            <a:off x="5600701" y="4629151"/>
            <a:ext cx="177805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Map kinases, PKC-</a:t>
            </a:r>
            <a:r>
              <a:rPr kumimoji="0" lang="en-US" sz="1050" b="0" i="0" u="none" strike="noStrike" kern="1200" cap="none" spc="0" normalizeH="0" baseline="0" noProof="0" dirty="0">
                <a:ln>
                  <a:noFill/>
                </a:ln>
                <a:solidFill>
                  <a:prstClr val="black"/>
                </a:solidFill>
                <a:effectLst/>
                <a:uLnTx/>
                <a:uFillTx/>
                <a:latin typeface="Symbol" charset="2"/>
                <a:ea typeface="+mn-ea"/>
                <a:cs typeface="Symbol" charset="2"/>
              </a:rPr>
              <a:t>q</a:t>
            </a: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calcineurin</a:t>
            </a:r>
            <a:endParaRPr kumimoji="0" lang="en-US" sz="105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0" name="TextBox 19"/>
          <p:cNvSpPr txBox="1"/>
          <p:nvPr/>
        </p:nvSpPr>
        <p:spPr>
          <a:xfrm>
            <a:off x="1657351" y="4629151"/>
            <a:ext cx="176843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a:ea typeface="+mn-ea"/>
                <a:cs typeface="Arial Narrow"/>
              </a:rPr>
              <a:t>Map kinases, PKC-q, </a:t>
            </a:r>
            <a:r>
              <a:rPr kumimoji="0" lang="en-US" sz="1050" b="0" i="0" u="none" strike="noStrike" kern="1200" cap="none" spc="0" normalizeH="0" baseline="0" noProof="0" dirty="0" err="1">
                <a:ln>
                  <a:noFill/>
                </a:ln>
                <a:solidFill>
                  <a:prstClr val="black"/>
                </a:solidFill>
                <a:effectLst/>
                <a:uLnTx/>
                <a:uFillTx/>
                <a:latin typeface="Arial Narrow"/>
                <a:ea typeface="+mn-ea"/>
                <a:cs typeface="Arial Narrow"/>
              </a:rPr>
              <a:t>calcineurin</a:t>
            </a:r>
            <a:endParaRPr kumimoji="0" lang="en-US" sz="105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131A1-0C19-F749-B50D-2B223BEC4F41}"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4833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igure_07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34" y="1231255"/>
            <a:ext cx="5152940" cy="43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5538" name="TextBox 1"/>
          <p:cNvSpPr txBox="1">
            <a:spLocks noChangeArrowheads="1"/>
          </p:cNvSpPr>
          <p:nvPr/>
        </p:nvSpPr>
        <p:spPr bwMode="auto">
          <a:xfrm>
            <a:off x="1818351" y="1657350"/>
            <a:ext cx="1143263"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CD28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Co-stimulation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(Fig 9-9, p. 203)</a:t>
            </a:r>
          </a:p>
        </p:txBody>
      </p:sp>
      <p:cxnSp>
        <p:nvCxnSpPr>
          <p:cNvPr id="3" name="Straight Arrow Connector 2"/>
          <p:cNvCxnSpPr/>
          <p:nvPr/>
        </p:nvCxnSpPr>
        <p:spPr bwMode="auto">
          <a:xfrm>
            <a:off x="2362200" y="2171700"/>
            <a:ext cx="0" cy="4000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1981200" y="1371601"/>
            <a:ext cx="1087157"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B7.1 &amp; B7.2 on APC</a:t>
            </a:r>
          </a:p>
        </p:txBody>
      </p:sp>
      <p:sp>
        <p:nvSpPr>
          <p:cNvPr id="7" name="TextBox 6"/>
          <p:cNvSpPr txBox="1"/>
          <p:nvPr/>
        </p:nvSpPr>
        <p:spPr>
          <a:xfrm>
            <a:off x="1952520" y="2628900"/>
            <a:ext cx="925253" cy="102720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err="1">
                <a:ln>
                  <a:noFill/>
                </a:ln>
                <a:solidFill>
                  <a:prstClr val="black"/>
                </a:solidFill>
                <a:effectLst/>
                <a:uLnTx/>
                <a:uFillTx/>
                <a:latin typeface="Arial"/>
                <a:ea typeface="+mn-ea"/>
                <a:cs typeface="Arial"/>
              </a:rPr>
              <a:t>Lck</a:t>
            </a:r>
            <a:r>
              <a:rPr kumimoji="0" lang="en-US" sz="675" b="1" i="0" u="none" strike="noStrike" kern="1200" cap="none" spc="0" normalizeH="0" baseline="0" noProof="0" dirty="0">
                <a:ln>
                  <a:noFill/>
                </a:ln>
                <a:solidFill>
                  <a:prstClr val="black"/>
                </a:solidFill>
                <a:effectLst/>
                <a:uLnTx/>
                <a:uFillTx/>
                <a:latin typeface="Arial"/>
                <a:ea typeface="+mn-ea"/>
                <a:cs typeface="Arial"/>
              </a:rPr>
              <a:t> PO4s Tyr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black"/>
                </a:solidFill>
                <a:effectLst/>
                <a:uLnTx/>
                <a:uFillTx/>
                <a:latin typeface="Arial"/>
                <a:ea typeface="+mn-ea"/>
                <a:cs typeface="Arial"/>
              </a:rPr>
              <a:t>On CD28’s tail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black"/>
                </a:solidFill>
                <a:effectLst/>
                <a:uLnTx/>
                <a:uFillTx/>
                <a:latin typeface="Arial"/>
                <a:ea typeface="+mn-ea"/>
                <a:cs typeface="Arial"/>
              </a:rPr>
              <a:t>PI3 Kinase binds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black"/>
                </a:solidFill>
                <a:effectLst/>
                <a:uLnTx/>
                <a:uFillTx/>
                <a:latin typeface="Arial"/>
                <a:ea typeface="+mn-ea"/>
                <a:cs typeface="Arial"/>
              </a:rPr>
              <a:t>PIP2 -&gt; PIP3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75"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a:ln>
                  <a:noFill/>
                </a:ln>
                <a:solidFill>
                  <a:prstClr val="black"/>
                </a:solidFill>
                <a:effectLst/>
                <a:uLnTx/>
                <a:uFillTx/>
                <a:latin typeface="Arial"/>
                <a:ea typeface="+mn-ea"/>
                <a:cs typeface="Arial"/>
              </a:rPr>
              <a:t>Recruits </a:t>
            </a:r>
            <a:r>
              <a:rPr kumimoji="0" lang="en-US" sz="675" b="1" i="0" u="none" strike="noStrike" kern="1200" cap="none" spc="0" normalizeH="0" baseline="0" noProof="0" dirty="0" err="1">
                <a:ln>
                  <a:noFill/>
                </a:ln>
                <a:solidFill>
                  <a:prstClr val="black"/>
                </a:solidFill>
                <a:effectLst/>
                <a:uLnTx/>
                <a:uFillTx/>
                <a:latin typeface="Arial"/>
                <a:ea typeface="+mn-ea"/>
                <a:cs typeface="Arial"/>
              </a:rPr>
              <a:t>Itk</a:t>
            </a:r>
            <a:r>
              <a:rPr kumimoji="0" lang="en-US" sz="675" b="1" i="0" u="none" strike="noStrike" kern="1200" cap="none" spc="0" normalizeH="0" baseline="0" noProof="0" dirty="0">
                <a:ln>
                  <a:noFill/>
                </a:ln>
                <a:solidFill>
                  <a:prstClr val="black"/>
                </a:solidFill>
                <a:effectLst/>
                <a:uLnTx/>
                <a:uFillTx/>
                <a:latin typeface="Arial"/>
                <a:ea typeface="+mn-ea"/>
                <a:cs typeface="Arial"/>
              </a:rPr>
              <a:t> &amp; </a:t>
            </a:r>
            <a:r>
              <a:rPr kumimoji="0" lang="en-US" sz="675" b="1" i="0" u="none" strike="noStrike" kern="1200" cap="none" spc="0" normalizeH="0" baseline="0" noProof="0" dirty="0" err="1">
                <a:ln>
                  <a:noFill/>
                </a:ln>
                <a:solidFill>
                  <a:prstClr val="black"/>
                </a:solidFill>
                <a:effectLst/>
                <a:uLnTx/>
                <a:uFillTx/>
                <a:latin typeface="Arial"/>
                <a:ea typeface="+mn-ea"/>
                <a:cs typeface="Arial"/>
              </a:rPr>
              <a:t>Akt</a:t>
            </a:r>
            <a:endParaRPr kumimoji="0" lang="en-US" sz="675"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1" i="0" u="none" strike="noStrike" kern="1200" cap="none" spc="0" normalizeH="0" baseline="0" noProof="0" dirty="0" err="1">
                <a:ln>
                  <a:noFill/>
                </a:ln>
                <a:solidFill>
                  <a:prstClr val="black"/>
                </a:solidFill>
                <a:effectLst/>
                <a:uLnTx/>
                <a:uFillTx/>
                <a:latin typeface="Arial"/>
                <a:ea typeface="+mn-ea"/>
                <a:cs typeface="Arial"/>
              </a:rPr>
              <a:t>Lck</a:t>
            </a:r>
            <a:r>
              <a:rPr kumimoji="0" lang="en-US" sz="675" b="1" i="0" u="none" strike="noStrike" kern="1200" cap="none" spc="0" normalizeH="0" baseline="0" noProof="0" dirty="0">
                <a:ln>
                  <a:noFill/>
                </a:ln>
                <a:solidFill>
                  <a:prstClr val="black"/>
                </a:solidFill>
                <a:effectLst/>
                <a:uLnTx/>
                <a:uFillTx/>
                <a:latin typeface="Arial"/>
                <a:ea typeface="+mn-ea"/>
                <a:cs typeface="Arial"/>
              </a:rPr>
              <a:t> PO4 activates</a:t>
            </a:r>
          </a:p>
        </p:txBody>
      </p:sp>
      <p:sp>
        <p:nvSpPr>
          <p:cNvPr id="4" name="TextBox 3"/>
          <p:cNvSpPr txBox="1"/>
          <p:nvPr/>
        </p:nvSpPr>
        <p:spPr>
          <a:xfrm>
            <a:off x="7419110" y="1263730"/>
            <a:ext cx="1581267" cy="113107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1st signal: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a:ea typeface="+mn-ea"/>
                <a:cs typeface="+mn-cs"/>
              </a:rPr>
              <a:t>TcR</a:t>
            </a:r>
            <a:r>
              <a:rPr kumimoji="0" lang="en-US" sz="1350" b="0" i="0" u="none" strike="noStrike" kern="1200" cap="none" spc="0" normalizeH="0" baseline="0" noProof="0" dirty="0">
                <a:ln>
                  <a:noFill/>
                </a:ln>
                <a:solidFill>
                  <a:prstClr val="black"/>
                </a:solidFill>
                <a:effectLst/>
                <a:uLnTx/>
                <a:uFillTx/>
                <a:latin typeface="Calibri"/>
                <a:ea typeface="+mn-ea"/>
                <a:cs typeface="+mn-cs"/>
              </a:rPr>
              <a:t> -ITAMs &amp; CD4/8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2nd signal: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CD28, ICOS</a:t>
            </a:r>
          </a:p>
        </p:txBody>
      </p:sp>
      <p:sp>
        <p:nvSpPr>
          <p:cNvPr id="2" name="TextBox 1">
            <a:extLst>
              <a:ext uri="{FF2B5EF4-FFF2-40B4-BE49-F238E27FC236}">
                <a16:creationId xmlns:a16="http://schemas.microsoft.com/office/drawing/2014/main" id="{B688B4FB-9C30-A047-8069-A83D145743EA}"/>
              </a:ext>
            </a:extLst>
          </p:cNvPr>
          <p:cNvSpPr txBox="1"/>
          <p:nvPr/>
        </p:nvSpPr>
        <p:spPr>
          <a:xfrm>
            <a:off x="792627" y="1657350"/>
            <a:ext cx="122020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CTLA-4-ITIMs</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inhibition</a:t>
            </a:r>
          </a:p>
        </p:txBody>
      </p:sp>
      <p:sp>
        <p:nvSpPr>
          <p:cNvPr id="5" name="TextBox 4">
            <a:extLst>
              <a:ext uri="{FF2B5EF4-FFF2-40B4-BE49-F238E27FC236}">
                <a16:creationId xmlns:a16="http://schemas.microsoft.com/office/drawing/2014/main" id="{5A6E6CE7-61A2-9D44-86E2-5A71B367BD26}"/>
              </a:ext>
            </a:extLst>
          </p:cNvPr>
          <p:cNvSpPr txBox="1"/>
          <p:nvPr/>
        </p:nvSpPr>
        <p:spPr>
          <a:xfrm>
            <a:off x="5573684" y="3912177"/>
            <a:ext cx="279244"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Calibri"/>
                <a:ea typeface="+mn-ea"/>
                <a:cs typeface="+mn-cs"/>
              </a:rPr>
              <a:t>X</a:t>
            </a:r>
          </a:p>
        </p:txBody>
      </p:sp>
      <p:sp>
        <p:nvSpPr>
          <p:cNvPr id="8" name="TextBox 7">
            <a:extLst>
              <a:ext uri="{FF2B5EF4-FFF2-40B4-BE49-F238E27FC236}">
                <a16:creationId xmlns:a16="http://schemas.microsoft.com/office/drawing/2014/main" id="{EABA6FC8-599A-7D4E-ACF8-43E8C9169B36}"/>
              </a:ext>
            </a:extLst>
          </p:cNvPr>
          <p:cNvSpPr txBox="1"/>
          <p:nvPr/>
        </p:nvSpPr>
        <p:spPr>
          <a:xfrm>
            <a:off x="1235559" y="391897"/>
            <a:ext cx="72445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T-cell receptor signaling and co-stimulation work together</a:t>
            </a:r>
          </a:p>
        </p:txBody>
      </p:sp>
      <p:sp>
        <p:nvSpPr>
          <p:cNvPr id="9" name="TextBox 8">
            <a:extLst>
              <a:ext uri="{FF2B5EF4-FFF2-40B4-BE49-F238E27FC236}">
                <a16:creationId xmlns:a16="http://schemas.microsoft.com/office/drawing/2014/main" id="{1C2D511F-15B6-9044-991C-474FB504C671}"/>
              </a:ext>
            </a:extLst>
          </p:cNvPr>
          <p:cNvSpPr txBox="1"/>
          <p:nvPr/>
        </p:nvSpPr>
        <p:spPr>
          <a:xfrm>
            <a:off x="565681" y="5725676"/>
            <a:ext cx="823212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3</a:t>
            </a:r>
            <a:r>
              <a:rPr kumimoji="0" lang="en-US" sz="1600" b="0" i="1"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signal, cytokine signaling, induces T-cell differentiation into an effector phenotype</a:t>
            </a:r>
          </a:p>
        </p:txBody>
      </p:sp>
    </p:spTree>
    <p:extLst>
      <p:ext uri="{BB962C8B-B14F-4D97-AF65-F5344CB8AC3E}">
        <p14:creationId xmlns:p14="http://schemas.microsoft.com/office/powerpoint/2010/main" val="4225290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7021.jpg (599×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04" y="1478979"/>
            <a:ext cx="3233942" cy="43191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807842" y="338452"/>
            <a:ext cx="7249100"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Inhibitory signaling involves dephosphorylating enzymes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that degrade the signaling pathways</a:t>
            </a:r>
            <a:endParaRPr kumimoji="0" lang="en-CA" sz="2000" b="0" i="0" u="none" strike="noStrike" kern="1200" cap="none" spc="0" normalizeH="0" baseline="-25000" noProof="0" dirty="0">
              <a:ln>
                <a:noFill/>
              </a:ln>
              <a:solidFill>
                <a:prstClr val="black"/>
              </a:solidFill>
              <a:effectLst/>
              <a:uLnTx/>
              <a:uFillTx/>
              <a:latin typeface="Arial"/>
              <a:ea typeface="+mn-ea"/>
              <a:cs typeface="Arial"/>
            </a:endParaRPr>
          </a:p>
        </p:txBody>
      </p:sp>
      <p:sp>
        <p:nvSpPr>
          <p:cNvPr id="3" name="TextBox 2"/>
          <p:cNvSpPr txBox="1"/>
          <p:nvPr/>
        </p:nvSpPr>
        <p:spPr>
          <a:xfrm>
            <a:off x="6270927" y="2197691"/>
            <a:ext cx="267573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CD45 is </a:t>
            </a:r>
            <a:r>
              <a:rPr kumimoji="0" lang="en-US" sz="1200" b="1" i="0" u="none" strike="noStrike" kern="1200" cap="none" spc="0" normalizeH="0" baseline="0" noProof="0" dirty="0">
                <a:ln>
                  <a:noFill/>
                </a:ln>
                <a:solidFill>
                  <a:prstClr val="black"/>
                </a:solidFill>
                <a:effectLst/>
                <a:uLnTx/>
                <a:uFillTx/>
                <a:latin typeface="Arial"/>
                <a:ea typeface="+mn-ea"/>
                <a:cs typeface="Arial"/>
              </a:rPr>
              <a:t>not </a:t>
            </a:r>
            <a:r>
              <a:rPr kumimoji="0" lang="en-US" sz="1200" b="0" i="0" u="none" strike="noStrike" kern="1200" cap="none" spc="0" normalizeH="0" baseline="0" noProof="0" dirty="0">
                <a:ln>
                  <a:noFill/>
                </a:ln>
                <a:solidFill>
                  <a:prstClr val="black"/>
                </a:solidFill>
                <a:effectLst/>
                <a:uLnTx/>
                <a:uFillTx/>
                <a:latin typeface="Arial"/>
                <a:ea typeface="+mn-ea"/>
                <a:cs typeface="Arial"/>
              </a:rPr>
              <a:t>involved in this pathway</a:t>
            </a:r>
          </a:p>
        </p:txBody>
      </p:sp>
    </p:spTree>
    <p:extLst>
      <p:ext uri="{BB962C8B-B14F-4D97-AF65-F5344CB8AC3E}">
        <p14:creationId xmlns:p14="http://schemas.microsoft.com/office/powerpoint/2010/main" val="1746193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figure_07_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7367" y="1546447"/>
            <a:ext cx="2266615" cy="35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75467" y="312404"/>
            <a:ext cx="845180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a:rPr>
              <a:t>TcR</a:t>
            </a:r>
            <a:r>
              <a:rPr kumimoji="0" lang="en-US" sz="2000" b="1" i="0" u="none" strike="noStrike" kern="1200" cap="none" spc="0" normalizeH="0" baseline="0" noProof="0" dirty="0">
                <a:ln>
                  <a:noFill/>
                </a:ln>
                <a:solidFill>
                  <a:prstClr val="black"/>
                </a:solidFill>
                <a:effectLst/>
                <a:uLnTx/>
                <a:uFillTx/>
                <a:latin typeface="Arial"/>
                <a:ea typeface="+mn-ea"/>
                <a:cs typeface="Arial"/>
              </a:rPr>
              <a:t> signaling is inhibited via T-cell PD-1 binding by PD ligands 1 &amp; 2</a:t>
            </a:r>
          </a:p>
        </p:txBody>
      </p:sp>
      <p:sp>
        <p:nvSpPr>
          <p:cNvPr id="3" name="TextBox 2"/>
          <p:cNvSpPr txBox="1"/>
          <p:nvPr/>
        </p:nvSpPr>
        <p:spPr>
          <a:xfrm>
            <a:off x="2128937" y="5389780"/>
            <a:ext cx="493917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Arial"/>
              </a:rPr>
              <a:t>PD-L1 is expressed on MQ &amp; DCs, PD-L2 is on DCs</a:t>
            </a:r>
          </a:p>
        </p:txBody>
      </p:sp>
      <p:sp>
        <p:nvSpPr>
          <p:cNvPr id="4" name="TextBox 3"/>
          <p:cNvSpPr txBox="1"/>
          <p:nvPr/>
        </p:nvSpPr>
        <p:spPr>
          <a:xfrm>
            <a:off x="5314951" y="2114551"/>
            <a:ext cx="2533771"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SHP - </a:t>
            </a:r>
            <a:r>
              <a:rPr kumimoji="0" lang="en-US" sz="1200" b="0" i="1" u="none" strike="noStrike" kern="1200" cap="none" spc="0" normalizeH="0" baseline="0" noProof="0" dirty="0" err="1">
                <a:ln>
                  <a:noFill/>
                </a:ln>
                <a:solidFill>
                  <a:prstClr val="black"/>
                </a:solidFill>
                <a:effectLst/>
                <a:uLnTx/>
                <a:uFillTx/>
                <a:latin typeface="Arial" charset="0"/>
                <a:ea typeface="+mn-ea"/>
                <a:cs typeface="Arial" charset="0"/>
              </a:rPr>
              <a:t>Phospho</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-Tyr phosphatase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SHIP - Inositol (PIP</a:t>
            </a:r>
            <a:r>
              <a:rPr kumimoji="0" lang="en-US" sz="1200" b="0" i="1" u="none" strike="noStrike" kern="1200" cap="none" spc="0" normalizeH="0" baseline="-25000" noProof="0" dirty="0">
                <a:ln>
                  <a:noFill/>
                </a:ln>
                <a:solidFill>
                  <a:prstClr val="black"/>
                </a:solidFill>
                <a:effectLst/>
                <a:uLnTx/>
                <a:uFillTx/>
                <a:latin typeface="Arial" charset="0"/>
                <a:ea typeface="+mn-ea"/>
                <a:cs typeface="Arial" charset="0"/>
              </a:rPr>
              <a:t>3</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 phosphatase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Both bind phosphorylated ITIMs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(and ITSMs).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131A1-0C19-F749-B50D-2B223BEC4F41}"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319A85A4-8D75-844F-BBCE-E5D514DCA4E5}"/>
              </a:ext>
            </a:extLst>
          </p:cNvPr>
          <p:cNvSpPr txBox="1"/>
          <p:nvPr/>
        </p:nvSpPr>
        <p:spPr>
          <a:xfrm>
            <a:off x="4047958" y="308275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8" name="Rectangle 7">
            <a:extLst>
              <a:ext uri="{FF2B5EF4-FFF2-40B4-BE49-F238E27FC236}">
                <a16:creationId xmlns:a16="http://schemas.microsoft.com/office/drawing/2014/main" id="{F7DD9A73-93F9-BF44-B209-F513A6854081}"/>
              </a:ext>
            </a:extLst>
          </p:cNvPr>
          <p:cNvSpPr/>
          <p:nvPr/>
        </p:nvSpPr>
        <p:spPr>
          <a:xfrm>
            <a:off x="3284495" y="2869894"/>
            <a:ext cx="300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9" name="TextBox 8">
            <a:extLst>
              <a:ext uri="{FF2B5EF4-FFF2-40B4-BE49-F238E27FC236}">
                <a16:creationId xmlns:a16="http://schemas.microsoft.com/office/drawing/2014/main" id="{76E498C7-BA26-8540-BC76-4A84529145B9}"/>
              </a:ext>
            </a:extLst>
          </p:cNvPr>
          <p:cNvSpPr txBox="1"/>
          <p:nvPr/>
        </p:nvSpPr>
        <p:spPr>
          <a:xfrm>
            <a:off x="5314950" y="3429000"/>
            <a:ext cx="350632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ITIMS are bound by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Src</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Homology (SH) domains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phosphatases, recruiting them into the signaling complex.</a:t>
            </a:r>
          </a:p>
        </p:txBody>
      </p:sp>
      <p:sp>
        <p:nvSpPr>
          <p:cNvPr id="7" name="TextBox 6">
            <a:extLst>
              <a:ext uri="{FF2B5EF4-FFF2-40B4-BE49-F238E27FC236}">
                <a16:creationId xmlns:a16="http://schemas.microsoft.com/office/drawing/2014/main" id="{B224EAB9-A088-1A46-A8D0-DD591E027BFF}"/>
              </a:ext>
            </a:extLst>
          </p:cNvPr>
          <p:cNvSpPr txBox="1"/>
          <p:nvPr/>
        </p:nvSpPr>
        <p:spPr>
          <a:xfrm>
            <a:off x="1022454" y="5876890"/>
            <a:ext cx="73606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60000"/>
                </a:solidFill>
                <a:effectLst/>
                <a:uLnTx/>
                <a:uFillTx/>
                <a:latin typeface="Arial" panose="020B0604020202020204" pitchFamily="34" charset="0"/>
                <a:ea typeface="+mn-ea"/>
                <a:cs typeface="Arial" panose="020B0604020202020204" pitchFamily="34" charset="0"/>
              </a:rPr>
              <a:t>Antagonistic therapeutic antibodies that block PD1 can break T-cell suppression</a:t>
            </a:r>
          </a:p>
        </p:txBody>
      </p:sp>
    </p:spTree>
    <p:extLst>
      <p:ext uri="{BB962C8B-B14F-4D97-AF65-F5344CB8AC3E}">
        <p14:creationId xmlns:p14="http://schemas.microsoft.com/office/powerpoint/2010/main" val="891194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2D991-91A9-AE48-A27C-13C3107193F5}"/>
              </a:ext>
            </a:extLst>
          </p:cNvPr>
          <p:cNvPicPr>
            <a:picLocks noChangeAspect="1"/>
          </p:cNvPicPr>
          <p:nvPr/>
        </p:nvPicPr>
        <p:blipFill>
          <a:blip r:embed="rId2"/>
          <a:stretch>
            <a:fillRect/>
          </a:stretch>
        </p:blipFill>
        <p:spPr>
          <a:xfrm>
            <a:off x="0" y="0"/>
            <a:ext cx="1899138" cy="1197546"/>
          </a:xfrm>
          <a:prstGeom prst="rect">
            <a:avLst/>
          </a:prstGeom>
        </p:spPr>
      </p:pic>
      <p:cxnSp>
        <p:nvCxnSpPr>
          <p:cNvPr id="5" name="Straight Connector 4">
            <a:extLst>
              <a:ext uri="{FF2B5EF4-FFF2-40B4-BE49-F238E27FC236}">
                <a16:creationId xmlns:a16="http://schemas.microsoft.com/office/drawing/2014/main" id="{6B09BFE7-6A40-4443-BDFB-133999AAB232}"/>
              </a:ext>
            </a:extLst>
          </p:cNvPr>
          <p:cNvCxnSpPr/>
          <p:nvPr/>
        </p:nvCxnSpPr>
        <p:spPr>
          <a:xfrm>
            <a:off x="0" y="1197546"/>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A5456A8B-6D68-1C40-82BE-E69855CF4E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3: Clonal responses of B and T cells</a:t>
            </a:r>
          </a:p>
        </p:txBody>
      </p:sp>
      <p:sp>
        <p:nvSpPr>
          <p:cNvPr id="4" name="Slide Number Placeholder 3">
            <a:extLst>
              <a:ext uri="{FF2B5EF4-FFF2-40B4-BE49-F238E27FC236}">
                <a16:creationId xmlns:a16="http://schemas.microsoft.com/office/drawing/2014/main" id="{1EBD4519-8E9F-9444-A4B0-6496E9CC05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2673E50A-BD78-2A41-A5B6-121ADBE4C42B}"/>
              </a:ext>
            </a:extLst>
          </p:cNvPr>
          <p:cNvSpPr txBox="1"/>
          <p:nvPr/>
        </p:nvSpPr>
        <p:spPr>
          <a:xfrm>
            <a:off x="3359697" y="367941"/>
            <a:ext cx="31935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3, Section B</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7CD313D-FB5F-FB4D-9A26-555AADD6E032}"/>
              </a:ext>
            </a:extLst>
          </p:cNvPr>
          <p:cNvSpPr txBox="1"/>
          <p:nvPr/>
        </p:nvSpPr>
        <p:spPr>
          <a:xfrm>
            <a:off x="652497" y="2560320"/>
            <a:ext cx="783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Signaling, activation, proliferation and differentiation of B-cells</a:t>
            </a:r>
          </a:p>
        </p:txBody>
      </p:sp>
    </p:spTree>
    <p:extLst>
      <p:ext uri="{BB962C8B-B14F-4D97-AF65-F5344CB8AC3E}">
        <p14:creationId xmlns:p14="http://schemas.microsoft.com/office/powerpoint/2010/main" val="5169666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0484" y="508791"/>
            <a:ext cx="519885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Phases of the humoral immune response</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TextBox 1"/>
          <p:cNvSpPr txBox="1"/>
          <p:nvPr/>
        </p:nvSpPr>
        <p:spPr>
          <a:xfrm>
            <a:off x="6627999" y="3541672"/>
            <a:ext cx="237726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Most </a:t>
            </a:r>
            <a:r>
              <a:rPr kumimoji="0" lang="en-US" sz="1200" b="0" i="0" u="none" strike="noStrike" kern="1200" cap="none" spc="0" normalizeH="0" baseline="0" noProof="0" dirty="0" err="1">
                <a:ln>
                  <a:noFill/>
                </a:ln>
                <a:solidFill>
                  <a:srgbClr val="FF0000"/>
                </a:solidFill>
                <a:effectLst/>
                <a:uLnTx/>
                <a:uFillTx/>
                <a:latin typeface="Arial"/>
                <a:ea typeface="+mn-ea"/>
                <a:cs typeface="Arial"/>
              </a:rPr>
              <a:t>isotype</a:t>
            </a:r>
            <a:r>
              <a:rPr kumimoji="0" lang="en-US" sz="1200" b="0" i="0" u="none" strike="noStrike" kern="1200" cap="none" spc="0" normalizeH="0" baseline="0" noProof="0" dirty="0">
                <a:ln>
                  <a:noFill/>
                </a:ln>
                <a:solidFill>
                  <a:srgbClr val="FF0000"/>
                </a:solidFill>
                <a:effectLst/>
                <a:uLnTx/>
                <a:uFillTx/>
                <a:latin typeface="Arial"/>
                <a:ea typeface="+mn-ea"/>
                <a:cs typeface="Arial"/>
              </a:rPr>
              <a:t> switching</a:t>
            </a:r>
            <a:r>
              <a:rPr kumimoji="0" lang="en-US" sz="12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rPr>
              <a:t>affinity maturation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rPr>
              <a:t>(&amp; somatic </a:t>
            </a:r>
            <a:r>
              <a:rPr kumimoji="0" lang="en-US" sz="1200" b="0" i="0" u="none" strike="noStrike" kern="1200" cap="none" spc="0" normalizeH="0" baseline="0" noProof="0" dirty="0" err="1">
                <a:ln>
                  <a:noFill/>
                </a:ln>
                <a:solidFill>
                  <a:srgbClr val="FF0000"/>
                </a:solidFill>
                <a:effectLst/>
                <a:uLnTx/>
                <a:uFillTx/>
                <a:latin typeface="Arial"/>
                <a:ea typeface="+mn-ea"/>
                <a:cs typeface="Arial"/>
              </a:rPr>
              <a:t>hypermutation</a:t>
            </a:r>
            <a:r>
              <a:rPr kumimoji="0" lang="en-US" sz="1200" b="0" i="0" u="none" strike="noStrike" kern="1200" cap="none" spc="0" normalizeH="0" baseline="0" noProof="0" dirty="0">
                <a:ln>
                  <a:noFill/>
                </a:ln>
                <a:solidFill>
                  <a:srgbClr val="FF0000"/>
                </a:solidFill>
                <a:effectLst/>
                <a:uLnTx/>
                <a:uFillTx/>
                <a:latin typeface="Arial"/>
                <a:ea typeface="+mn-ea"/>
                <a:cs typeface="Arial"/>
              </a:rPr>
              <a:t>)</a:t>
            </a:r>
            <a:r>
              <a:rPr kumimoji="0" lang="en-US" sz="12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rPr>
              <a:t>memory</a:t>
            </a:r>
            <a:r>
              <a:rPr kumimoji="0" lang="en-US" sz="1200" b="0" i="0" u="none" strike="noStrike" kern="1200" cap="none" spc="0" normalizeH="0" baseline="0" noProof="0" dirty="0">
                <a:ln>
                  <a:noFill/>
                </a:ln>
                <a:solidFill>
                  <a:prstClr val="black"/>
                </a:solidFill>
                <a:effectLst/>
                <a:uLnTx/>
                <a:uFillTx/>
                <a:latin typeface="Arial"/>
                <a:ea typeface="+mn-ea"/>
                <a:cs typeface="Arial"/>
              </a:rPr>
              <a:t> &amp; </a:t>
            </a:r>
            <a:r>
              <a:rPr kumimoji="0" lang="en-US" sz="1200" b="0" i="0" u="none" strike="noStrike" kern="1200" cap="none" spc="0" normalizeH="0" baseline="0" noProof="0" dirty="0">
                <a:ln>
                  <a:noFill/>
                </a:ln>
                <a:solidFill>
                  <a:srgbClr val="FF0000"/>
                </a:solidFill>
                <a:effectLst/>
                <a:uLnTx/>
                <a:uFillTx/>
                <a:latin typeface="Arial"/>
                <a:ea typeface="+mn-ea"/>
                <a:cs typeface="Arial"/>
              </a:rPr>
              <a:t>production of long-lived plasma cells (&amp; their homing to the bone marrow)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involve </a:t>
            </a:r>
            <a:r>
              <a:rPr kumimoji="0" lang="en-US" sz="1200" b="1" i="0" u="none" strike="noStrike" kern="1200" cap="none" spc="0" normalizeH="0" baseline="0" noProof="0" dirty="0">
                <a:ln>
                  <a:noFill/>
                </a:ln>
                <a:solidFill>
                  <a:prstClr val="black"/>
                </a:solidFill>
                <a:effectLst/>
                <a:uLnTx/>
                <a:uFillTx/>
                <a:latin typeface="Arial"/>
                <a:ea typeface="+mn-ea"/>
                <a:cs typeface="Arial"/>
              </a:rPr>
              <a:t>follicular B cells </a:t>
            </a:r>
            <a:r>
              <a:rPr kumimoji="0" lang="en-US" sz="1200" b="0" i="0" u="none" strike="noStrike" kern="1200" cap="none" spc="0" normalizeH="0" baseline="0" noProof="0" dirty="0">
                <a:ln>
                  <a:noFill/>
                </a:ln>
                <a:solidFill>
                  <a:prstClr val="black"/>
                </a:solidFill>
                <a:effectLst/>
                <a:uLnTx/>
                <a:uFillTx/>
                <a:latin typeface="Arial"/>
                <a:ea typeface="+mn-ea"/>
                <a:cs typeface="Arial"/>
              </a:rPr>
              <a:t>that have been driven by </a:t>
            </a:r>
            <a:r>
              <a:rPr kumimoji="0" lang="en-US" sz="1200" b="1" i="0" u="none" strike="noStrike" kern="1200" cap="none" spc="0" normalizeH="0" baseline="0" noProof="0" dirty="0">
                <a:ln>
                  <a:noFill/>
                </a:ln>
                <a:solidFill>
                  <a:prstClr val="black"/>
                </a:solidFill>
                <a:effectLst/>
                <a:uLnTx/>
                <a:uFillTx/>
                <a:latin typeface="Arial"/>
                <a:ea typeface="+mn-ea"/>
                <a:cs typeface="Arial"/>
              </a:rPr>
              <a:t>T</a:t>
            </a:r>
            <a:r>
              <a:rPr kumimoji="0" lang="en-US" sz="1200" b="1" i="0" u="none" strike="noStrike" kern="1200" cap="none" spc="0" normalizeH="0" baseline="-25000" noProof="0" dirty="0">
                <a:ln>
                  <a:noFill/>
                </a:ln>
                <a:solidFill>
                  <a:prstClr val="black"/>
                </a:solidFill>
                <a:effectLst/>
                <a:uLnTx/>
                <a:uFillTx/>
                <a:latin typeface="Arial"/>
                <a:ea typeface="+mn-ea"/>
                <a:cs typeface="Arial"/>
              </a:rPr>
              <a:t>FH</a:t>
            </a:r>
            <a:r>
              <a:rPr kumimoji="0" lang="en-US" sz="1200" b="1" i="0" u="none" strike="noStrike" kern="1200" cap="none" spc="0" normalizeH="0" baseline="0" noProof="0" dirty="0">
                <a:ln>
                  <a:noFill/>
                </a:ln>
                <a:solidFill>
                  <a:prstClr val="black"/>
                </a:solidFill>
                <a:effectLst/>
                <a:uLnTx/>
                <a:uFillTx/>
                <a:latin typeface="Arial"/>
                <a:ea typeface="+mn-ea"/>
                <a:cs typeface="Arial"/>
              </a:rPr>
              <a:t> cells </a:t>
            </a:r>
            <a:r>
              <a:rPr kumimoji="0" lang="en-US" sz="1200" b="0" i="0" u="none" strike="noStrike" kern="1200" cap="none" spc="0" normalizeH="0" baseline="0" noProof="0" dirty="0">
                <a:ln>
                  <a:noFill/>
                </a:ln>
                <a:solidFill>
                  <a:prstClr val="black"/>
                </a:solidFill>
                <a:effectLst/>
                <a:uLnTx/>
                <a:uFillTx/>
                <a:latin typeface="Arial"/>
                <a:ea typeface="+mn-ea"/>
                <a:cs typeface="Arial"/>
              </a:rPr>
              <a:t>in </a:t>
            </a:r>
            <a:r>
              <a:rPr kumimoji="0" lang="en-US" sz="1200" b="1" i="0" u="none" strike="noStrike" kern="1200" cap="none" spc="0" normalizeH="0" baseline="0" noProof="0" dirty="0">
                <a:ln>
                  <a:noFill/>
                </a:ln>
                <a:solidFill>
                  <a:prstClr val="black"/>
                </a:solidFill>
                <a:effectLst/>
                <a:uLnTx/>
                <a:uFillTx/>
                <a:latin typeface="Arial"/>
                <a:ea typeface="+mn-ea"/>
                <a:cs typeface="Arial"/>
              </a:rPr>
              <a:t>germinal center </a:t>
            </a:r>
            <a:r>
              <a:rPr kumimoji="0" lang="en-US" sz="1200" b="0" i="0" u="none" strike="noStrike" kern="1200" cap="none" spc="0" normalizeH="0" baseline="0" noProof="0" dirty="0">
                <a:ln>
                  <a:noFill/>
                </a:ln>
                <a:solidFill>
                  <a:prstClr val="black"/>
                </a:solidFill>
                <a:effectLst/>
                <a:uLnTx/>
                <a:uFillTx/>
                <a:latin typeface="Arial"/>
                <a:ea typeface="+mn-ea"/>
                <a:cs typeface="Arial"/>
              </a:rPr>
              <a:t>reactions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1" y="1536700"/>
            <a:ext cx="6539028" cy="3530600"/>
          </a:xfrm>
          <a:prstGeom prst="rect">
            <a:avLst/>
          </a:prstGeom>
        </p:spPr>
      </p:pic>
    </p:spTree>
    <p:extLst>
      <p:ext uri="{BB962C8B-B14F-4D97-AF65-F5344CB8AC3E}">
        <p14:creationId xmlns:p14="http://schemas.microsoft.com/office/powerpoint/2010/main" val="1761536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4657" y="441231"/>
            <a:ext cx="6046848"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Pathways of antigen delivery to follicular B cells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330" y="1226997"/>
            <a:ext cx="5363217" cy="4630568"/>
          </a:xfrm>
          <a:prstGeom prst="rect">
            <a:avLst/>
          </a:prstGeom>
        </p:spPr>
      </p:pic>
    </p:spTree>
    <p:extLst>
      <p:ext uri="{BB962C8B-B14F-4D97-AF65-F5344CB8AC3E}">
        <p14:creationId xmlns:p14="http://schemas.microsoft.com/office/powerpoint/2010/main" val="997319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figure_10_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63367"/>
            <a:ext cx="6400800" cy="281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p:cNvSpPr txBox="1">
            <a:spLocks noChangeArrowheads="1"/>
          </p:cNvSpPr>
          <p:nvPr/>
        </p:nvSpPr>
        <p:spPr bwMode="auto">
          <a:xfrm>
            <a:off x="524964" y="564098"/>
            <a:ext cx="8094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charset="0"/>
                <a:ea typeface="ＭＳ Ｐゴシック" charset="-128"/>
                <a:cs typeface="+mn-cs"/>
              </a:rPr>
              <a:t>FDCs retain antigen in the form of immune complexes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Arial" charset="0"/>
                <a:ea typeface="ＭＳ Ｐゴシック" charset="-128"/>
                <a:cs typeface="+mn-cs"/>
              </a:rPr>
              <a:t>Fc</a:t>
            </a:r>
            <a:r>
              <a:rPr kumimoji="0" lang="en-US" altLang="en-US" sz="2000" b="1" i="0" u="none" strike="noStrike" kern="1200" cap="none" spc="0" normalizeH="0" baseline="0" noProof="0" dirty="0" err="1">
                <a:ln>
                  <a:noFill/>
                </a:ln>
                <a:solidFill>
                  <a:prstClr val="black"/>
                </a:solidFill>
                <a:effectLst/>
                <a:uLnTx/>
                <a:uFillTx/>
                <a:latin typeface="Symbol" charset="2"/>
                <a:ea typeface="Symbol" charset="2"/>
                <a:cs typeface="Symbol" charset="2"/>
              </a:rPr>
              <a:t>g</a:t>
            </a:r>
            <a:r>
              <a:rPr kumimoji="0" lang="en-US" altLang="en-US" sz="2000" b="1" i="0" u="none" strike="noStrike" kern="1200" cap="none" spc="0" normalizeH="0" baseline="0" noProof="0" dirty="0" err="1">
                <a:ln>
                  <a:noFill/>
                </a:ln>
                <a:solidFill>
                  <a:prstClr val="black"/>
                </a:solidFill>
                <a:effectLst/>
                <a:uLnTx/>
                <a:uFillTx/>
                <a:latin typeface="Arial" charset="0"/>
                <a:ea typeface="ＭＳ Ｐゴシック" charset="-128"/>
                <a:cs typeface="+mn-cs"/>
              </a:rPr>
              <a:t>R</a:t>
            </a:r>
            <a:r>
              <a:rPr kumimoji="0" lang="en-US" altLang="en-US" sz="2000" b="1" i="0" u="none" strike="noStrike" kern="1200" cap="none" spc="0" normalizeH="0" baseline="0" noProof="0" dirty="0">
                <a:ln>
                  <a:noFill/>
                </a:ln>
                <a:solidFill>
                  <a:prstClr val="black"/>
                </a:solidFill>
                <a:effectLst/>
                <a:uLnTx/>
                <a:uFillTx/>
                <a:latin typeface="Arial" charset="0"/>
                <a:ea typeface="ＭＳ Ｐゴシック" charset="-128"/>
                <a:cs typeface="+mn-cs"/>
              </a:rPr>
              <a:t> activates FDCs to produce survival signals (APRIL &amp; BAFF)</a:t>
            </a:r>
          </a:p>
        </p:txBody>
      </p:sp>
      <p:sp>
        <p:nvSpPr>
          <p:cNvPr id="2" name="TextBox 1">
            <a:extLst>
              <a:ext uri="{FF2B5EF4-FFF2-40B4-BE49-F238E27FC236}">
                <a16:creationId xmlns:a16="http://schemas.microsoft.com/office/drawing/2014/main" id="{CAA655A4-AAEB-F54B-B916-9E76D7858A0A}"/>
              </a:ext>
            </a:extLst>
          </p:cNvPr>
          <p:cNvSpPr txBox="1"/>
          <p:nvPr/>
        </p:nvSpPr>
        <p:spPr>
          <a:xfrm>
            <a:off x="795130" y="5702492"/>
            <a:ext cx="796000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Immune complexes comprise antigen, antigen-specific IgG antibody, and complement</a:t>
            </a:r>
          </a:p>
        </p:txBody>
      </p:sp>
    </p:spTree>
    <p:extLst>
      <p:ext uri="{BB962C8B-B14F-4D97-AF65-F5344CB8AC3E}">
        <p14:creationId xmlns:p14="http://schemas.microsoft.com/office/powerpoint/2010/main" val="27790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07020.jpg (737×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386" y="1064943"/>
            <a:ext cx="4547113" cy="49358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41274" y="342748"/>
            <a:ext cx="887133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Complement helps activate  B-cell signaling through the CD19 complex</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558146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oursewareobjects.elsevier.com/objects/elr/Abbas/cellular8e/IC/jpg/labeled/Chapter04/00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575" y="1198981"/>
            <a:ext cx="5166691" cy="44950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667393" y="6017796"/>
            <a:ext cx="6558206" cy="338554"/>
          </a:xfrm>
          <a:prstGeom prst="rect">
            <a:avLst/>
          </a:prstGeom>
          <a:noFill/>
        </p:spPr>
        <p:txBody>
          <a:bodyPr wrap="none" rtlCol="0">
            <a:spAutoFit/>
          </a:bodyPr>
          <a:lstStyle/>
          <a:p>
            <a:r>
              <a:rPr lang="en-CA" sz="1600" i="1" dirty="0">
                <a:latin typeface="Arial"/>
                <a:cs typeface="Arial"/>
              </a:rPr>
              <a:t>PRRs of innate immunity are located in multiple cellular compartments</a:t>
            </a:r>
          </a:p>
        </p:txBody>
      </p:sp>
      <p:sp>
        <p:nvSpPr>
          <p:cNvPr id="3" name="Slide Number Placeholder 2"/>
          <p:cNvSpPr>
            <a:spLocks noGrp="1"/>
          </p:cNvSpPr>
          <p:nvPr>
            <p:ph type="sldNum" sz="quarter" idx="12"/>
          </p:nvPr>
        </p:nvSpPr>
        <p:spPr/>
        <p:txBody>
          <a:bodyPr/>
          <a:lstStyle/>
          <a:p>
            <a:fld id="{BAC4E125-5DFE-4DCC-8D96-B57E9B5E5C95}" type="slidenum">
              <a:rPr lang="en-CA" smtClean="0"/>
              <a:t>8</a:t>
            </a:fld>
            <a:endParaRPr lang="en-CA"/>
          </a:p>
        </p:txBody>
      </p:sp>
      <p:sp>
        <p:nvSpPr>
          <p:cNvPr id="4" name="TextBox 3">
            <a:extLst>
              <a:ext uri="{FF2B5EF4-FFF2-40B4-BE49-F238E27FC236}">
                <a16:creationId xmlns:a16="http://schemas.microsoft.com/office/drawing/2014/main" id="{4C751A2D-C8CA-9E40-B392-09B9E77FEB91}"/>
              </a:ext>
            </a:extLst>
          </p:cNvPr>
          <p:cNvSpPr txBox="1"/>
          <p:nvPr/>
        </p:nvSpPr>
        <p:spPr>
          <a:xfrm>
            <a:off x="872745" y="187525"/>
            <a:ext cx="7274748" cy="707886"/>
          </a:xfrm>
          <a:prstGeom prst="rect">
            <a:avLst/>
          </a:prstGeom>
          <a:noFill/>
        </p:spPr>
        <p:txBody>
          <a:bodyPr wrap="none" rtlCol="0">
            <a:spAutoFit/>
          </a:bodyPr>
          <a:lstStyle/>
          <a:p>
            <a:pPr algn="ctr"/>
            <a:r>
              <a:rPr lang="en-CA" sz="2000" b="1" dirty="0">
                <a:latin typeface="Arial"/>
                <a:cs typeface="Arial"/>
              </a:rPr>
              <a:t>Cellular locations of pattern recognition receptors (PRRs) </a:t>
            </a:r>
          </a:p>
          <a:p>
            <a:pPr algn="ctr"/>
            <a:r>
              <a:rPr lang="en-CA" sz="2000" b="1" dirty="0">
                <a:latin typeface="Arial"/>
                <a:cs typeface="Arial"/>
              </a:rPr>
              <a:t>of the innate immune system</a:t>
            </a:r>
          </a:p>
        </p:txBody>
      </p:sp>
    </p:spTree>
    <p:extLst>
      <p:ext uri="{BB962C8B-B14F-4D97-AF65-F5344CB8AC3E}">
        <p14:creationId xmlns:p14="http://schemas.microsoft.com/office/powerpoint/2010/main" val="1214259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07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640" y="1183814"/>
            <a:ext cx="3340894" cy="4735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131A1-0C19-F749-B50D-2B223BEC4F41}"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TextBox 2"/>
          <p:cNvSpPr txBox="1"/>
          <p:nvPr/>
        </p:nvSpPr>
        <p:spPr>
          <a:xfrm>
            <a:off x="2962076" y="1472361"/>
            <a:ext cx="748923"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CD19, 81, 21</a:t>
            </a:r>
          </a:p>
        </p:txBody>
      </p:sp>
      <p:sp>
        <p:nvSpPr>
          <p:cNvPr id="4" name="TextBox 3"/>
          <p:cNvSpPr txBox="1"/>
          <p:nvPr/>
        </p:nvSpPr>
        <p:spPr>
          <a:xfrm>
            <a:off x="5579245" y="1452051"/>
            <a:ext cx="428322" cy="2077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CD40</a:t>
            </a:r>
          </a:p>
        </p:txBody>
      </p:sp>
      <p:sp>
        <p:nvSpPr>
          <p:cNvPr id="5" name="Down Arrow 4"/>
          <p:cNvSpPr/>
          <p:nvPr/>
        </p:nvSpPr>
        <p:spPr bwMode="auto">
          <a:xfrm>
            <a:off x="3292330" y="1624793"/>
            <a:ext cx="57150" cy="33375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pitchFamily="-112" charset="0"/>
              <a:ea typeface="+mn-ea"/>
              <a:cs typeface="+mn-cs"/>
            </a:endParaRPr>
          </a:p>
        </p:txBody>
      </p:sp>
      <p:sp>
        <p:nvSpPr>
          <p:cNvPr id="6" name="Down Arrow 5"/>
          <p:cNvSpPr/>
          <p:nvPr/>
        </p:nvSpPr>
        <p:spPr bwMode="auto">
          <a:xfrm>
            <a:off x="5765945" y="1604059"/>
            <a:ext cx="57150" cy="27660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pitchFamily="-112" charset="0"/>
              <a:ea typeface="+mn-ea"/>
              <a:cs typeface="+mn-cs"/>
            </a:endParaRPr>
          </a:p>
        </p:txBody>
      </p:sp>
      <p:sp>
        <p:nvSpPr>
          <p:cNvPr id="7" name="TextBox 6"/>
          <p:cNvSpPr txBox="1"/>
          <p:nvPr/>
        </p:nvSpPr>
        <p:spPr>
          <a:xfrm>
            <a:off x="3139652" y="1958549"/>
            <a:ext cx="397866"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 Lyn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PI3K</a:t>
            </a:r>
          </a:p>
        </p:txBody>
      </p:sp>
      <p:sp>
        <p:nvSpPr>
          <p:cNvPr id="8" name="TextBox 7"/>
          <p:cNvSpPr txBox="1"/>
          <p:nvPr/>
        </p:nvSpPr>
        <p:spPr>
          <a:xfrm>
            <a:off x="5365558" y="1864573"/>
            <a:ext cx="857928" cy="43858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PI3K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a:ea typeface="+mn-ea"/>
                <a:cs typeface="Arial"/>
              </a:rPr>
              <a:t>“</a:t>
            </a:r>
            <a:r>
              <a:rPr kumimoji="0" lang="en-US" sz="750" b="1" i="0" u="none" strike="noStrike" kern="1200" cap="none" spc="0" normalizeH="0" baseline="0" noProof="0" dirty="0" err="1">
                <a:ln>
                  <a:noFill/>
                </a:ln>
                <a:solidFill>
                  <a:prstClr val="black"/>
                </a:solidFill>
                <a:effectLst/>
                <a:uLnTx/>
                <a:uFillTx/>
                <a:latin typeface="Arial"/>
                <a:ea typeface="+mn-ea"/>
                <a:cs typeface="Arial"/>
              </a:rPr>
              <a:t>nonclassical</a:t>
            </a:r>
            <a:r>
              <a:rPr kumimoji="0" lang="en-US" sz="750" b="1" i="0" u="none" strike="noStrike" kern="1200" cap="none" spc="0" normalizeH="0" baseline="0" noProof="0" dirty="0">
                <a:ln>
                  <a:noFill/>
                </a:ln>
                <a:solidFill>
                  <a:prstClr val="black"/>
                </a:solidFill>
                <a:effectLst/>
                <a:uLnTx/>
                <a:uFillTx/>
                <a:latin typeface="Arial"/>
                <a:ea typeface="+mn-ea"/>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black"/>
                </a:solidFill>
                <a:effectLst/>
                <a:uLnTx/>
                <a:uFillTx/>
                <a:latin typeface="Arial"/>
                <a:ea typeface="+mn-ea"/>
                <a:cs typeface="Arial"/>
              </a:rPr>
              <a:t>NFkB</a:t>
            </a:r>
            <a:r>
              <a:rPr kumimoji="0" lang="en-US" sz="750" b="1" i="0" u="none" strike="noStrike" kern="1200" cap="none" spc="0" normalizeH="0" baseline="0" noProof="0" dirty="0">
                <a:ln>
                  <a:noFill/>
                </a:ln>
                <a:solidFill>
                  <a:prstClr val="black"/>
                </a:solidFill>
                <a:effectLst/>
                <a:uLnTx/>
                <a:uFillTx/>
                <a:latin typeface="Arial"/>
                <a:ea typeface="+mn-ea"/>
                <a:cs typeface="Arial"/>
              </a:rPr>
              <a:t> pathway</a:t>
            </a:r>
          </a:p>
        </p:txBody>
      </p:sp>
      <p:sp>
        <p:nvSpPr>
          <p:cNvPr id="9" name="TextBox 8"/>
          <p:cNvSpPr txBox="1"/>
          <p:nvPr/>
        </p:nvSpPr>
        <p:spPr>
          <a:xfrm>
            <a:off x="6480546" y="1535829"/>
            <a:ext cx="2241319" cy="71558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1</a:t>
            </a:r>
            <a:r>
              <a:rPr kumimoji="0" lang="en-US" sz="1350" b="1" i="0" u="none" strike="noStrike" kern="1200" cap="none" spc="0" normalizeH="0" baseline="30000" noProof="0" dirty="0">
                <a:ln>
                  <a:noFill/>
                </a:ln>
                <a:solidFill>
                  <a:prstClr val="black"/>
                </a:solidFill>
                <a:effectLst/>
                <a:uLnTx/>
                <a:uFillTx/>
                <a:latin typeface="Calibri"/>
                <a:ea typeface="+mn-ea"/>
                <a:cs typeface="+mn-cs"/>
              </a:rPr>
              <a:t>st</a:t>
            </a:r>
            <a:r>
              <a:rPr kumimoji="0" lang="en-US" sz="1350" b="1" i="0" u="none" strike="noStrike" kern="1200" cap="none" spc="0" normalizeH="0" baseline="0" noProof="0" dirty="0">
                <a:ln>
                  <a:noFill/>
                </a:ln>
                <a:solidFill>
                  <a:prstClr val="black"/>
                </a:solidFill>
                <a:effectLst/>
                <a:uLnTx/>
                <a:uFillTx/>
                <a:latin typeface="Calibri"/>
                <a:ea typeface="+mn-ea"/>
                <a:cs typeface="+mn-cs"/>
              </a:rPr>
              <a:t> signal</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err="1">
                <a:ln>
                  <a:noFill/>
                </a:ln>
                <a:solidFill>
                  <a:prstClr val="black"/>
                </a:solidFill>
                <a:effectLst/>
                <a:uLnTx/>
                <a:uFillTx/>
                <a:latin typeface="Calibri"/>
                <a:ea typeface="+mn-ea"/>
                <a:cs typeface="+mn-cs"/>
              </a:rPr>
              <a:t>BcR</a:t>
            </a: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2</a:t>
            </a:r>
            <a:r>
              <a:rPr kumimoji="0" lang="en-US" sz="1350" b="1" i="0" u="none" strike="noStrike" kern="1200" cap="none" spc="0" normalizeH="0" baseline="30000" noProof="0" dirty="0">
                <a:ln>
                  <a:noFill/>
                </a:ln>
                <a:solidFill>
                  <a:prstClr val="black"/>
                </a:solidFill>
                <a:effectLst/>
                <a:uLnTx/>
                <a:uFillTx/>
                <a:latin typeface="Calibri"/>
                <a:ea typeface="+mn-ea"/>
                <a:cs typeface="+mn-cs"/>
              </a:rPr>
              <a:t>nd</a:t>
            </a:r>
            <a:r>
              <a:rPr kumimoji="0" lang="en-US" sz="1350" b="1" i="0" u="none" strike="noStrike" kern="1200" cap="none" spc="0" normalizeH="0" baseline="0" noProof="0" dirty="0">
                <a:ln>
                  <a:noFill/>
                </a:ln>
                <a:solidFill>
                  <a:prstClr val="black"/>
                </a:solidFill>
                <a:effectLst/>
                <a:uLnTx/>
                <a:uFillTx/>
                <a:latin typeface="Calibri"/>
                <a:ea typeface="+mn-ea"/>
                <a:cs typeface="+mn-cs"/>
              </a:rPr>
              <a:t> signal</a:t>
            </a:r>
            <a:r>
              <a:rPr kumimoji="0" lang="en-US" sz="1350" b="0" i="0" u="none" strike="noStrike" kern="1200" cap="none" spc="0" normalizeH="0" baseline="0" noProof="0" dirty="0">
                <a:ln>
                  <a:noFill/>
                </a:ln>
                <a:solidFill>
                  <a:prstClr val="black"/>
                </a:solidFill>
                <a:effectLst/>
                <a:uLnTx/>
                <a:uFillTx/>
                <a:latin typeface="Calibri"/>
                <a:ea typeface="+mn-ea"/>
                <a:cs typeface="+mn-cs"/>
              </a:rPr>
              <a:t>: CD40, CD19/21/81</a:t>
            </a:r>
          </a:p>
        </p:txBody>
      </p:sp>
      <p:sp>
        <p:nvSpPr>
          <p:cNvPr id="10" name="TextBox 9">
            <a:extLst>
              <a:ext uri="{FF2B5EF4-FFF2-40B4-BE49-F238E27FC236}">
                <a16:creationId xmlns:a16="http://schemas.microsoft.com/office/drawing/2014/main" id="{071546B0-304B-6448-8290-5EE923FE4532}"/>
              </a:ext>
            </a:extLst>
          </p:cNvPr>
          <p:cNvSpPr txBox="1"/>
          <p:nvPr/>
        </p:nvSpPr>
        <p:spPr>
          <a:xfrm>
            <a:off x="2912341" y="1224213"/>
            <a:ext cx="92204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C3 fragments</a:t>
            </a:r>
          </a:p>
        </p:txBody>
      </p:sp>
      <p:sp>
        <p:nvSpPr>
          <p:cNvPr id="11" name="TextBox 10">
            <a:extLst>
              <a:ext uri="{FF2B5EF4-FFF2-40B4-BE49-F238E27FC236}">
                <a16:creationId xmlns:a16="http://schemas.microsoft.com/office/drawing/2014/main" id="{1C9FFA76-C14A-FC4E-997B-74160CD0B383}"/>
              </a:ext>
            </a:extLst>
          </p:cNvPr>
          <p:cNvSpPr txBox="1"/>
          <p:nvPr/>
        </p:nvSpPr>
        <p:spPr>
          <a:xfrm>
            <a:off x="5289654" y="1236656"/>
            <a:ext cx="101181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CD40L Th cells</a:t>
            </a:r>
          </a:p>
        </p:txBody>
      </p:sp>
      <p:sp>
        <p:nvSpPr>
          <p:cNvPr id="12" name="TextBox 11">
            <a:extLst>
              <a:ext uri="{FF2B5EF4-FFF2-40B4-BE49-F238E27FC236}">
                <a16:creationId xmlns:a16="http://schemas.microsoft.com/office/drawing/2014/main" id="{80960252-72C6-034E-94A5-E40EB7E1550B}"/>
              </a:ext>
            </a:extLst>
          </p:cNvPr>
          <p:cNvSpPr txBox="1"/>
          <p:nvPr/>
        </p:nvSpPr>
        <p:spPr>
          <a:xfrm>
            <a:off x="384314" y="361214"/>
            <a:ext cx="8586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BcR</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signaling works with complement signaling and CD 40 signaling</a:t>
            </a:r>
          </a:p>
        </p:txBody>
      </p:sp>
      <p:sp>
        <p:nvSpPr>
          <p:cNvPr id="13" name="TextBox 12">
            <a:extLst>
              <a:ext uri="{FF2B5EF4-FFF2-40B4-BE49-F238E27FC236}">
                <a16:creationId xmlns:a16="http://schemas.microsoft.com/office/drawing/2014/main" id="{04642EF0-8E1C-6447-B89A-6A999428EDD3}"/>
              </a:ext>
            </a:extLst>
          </p:cNvPr>
          <p:cNvSpPr txBox="1"/>
          <p:nvPr/>
        </p:nvSpPr>
        <p:spPr>
          <a:xfrm>
            <a:off x="698500" y="1320800"/>
            <a:ext cx="19062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FcRIIb</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-ITIMs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Bind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IgGs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inhibit signaling</a:t>
            </a:r>
          </a:p>
        </p:txBody>
      </p:sp>
    </p:spTree>
    <p:extLst>
      <p:ext uri="{BB962C8B-B14F-4D97-AF65-F5344CB8AC3E}">
        <p14:creationId xmlns:p14="http://schemas.microsoft.com/office/powerpoint/2010/main" val="3106192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711" y="299356"/>
            <a:ext cx="8595283"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Sequence of events in humoral immune responses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to T cell–dependent protein antigens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946" y="1207770"/>
            <a:ext cx="5674811" cy="4758350"/>
          </a:xfrm>
          <a:prstGeom prst="rect">
            <a:avLst/>
          </a:prstGeom>
        </p:spPr>
      </p:pic>
    </p:spTree>
    <p:extLst>
      <p:ext uri="{BB962C8B-B14F-4D97-AF65-F5344CB8AC3E}">
        <p14:creationId xmlns:p14="http://schemas.microsoft.com/office/powerpoint/2010/main" val="4278842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12012.jpg (800×7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246" y="1110093"/>
            <a:ext cx="5086940" cy="489617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783409" y="445977"/>
            <a:ext cx="5708614"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The germinal center reaction in a lymph node</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689049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12020.jpg (800×5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45" y="1159673"/>
            <a:ext cx="5946509" cy="431865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0" y="246724"/>
            <a:ext cx="875968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Germinal center reactions produce “</a:t>
            </a:r>
            <a:r>
              <a:rPr kumimoji="0" lang="en-CA" sz="2000" b="1" i="0" u="none" strike="noStrike" kern="1200" cap="none" spc="0" normalizeH="0" baseline="0" noProof="0" dirty="0">
                <a:ln>
                  <a:noFill/>
                </a:ln>
                <a:solidFill>
                  <a:srgbClr val="FF0000"/>
                </a:solidFill>
                <a:effectLst/>
                <a:uLnTx/>
                <a:uFillTx/>
                <a:latin typeface="Arial"/>
                <a:ea typeface="+mn-ea"/>
                <a:cs typeface="Arial"/>
              </a:rPr>
              <a:t>central</a:t>
            </a:r>
            <a:r>
              <a:rPr kumimoji="0" lang="en-CA" sz="2000" b="1" i="0" u="none" strike="noStrike" kern="1200" cap="none" spc="0" normalizeH="0" baseline="0" noProof="0" dirty="0">
                <a:ln>
                  <a:noFill/>
                </a:ln>
                <a:solidFill>
                  <a:prstClr val="black"/>
                </a:solidFill>
                <a:effectLst/>
                <a:uLnTx/>
                <a:uFillTx/>
                <a:latin typeface="Arial"/>
                <a:ea typeface="+mn-ea"/>
                <a:cs typeface="Arial"/>
              </a:rPr>
              <a:t>” </a:t>
            </a:r>
            <a:r>
              <a:rPr kumimoji="0" lang="en-CA" sz="2000" b="1" i="0" u="none" strike="noStrike" kern="1200" cap="none" spc="0" normalizeH="0" baseline="0" noProof="0" dirty="0">
                <a:ln>
                  <a:noFill/>
                </a:ln>
                <a:solidFill>
                  <a:srgbClr val="FF0000"/>
                </a:solidFill>
                <a:effectLst/>
                <a:uLnTx/>
                <a:uFillTx/>
                <a:latin typeface="Arial"/>
                <a:ea typeface="+mn-ea"/>
                <a:cs typeface="Arial"/>
              </a:rPr>
              <a:t>memory B cells and </a:t>
            </a:r>
            <a:r>
              <a:rPr kumimoji="0" lang="en-CA" sz="2000" b="1" i="0" u="none" strike="noStrike" kern="1200" cap="none" spc="0" normalizeH="0" baseline="0" noProof="0" dirty="0">
                <a:ln>
                  <a:noFill/>
                </a:ln>
                <a:solidFill>
                  <a:prstClr val="black"/>
                </a:solidFill>
                <a:effectLst/>
                <a:uLnTx/>
                <a:uFillTx/>
                <a:latin typeface="Arial"/>
                <a:ea typeface="+mn-ea"/>
                <a:cs typeface="Arial"/>
              </a:rPr>
              <a:t>antibody-secreting </a:t>
            </a:r>
            <a:r>
              <a:rPr kumimoji="0" lang="en-CA" sz="2000" b="1" i="1" u="none" strike="noStrike" kern="1200" cap="none" spc="0" normalizeH="0" baseline="0" noProof="0" dirty="0" err="1">
                <a:ln>
                  <a:noFill/>
                </a:ln>
                <a:solidFill>
                  <a:srgbClr val="FF0000"/>
                </a:solidFill>
                <a:effectLst/>
                <a:uLnTx/>
                <a:uFillTx/>
                <a:latin typeface="Arial"/>
                <a:ea typeface="+mn-ea"/>
                <a:cs typeface="Arial"/>
              </a:rPr>
              <a:t>plasmablasts</a:t>
            </a:r>
            <a:r>
              <a:rPr kumimoji="0" lang="en-CA" sz="2000" b="1" i="1" u="none" strike="noStrike" kern="1200" cap="none" spc="0" normalizeH="0" baseline="0" noProof="0" dirty="0">
                <a:ln>
                  <a:noFill/>
                </a:ln>
                <a:solidFill>
                  <a:srgbClr val="FF0000"/>
                </a:solidFill>
                <a:effectLst/>
                <a:uLnTx/>
                <a:uFillTx/>
                <a:latin typeface="Arial"/>
                <a:ea typeface="+mn-ea"/>
                <a:cs typeface="Arial"/>
              </a:rPr>
              <a:t> </a:t>
            </a:r>
            <a:r>
              <a:rPr kumimoji="0" lang="en-CA" sz="2000" b="1" i="0" u="none" strike="noStrike" kern="1200" cap="none" spc="0" normalizeH="0" baseline="0" noProof="0" dirty="0">
                <a:ln>
                  <a:noFill/>
                </a:ln>
                <a:solidFill>
                  <a:prstClr val="black"/>
                </a:solidFill>
                <a:effectLst/>
                <a:uLnTx/>
                <a:uFillTx/>
                <a:latin typeface="Arial"/>
                <a:ea typeface="+mn-ea"/>
                <a:cs typeface="Arial"/>
              </a:rPr>
              <a:t>(destined to become plasma cells) </a:t>
            </a:r>
          </a:p>
        </p:txBody>
      </p:sp>
      <p:sp>
        <p:nvSpPr>
          <p:cNvPr id="3" name="TextBox 2">
            <a:extLst>
              <a:ext uri="{FF2B5EF4-FFF2-40B4-BE49-F238E27FC236}">
                <a16:creationId xmlns:a16="http://schemas.microsoft.com/office/drawing/2014/main" id="{887C6653-F111-0F48-87AC-CFE5EC96845A}"/>
              </a:ext>
            </a:extLst>
          </p:cNvPr>
          <p:cNvSpPr txBox="1"/>
          <p:nvPr/>
        </p:nvSpPr>
        <p:spPr>
          <a:xfrm>
            <a:off x="2712355" y="5683388"/>
            <a:ext cx="371928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BcR</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becomes a secreted antibody</a:t>
            </a:r>
          </a:p>
        </p:txBody>
      </p:sp>
    </p:spTree>
    <p:extLst>
      <p:ext uri="{BB962C8B-B14F-4D97-AF65-F5344CB8AC3E}">
        <p14:creationId xmlns:p14="http://schemas.microsoft.com/office/powerpoint/2010/main" val="695966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ure_10_14">
            <a:extLst>
              <a:ext uri="{FF2B5EF4-FFF2-40B4-BE49-F238E27FC236}">
                <a16:creationId xmlns:a16="http://schemas.microsoft.com/office/drawing/2014/main" id="{CE3D4DBB-021E-2E40-8DE5-568AE0EF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56907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1">
            <a:extLst>
              <a:ext uri="{FF2B5EF4-FFF2-40B4-BE49-F238E27FC236}">
                <a16:creationId xmlns:a16="http://schemas.microsoft.com/office/drawing/2014/main" id="{D9B47CAA-BD39-B547-9272-0AD34C6F4565}"/>
              </a:ext>
            </a:extLst>
          </p:cNvPr>
          <p:cNvSpPr txBox="1">
            <a:spLocks noChangeArrowheads="1"/>
          </p:cNvSpPr>
          <p:nvPr/>
        </p:nvSpPr>
        <p:spPr bwMode="auto">
          <a:xfrm>
            <a:off x="304800" y="304800"/>
            <a:ext cx="854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Class switching requires CD40L &amp; is mediated by LPS and cytokines</a:t>
            </a:r>
          </a:p>
        </p:txBody>
      </p:sp>
      <p:sp>
        <p:nvSpPr>
          <p:cNvPr id="74755" name="TextBox 1">
            <a:extLst>
              <a:ext uri="{FF2B5EF4-FFF2-40B4-BE49-F238E27FC236}">
                <a16:creationId xmlns:a16="http://schemas.microsoft.com/office/drawing/2014/main" id="{DED0153C-DA29-604D-B6E8-FEC240D6B2DD}"/>
              </a:ext>
            </a:extLst>
          </p:cNvPr>
          <p:cNvSpPr txBox="1">
            <a:spLocks noChangeArrowheads="1"/>
          </p:cNvSpPr>
          <p:nvPr/>
        </p:nvSpPr>
        <p:spPr bwMode="auto">
          <a:xfrm>
            <a:off x="2514600" y="6248400"/>
            <a:ext cx="5057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Mice: IgG1, 2a, 2b (2c) and 3. Humans: IgG 1-4</a:t>
            </a:r>
          </a:p>
        </p:txBody>
      </p:sp>
    </p:spTree>
    <p:extLst>
      <p:ext uri="{BB962C8B-B14F-4D97-AF65-F5344CB8AC3E}">
        <p14:creationId xmlns:p14="http://schemas.microsoft.com/office/powerpoint/2010/main" val="2688797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12017.jpg (800×7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673" y="1568378"/>
            <a:ext cx="4514926" cy="411987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973844" y="640164"/>
            <a:ext cx="246093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Affinity maturation</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p:cNvSpPr txBox="1"/>
          <p:nvPr/>
        </p:nvSpPr>
        <p:spPr>
          <a:xfrm>
            <a:off x="6446949" y="2659985"/>
            <a:ext cx="247959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When antigen is limiting, B cells bearing high-affinity antibodies are selected over their lower-affinity counterparts in the light zones.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Thus B cells bearing lower affinity antibodies die off, and “drop out” of the antibody response.</a:t>
            </a:r>
          </a:p>
        </p:txBody>
      </p:sp>
      <p:sp>
        <p:nvSpPr>
          <p:cNvPr id="4" name="TextBox 3">
            <a:extLst>
              <a:ext uri="{FF2B5EF4-FFF2-40B4-BE49-F238E27FC236}">
                <a16:creationId xmlns:a16="http://schemas.microsoft.com/office/drawing/2014/main" id="{9ED3CC8B-4ECE-4F47-BEEF-AA9ECB824D87}"/>
              </a:ext>
            </a:extLst>
          </p:cNvPr>
          <p:cNvSpPr txBox="1"/>
          <p:nvPr/>
        </p:nvSpPr>
        <p:spPr>
          <a:xfrm>
            <a:off x="1179444" y="5791200"/>
            <a:ext cx="722243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Somatic mutations are produced by activation-induced cytosine deaminase, the same enzyme that mediates class switching!</a:t>
            </a:r>
          </a:p>
        </p:txBody>
      </p:sp>
    </p:spTree>
    <p:extLst>
      <p:ext uri="{BB962C8B-B14F-4D97-AF65-F5344CB8AC3E}">
        <p14:creationId xmlns:p14="http://schemas.microsoft.com/office/powerpoint/2010/main" val="4272707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12018.jpg (800×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52" y="1789716"/>
            <a:ext cx="5715000" cy="38290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94241" y="265848"/>
            <a:ext cx="7818166"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Progression of clonal lineages based upon somatic mutations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accumulating in unmutated, recombined </a:t>
            </a:r>
            <a:r>
              <a:rPr kumimoji="0" lang="en-CA" sz="2000" b="1" i="1" u="none" strike="noStrike" kern="1200" cap="none" spc="0" normalizeH="0" baseline="0" noProof="0" dirty="0">
                <a:ln>
                  <a:noFill/>
                </a:ln>
                <a:solidFill>
                  <a:prstClr val="black"/>
                </a:solidFill>
                <a:effectLst/>
                <a:uLnTx/>
                <a:uFillTx/>
                <a:latin typeface="Arial"/>
                <a:ea typeface="+mn-ea"/>
                <a:cs typeface="Arial"/>
              </a:rPr>
              <a:t>Ig V</a:t>
            </a:r>
            <a:r>
              <a:rPr kumimoji="0" lang="en-CA" sz="2000" b="1" i="0" u="none" strike="noStrike" kern="1200" cap="none" spc="0" normalizeH="0" baseline="0" noProof="0" dirty="0">
                <a:ln>
                  <a:noFill/>
                </a:ln>
                <a:solidFill>
                  <a:prstClr val="black"/>
                </a:solidFill>
                <a:effectLst/>
                <a:uLnTx/>
                <a:uFillTx/>
                <a:latin typeface="Arial"/>
                <a:ea typeface="+mn-ea"/>
                <a:cs typeface="Arial"/>
              </a:rPr>
              <a:t> genes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TextBox 2"/>
          <p:cNvSpPr txBox="1"/>
          <p:nvPr/>
        </p:nvSpPr>
        <p:spPr>
          <a:xfrm>
            <a:off x="6305258" y="2652112"/>
            <a:ext cx="2778721" cy="30008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Lineages of B cells can be traced by analyzing their SHM patterns compared to their germline V, D and J gene segments, and building phylogenetic trees of their lineages.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This example used a </a:t>
            </a:r>
            <a:r>
              <a:rPr kumimoji="0" lang="en-US" sz="1050" b="0" i="0" u="none" strike="noStrike" kern="1200" cap="none" spc="0" normalizeH="0" baseline="0" noProof="0" dirty="0" err="1">
                <a:ln>
                  <a:noFill/>
                </a:ln>
                <a:solidFill>
                  <a:prstClr val="black"/>
                </a:solidFill>
                <a:effectLst/>
                <a:uLnTx/>
                <a:uFillTx/>
                <a:latin typeface="Arial"/>
                <a:ea typeface="+mn-ea"/>
                <a:cs typeface="Arial"/>
              </a:rPr>
              <a:t>hapten</a:t>
            </a:r>
            <a:r>
              <a:rPr kumimoji="0" lang="en-US" sz="1050" b="0" i="0" u="none" strike="noStrike" kern="1200" cap="none" spc="0" normalizeH="0" baseline="0" noProof="0" dirty="0">
                <a:ln>
                  <a:noFill/>
                </a:ln>
                <a:solidFill>
                  <a:prstClr val="black"/>
                </a:solidFill>
                <a:effectLst/>
                <a:uLnTx/>
                <a:uFillTx/>
                <a:latin typeface="Arial"/>
                <a:ea typeface="+mn-ea"/>
                <a:cs typeface="Arial"/>
              </a:rPr>
              <a:t> for cloning </a:t>
            </a:r>
            <a:r>
              <a:rPr kumimoji="0" lang="en-US" sz="1050" b="0" i="0" u="none" strike="noStrike" kern="1200" cap="none" spc="0" normalizeH="0" baseline="0" noProof="0" dirty="0" err="1">
                <a:ln>
                  <a:noFill/>
                </a:ln>
                <a:solidFill>
                  <a:prstClr val="black"/>
                </a:solidFill>
                <a:effectLst/>
                <a:uLnTx/>
                <a:uFillTx/>
                <a:latin typeface="Arial"/>
                <a:ea typeface="+mn-ea"/>
                <a:cs typeface="Arial"/>
              </a:rPr>
              <a:t>hapten</a:t>
            </a:r>
            <a:r>
              <a:rPr kumimoji="0" lang="en-US" sz="1050" b="0" i="0" u="none" strike="noStrike" kern="1200" cap="none" spc="0" normalizeH="0" baseline="0" noProof="0" dirty="0">
                <a:ln>
                  <a:noFill/>
                </a:ln>
                <a:solidFill>
                  <a:prstClr val="black"/>
                </a:solidFill>
                <a:effectLst/>
                <a:uLnTx/>
                <a:uFillTx/>
                <a:latin typeface="Arial"/>
                <a:ea typeface="+mn-ea"/>
                <a:cs typeface="Arial"/>
              </a:rPr>
              <a:t>-specific </a:t>
            </a:r>
            <a:r>
              <a:rPr kumimoji="0" lang="en-US" sz="1050" b="0" i="0" u="none" strike="noStrike" kern="1200" cap="none" spc="0" normalizeH="0" baseline="0" noProof="0" dirty="0" err="1">
                <a:ln>
                  <a:noFill/>
                </a:ln>
                <a:solidFill>
                  <a:prstClr val="black"/>
                </a:solidFill>
                <a:effectLst/>
                <a:uLnTx/>
                <a:uFillTx/>
                <a:latin typeface="Arial"/>
                <a:ea typeface="+mn-ea"/>
                <a:cs typeface="Arial"/>
              </a:rPr>
              <a:t>MAbs</a:t>
            </a:r>
            <a:r>
              <a:rPr kumimoji="0" lang="en-US" sz="1050" b="0" i="0" u="none" strike="noStrike" kern="1200" cap="none" spc="0" normalizeH="0" baseline="0" noProof="0" dirty="0">
                <a:ln>
                  <a:noFill/>
                </a:ln>
                <a:solidFill>
                  <a:prstClr val="black"/>
                </a:solidFill>
                <a:effectLst/>
                <a:uLnTx/>
                <a:uFillTx/>
                <a:latin typeface="Arial"/>
                <a:ea typeface="+mn-ea"/>
                <a:cs typeface="Arial"/>
              </a:rPr>
              <a:t> from immunized mice. That is why it is not a “poly-clonal” response but instead is dominated by a single VH gene.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Normally, there would be an initial polyclonal IgM response against multiple determinants on an antigen, with the lower-affinity clones dropping out as the GC reaction progresses, multiple somatically mutated lineages would arise over time.</a:t>
            </a:r>
          </a:p>
        </p:txBody>
      </p:sp>
      <p:sp>
        <p:nvSpPr>
          <p:cNvPr id="4" name="TextBox 3">
            <a:extLst>
              <a:ext uri="{FF2B5EF4-FFF2-40B4-BE49-F238E27FC236}">
                <a16:creationId xmlns:a16="http://schemas.microsoft.com/office/drawing/2014/main" id="{1FB37922-A3AA-4141-B1C7-062FD442E12D}"/>
              </a:ext>
            </a:extLst>
          </p:cNvPr>
          <p:cNvSpPr txBox="1"/>
          <p:nvPr/>
        </p:nvSpPr>
        <p:spPr>
          <a:xfrm>
            <a:off x="694241" y="5883966"/>
            <a:ext cx="6744539"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AIRR-sequencing allows assessment of multiple clonal lineages;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depends on knowing the germline V, D and J genes of the individual!</a:t>
            </a:r>
          </a:p>
        </p:txBody>
      </p:sp>
    </p:spTree>
    <p:extLst>
      <p:ext uri="{BB962C8B-B14F-4D97-AF65-F5344CB8AC3E}">
        <p14:creationId xmlns:p14="http://schemas.microsoft.com/office/powerpoint/2010/main" val="542459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781175"/>
            <a:ext cx="6524625" cy="3295650"/>
          </a:xfrm>
          <a:prstGeom prst="rect">
            <a:avLst/>
          </a:prstGeom>
        </p:spPr>
      </p:pic>
      <p:sp>
        <p:nvSpPr>
          <p:cNvPr id="3" name="TextBox 2"/>
          <p:cNvSpPr txBox="1"/>
          <p:nvPr/>
        </p:nvSpPr>
        <p:spPr>
          <a:xfrm>
            <a:off x="4834891" y="5417821"/>
            <a:ext cx="410561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Pepper &amp; Cockburn 2017 </a:t>
            </a:r>
            <a:r>
              <a:rPr kumimoji="0" lang="en-US" sz="1200" b="0" i="1" u="none" strike="noStrike" kern="1200" cap="none" spc="0" normalizeH="0" baseline="0" noProof="0" dirty="0" err="1">
                <a:ln>
                  <a:noFill/>
                </a:ln>
                <a:solidFill>
                  <a:prstClr val="black"/>
                </a:solidFill>
                <a:effectLst/>
                <a:uLnTx/>
                <a:uFillTx/>
                <a:latin typeface="Arial" charset="0"/>
                <a:ea typeface="Arial" charset="0"/>
                <a:cs typeface="Arial" charset="0"/>
              </a:rPr>
              <a:t>Immunol</a:t>
            </a:r>
            <a:r>
              <a:rPr kumimoji="0" lang="en-US" sz="1200" b="0" i="1" u="none" strike="noStrike" kern="1200" cap="none" spc="0" normalizeH="0" baseline="0" noProof="0" dirty="0">
                <a:ln>
                  <a:noFill/>
                </a:ln>
                <a:solidFill>
                  <a:prstClr val="black"/>
                </a:solidFill>
                <a:effectLst/>
                <a:uLnTx/>
                <a:uFillTx/>
                <a:latin typeface="Arial" charset="0"/>
                <a:ea typeface="Arial" charset="0"/>
                <a:cs typeface="Arial" charset="0"/>
              </a:rPr>
              <a:t> &amp; Cell </a:t>
            </a:r>
            <a:r>
              <a:rPr kumimoji="0" lang="en-US" sz="1200" b="0" i="1" u="none" strike="noStrike" kern="1200" cap="none" spc="0" normalizeH="0" baseline="0" noProof="0" dirty="0" err="1">
                <a:ln>
                  <a:noFill/>
                </a:ln>
                <a:solidFill>
                  <a:prstClr val="black"/>
                </a:solidFill>
                <a:effectLst/>
                <a:uLnTx/>
                <a:uFillTx/>
                <a:latin typeface="Arial" charset="0"/>
                <a:ea typeface="Arial" charset="0"/>
                <a:cs typeface="Arial" charset="0"/>
              </a:rPr>
              <a:t>Biol</a:t>
            </a:r>
            <a:r>
              <a:rPr kumimoji="0" lang="en-US" sz="1200" b="0" i="1"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95:862-863</a:t>
            </a:r>
          </a:p>
        </p:txBody>
      </p:sp>
      <p:sp>
        <p:nvSpPr>
          <p:cNvPr id="4" name="TextBox 3">
            <a:extLst>
              <a:ext uri="{FF2B5EF4-FFF2-40B4-BE49-F238E27FC236}">
                <a16:creationId xmlns:a16="http://schemas.microsoft.com/office/drawing/2014/main" id="{EBDFAAEC-9983-024A-AF36-F0997B5E380B}"/>
              </a:ext>
            </a:extLst>
          </p:cNvPr>
          <p:cNvSpPr txBox="1"/>
          <p:nvPr/>
        </p:nvSpPr>
        <p:spPr>
          <a:xfrm>
            <a:off x="1548622" y="345400"/>
            <a:ext cx="603723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AID-mediated recombination of gene fragments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into the heavy chain V region</a:t>
            </a:r>
          </a:p>
        </p:txBody>
      </p:sp>
    </p:spTree>
    <p:extLst>
      <p:ext uri="{BB962C8B-B14F-4D97-AF65-F5344CB8AC3E}">
        <p14:creationId xmlns:p14="http://schemas.microsoft.com/office/powerpoint/2010/main" val="941009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2D991-91A9-AE48-A27C-13C3107193F5}"/>
              </a:ext>
            </a:extLst>
          </p:cNvPr>
          <p:cNvPicPr>
            <a:picLocks noChangeAspect="1"/>
          </p:cNvPicPr>
          <p:nvPr/>
        </p:nvPicPr>
        <p:blipFill>
          <a:blip r:embed="rId2"/>
          <a:stretch>
            <a:fillRect/>
          </a:stretch>
        </p:blipFill>
        <p:spPr>
          <a:xfrm>
            <a:off x="0" y="0"/>
            <a:ext cx="1899138" cy="1197546"/>
          </a:xfrm>
          <a:prstGeom prst="rect">
            <a:avLst/>
          </a:prstGeom>
        </p:spPr>
      </p:pic>
      <p:cxnSp>
        <p:nvCxnSpPr>
          <p:cNvPr id="5" name="Straight Connector 4">
            <a:extLst>
              <a:ext uri="{FF2B5EF4-FFF2-40B4-BE49-F238E27FC236}">
                <a16:creationId xmlns:a16="http://schemas.microsoft.com/office/drawing/2014/main" id="{6B09BFE7-6A40-4443-BDFB-133999AAB232}"/>
              </a:ext>
            </a:extLst>
          </p:cNvPr>
          <p:cNvCxnSpPr/>
          <p:nvPr/>
        </p:nvCxnSpPr>
        <p:spPr>
          <a:xfrm>
            <a:off x="0" y="1197546"/>
            <a:ext cx="9144000" cy="101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A5456A8B-6D68-1C40-82BE-E69855CF4EB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Chapter 3: Clonal responses of B and T cells</a:t>
            </a:r>
          </a:p>
        </p:txBody>
      </p:sp>
      <p:sp>
        <p:nvSpPr>
          <p:cNvPr id="4" name="Slide Number Placeholder 3">
            <a:extLst>
              <a:ext uri="{FF2B5EF4-FFF2-40B4-BE49-F238E27FC236}">
                <a16:creationId xmlns:a16="http://schemas.microsoft.com/office/drawing/2014/main" id="{1EBD4519-8E9F-9444-A4B0-6496E9CC05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A5BE9-B172-7244-9DA5-14841A33ACC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TextBox 5">
            <a:extLst>
              <a:ext uri="{FF2B5EF4-FFF2-40B4-BE49-F238E27FC236}">
                <a16:creationId xmlns:a16="http://schemas.microsoft.com/office/drawing/2014/main" id="{63A7F09E-DAEE-9549-A198-0C5E3627822D}"/>
              </a:ext>
            </a:extLst>
          </p:cNvPr>
          <p:cNvSpPr txBox="1"/>
          <p:nvPr/>
        </p:nvSpPr>
        <p:spPr>
          <a:xfrm>
            <a:off x="3124200" y="414107"/>
            <a:ext cx="31935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3, Section 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D0C1E8E-5856-1D4E-B899-886B09B9747B}"/>
              </a:ext>
            </a:extLst>
          </p:cNvPr>
          <p:cNvSpPr txBox="1"/>
          <p:nvPr/>
        </p:nvSpPr>
        <p:spPr>
          <a:xfrm>
            <a:off x="0" y="2465208"/>
            <a:ext cx="8959504"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Role of co-stimulation in determining the type immune response generated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anergy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/tolerance)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009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1051" y="326323"/>
            <a:ext cx="6961484"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Mechanisms of helper T-cell-mediated B-cell activation</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116" y="1045899"/>
            <a:ext cx="6569300" cy="3926066"/>
          </a:xfrm>
          <a:prstGeom prst="rect">
            <a:avLst/>
          </a:prstGeom>
        </p:spPr>
      </p:pic>
      <p:sp>
        <p:nvSpPr>
          <p:cNvPr id="4" name="TextBox 3"/>
          <p:cNvSpPr txBox="1"/>
          <p:nvPr/>
        </p:nvSpPr>
        <p:spPr>
          <a:xfrm>
            <a:off x="540875" y="5291431"/>
            <a:ext cx="8341835"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charset="0"/>
                <a:ea typeface="Arial" charset="0"/>
                <a:cs typeface="Arial" charset="0"/>
              </a:rPr>
              <a:t>T cell is also activated by B cell’s B7 (binding to CD28) and ICOS ligand (binding to ICOS)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charset="0"/>
                <a:ea typeface="Arial" charset="0"/>
                <a:cs typeface="Arial" charset="0"/>
              </a:rPr>
              <a:t>The local mix of cytokines drives class switching by B cells.</a:t>
            </a:r>
          </a:p>
        </p:txBody>
      </p:sp>
    </p:spTree>
    <p:extLst>
      <p:ext uri="{BB962C8B-B14F-4D97-AF65-F5344CB8AC3E}">
        <p14:creationId xmlns:p14="http://schemas.microsoft.com/office/powerpoint/2010/main" val="168693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C4E125-5DFE-4DCC-8D96-B57E9B5E5C95}" type="slidenum">
              <a:rPr lang="en-CA" smtClean="0"/>
              <a:t>9</a:t>
            </a:fld>
            <a:endParaRPr lang="en-CA"/>
          </a:p>
        </p:txBody>
      </p:sp>
      <p:pic>
        <p:nvPicPr>
          <p:cNvPr id="5" name="Picture 4">
            <a:extLst>
              <a:ext uri="{FF2B5EF4-FFF2-40B4-BE49-F238E27FC236}">
                <a16:creationId xmlns:a16="http://schemas.microsoft.com/office/drawing/2014/main" id="{DC59330F-B558-7A45-928D-7A7D12878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61" y="1042525"/>
            <a:ext cx="3188246" cy="5090625"/>
          </a:xfrm>
          <a:prstGeom prst="rect">
            <a:avLst/>
          </a:prstGeom>
        </p:spPr>
      </p:pic>
      <p:pic>
        <p:nvPicPr>
          <p:cNvPr id="7" name="Picture 6">
            <a:extLst>
              <a:ext uri="{FF2B5EF4-FFF2-40B4-BE49-F238E27FC236}">
                <a16:creationId xmlns:a16="http://schemas.microsoft.com/office/drawing/2014/main" id="{CA89CB66-D4DD-6D4D-8F7C-83E440A5E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145" y="1042525"/>
            <a:ext cx="3737573" cy="3488402"/>
          </a:xfrm>
          <a:prstGeom prst="rect">
            <a:avLst/>
          </a:prstGeom>
        </p:spPr>
      </p:pic>
      <p:sp>
        <p:nvSpPr>
          <p:cNvPr id="8" name="TextBox 7">
            <a:extLst>
              <a:ext uri="{FF2B5EF4-FFF2-40B4-BE49-F238E27FC236}">
                <a16:creationId xmlns:a16="http://schemas.microsoft.com/office/drawing/2014/main" id="{D7DE5199-FC95-1F48-9E19-3B262ECD40E7}"/>
              </a:ext>
            </a:extLst>
          </p:cNvPr>
          <p:cNvSpPr txBox="1"/>
          <p:nvPr/>
        </p:nvSpPr>
        <p:spPr>
          <a:xfrm>
            <a:off x="635570" y="237571"/>
            <a:ext cx="7872861"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Pattern recognition molecules can be cell-surface receptors, </a:t>
            </a:r>
          </a:p>
          <a:p>
            <a:pPr algn="ctr"/>
            <a:r>
              <a:rPr lang="en-US" sz="2000" b="1" dirty="0">
                <a:latin typeface="Arial" panose="020B0604020202020204" pitchFamily="34" charset="0"/>
                <a:cs typeface="Arial" panose="020B0604020202020204" pitchFamily="34" charset="0"/>
              </a:rPr>
              <a:t>or soluble proteins that bind to PAMPs/DAMPs</a:t>
            </a:r>
          </a:p>
        </p:txBody>
      </p:sp>
      <p:sp>
        <p:nvSpPr>
          <p:cNvPr id="3" name="TextBox 2">
            <a:extLst>
              <a:ext uri="{FF2B5EF4-FFF2-40B4-BE49-F238E27FC236}">
                <a16:creationId xmlns:a16="http://schemas.microsoft.com/office/drawing/2014/main" id="{14D837D9-C856-3C4B-B358-752DEBE2AFC4}"/>
              </a:ext>
            </a:extLst>
          </p:cNvPr>
          <p:cNvSpPr txBox="1"/>
          <p:nvPr/>
        </p:nvSpPr>
        <p:spPr>
          <a:xfrm>
            <a:off x="4253407" y="4970894"/>
            <a:ext cx="4433393" cy="584775"/>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PAMP: Pathogen-associated molecular pattern</a:t>
            </a:r>
          </a:p>
          <a:p>
            <a:r>
              <a:rPr lang="en-US" sz="1600" i="1" dirty="0">
                <a:latin typeface="Arial" panose="020B0604020202020204" pitchFamily="34" charset="0"/>
                <a:cs typeface="Arial" panose="020B0604020202020204" pitchFamily="34" charset="0"/>
              </a:rPr>
              <a:t>DAMP: Damage-associated molecular pattern</a:t>
            </a:r>
          </a:p>
        </p:txBody>
      </p:sp>
    </p:spTree>
    <p:extLst>
      <p:ext uri="{BB962C8B-B14F-4D97-AF65-F5344CB8AC3E}">
        <p14:creationId xmlns:p14="http://schemas.microsoft.com/office/powerpoint/2010/main" val="19186044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09003.jpg (800×5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144" y="1393788"/>
            <a:ext cx="6312283" cy="424501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09017" y="434848"/>
            <a:ext cx="8834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CD28 co-stimulation, </a:t>
            </a:r>
            <a:r>
              <a:rPr kumimoji="0" lang="en-CA" sz="2000" b="1" i="1" u="none" strike="noStrike" kern="1200" cap="none" spc="0" normalizeH="0" baseline="0" noProof="0" dirty="0">
                <a:ln>
                  <a:noFill/>
                </a:ln>
                <a:solidFill>
                  <a:prstClr val="black"/>
                </a:solidFill>
                <a:effectLst/>
                <a:uLnTx/>
                <a:uFillTx/>
                <a:latin typeface="Arial"/>
                <a:ea typeface="+mn-ea"/>
                <a:cs typeface="Arial"/>
              </a:rPr>
              <a:t>via</a:t>
            </a:r>
            <a:r>
              <a:rPr kumimoji="0" lang="en-CA" sz="2000" b="1" i="0" u="none" strike="noStrike" kern="1200" cap="none" spc="0" normalizeH="0" baseline="0" noProof="0" dirty="0">
                <a:ln>
                  <a:noFill/>
                </a:ln>
                <a:solidFill>
                  <a:prstClr val="black"/>
                </a:solidFill>
                <a:effectLst/>
                <a:uLnTx/>
                <a:uFillTx/>
                <a:latin typeface="Arial"/>
                <a:ea typeface="+mn-ea"/>
                <a:cs typeface="Arial"/>
              </a:rPr>
              <a:t> binding to an APC’s B7, helps activate T-cells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2C58E-724F-43B9-BD84-0FC4132B2352}"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50029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7131A1-0C19-F749-B50D-2B223BEC4F41}"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1" descr="figure_07_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528401"/>
            <a:ext cx="3440906" cy="3969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010026" y="585437"/>
            <a:ext cx="625363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CD28 signaling through B7 is inhibited by CTLA-4</a:t>
            </a:r>
          </a:p>
        </p:txBody>
      </p:sp>
    </p:spTree>
    <p:extLst>
      <p:ext uri="{BB962C8B-B14F-4D97-AF65-F5344CB8AC3E}">
        <p14:creationId xmlns:p14="http://schemas.microsoft.com/office/powerpoint/2010/main" val="1343868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278" y="236518"/>
            <a:ext cx="901147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Arial"/>
                <a:ea typeface="+mn-ea"/>
                <a:cs typeface="Arial"/>
              </a:rPr>
              <a:t>Therapeutic co-stimulatory blockade by a CTLA4-IgFc fusion</a:t>
            </a:r>
            <a:endParaRPr kumimoji="0" lang="en-CA"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2C58E-724F-43B9-BD84-0FC4132B2352}"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85" y="1718723"/>
            <a:ext cx="5749265" cy="3617087"/>
          </a:xfrm>
          <a:prstGeom prst="rect">
            <a:avLst/>
          </a:prstGeom>
        </p:spPr>
      </p:pic>
    </p:spTree>
    <p:extLst>
      <p:ext uri="{BB962C8B-B14F-4D97-AF65-F5344CB8AC3E}">
        <p14:creationId xmlns:p14="http://schemas.microsoft.com/office/powerpoint/2010/main" val="41907628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09012.jpg (800×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827" y="1887466"/>
            <a:ext cx="5715000" cy="379333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207201" y="662754"/>
            <a:ext cx="6864380"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Arial"/>
                <a:ea typeface="+mn-ea"/>
                <a:cs typeface="Arial"/>
              </a:rPr>
              <a:t>Clonal expansion and contraction of T-cell populations</a:t>
            </a:r>
            <a:endParaRPr kumimoji="0" lang="en-CA"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A2C58E-724F-43B9-BD84-0FC4132B2352}" type="slidenum">
              <a:rPr kumimoji="0" lang="en-CA"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CA"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6809954"/>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0</TotalTime>
  <Words>9691</Words>
  <Application>Microsoft Office PowerPoint</Application>
  <PresentationFormat>On-screen Show (4:3)</PresentationFormat>
  <Paragraphs>900</Paragraphs>
  <Slides>93</Slides>
  <Notes>72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93</vt:i4>
      </vt:variant>
    </vt:vector>
  </HeadingPairs>
  <TitlesOfParts>
    <vt:vector size="102" baseType="lpstr">
      <vt:lpstr>Abadi MT Condensed Light</vt:lpstr>
      <vt:lpstr>Arial</vt:lpstr>
      <vt:lpstr>Arial Narrow</vt:lpstr>
      <vt:lpstr>Calibri</vt:lpstr>
      <vt:lpstr>Symbol</vt:lpstr>
      <vt:lpstr>Times</vt:lpstr>
      <vt:lpstr>Default Theme</vt:lpstr>
      <vt:lpstr>1_Default Theme</vt:lpstr>
      <vt:lpstr>2_Default Theme</vt:lpstr>
      <vt:lpstr>AIRR Community Webinar  Fundamentals of the Immune System Chapter 1: Overview of the immune system</vt:lpstr>
      <vt:lpstr> Chapter 1: Overview of the immune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Cells of the innate immune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Life of a Lymphocyte in a Lymphocyte Repertoire</vt:lpstr>
      <vt:lpstr>AIRR Community Webinar  Fundamentals of the Immune System Chapter 2: Lymphocyte Development</vt:lpstr>
      <vt:lpstr>Chapter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AIRR Community Webinar  Fundamentals of the Immune System Chapter 3: Clonal responses of B and T cells</vt:lpstr>
      <vt:lpstr>Chapter 3: Clonal Responses of T cells and B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SFU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Immunology Update Meeting</dc:title>
  <dc:subject>Antibody Polyspecificity</dc:subject>
  <dc:creator>Jamie Scott</dc:creator>
  <cp:keywords/>
  <dc:description/>
  <cp:lastModifiedBy>Janice Reichert</cp:lastModifiedBy>
  <cp:revision>197</cp:revision>
  <dcterms:created xsi:type="dcterms:W3CDTF">2013-12-07T13:30:36Z</dcterms:created>
  <dcterms:modified xsi:type="dcterms:W3CDTF">2021-06-16T12:47:44Z</dcterms:modified>
  <cp:category/>
</cp:coreProperties>
</file>