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825B3F-5B67-4C0E-B99E-193C89341AA1}">
  <a:tblStyle styleId="{E9825B3F-5B67-4C0E-B99E-193C89341AA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856a1283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856a1283c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7856a1283c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856a12c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7856a1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856a12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856a128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7856a128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856a128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7856a1283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g7856a1283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56a1283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56a1283c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856a1283c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900" y="79231"/>
            <a:ext cx="1313592" cy="8632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737992" y="2135375"/>
            <a:ext cx="105156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800" dirty="0"/>
              <a:t>Biological Resources Working Group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000" dirty="0"/>
              <a:t>AIRR-C meeting </a:t>
            </a:r>
            <a:br>
              <a:rPr lang="en-GB" sz="3000" dirty="0"/>
            </a:br>
            <a:r>
              <a:rPr lang="en-GB" sz="2000" dirty="0"/>
              <a:t>December 8</a:t>
            </a:r>
            <a:r>
              <a:rPr lang="en-GB" sz="2000" baseline="30000" dirty="0"/>
              <a:t>th</a:t>
            </a:r>
            <a:r>
              <a:rPr lang="en-GB" sz="2000" dirty="0"/>
              <a:t> 2020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Maggie Bostick, Takara Bio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000" dirty="0"/>
              <a:t>Encarnita </a:t>
            </a:r>
            <a:r>
              <a:rPr lang="en-GB" sz="2000" dirty="0" err="1"/>
              <a:t>Mariotti-Ferrandiz</a:t>
            </a:r>
            <a:r>
              <a:rPr lang="en-GB" sz="2000" dirty="0"/>
              <a:t>, Sorbonne </a:t>
            </a:r>
            <a:r>
              <a:rPr lang="en-GB" sz="2000" dirty="0" err="1"/>
              <a:t>Université</a:t>
            </a:r>
            <a:br>
              <a:rPr lang="en-GB" sz="3600" dirty="0"/>
            </a:br>
            <a:endParaRPr sz="4800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1473200" y="0"/>
            <a:ext cx="99758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/>
              <a:t>Scientific session on standards current use and development</a:t>
            </a:r>
            <a:endParaRPr sz="2800"/>
          </a:p>
        </p:txBody>
      </p:sp>
      <p:sp>
        <p:nvSpPr>
          <p:cNvPr id="149" name="Google Shape;149;p20"/>
          <p:cNvSpPr/>
          <p:nvPr/>
        </p:nvSpPr>
        <p:spPr>
          <a:xfrm>
            <a:off x="379096" y="1201975"/>
            <a:ext cx="11477700" cy="3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researchers introduced their current development: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Sai Reddy (Friedensohn et al, Frontiers in Immunol)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Johannes Trueck (member of the WG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Chris Tipton 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(member of the WG)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conclusions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synthetic fragments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only IG controls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mainly for multiplex PCR controls (JT also for RACE)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more work to be done within the group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426800" y="5883925"/>
            <a:ext cx="114300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4A86E8"/>
                </a:solidFill>
              </a:rPr>
              <a:t>🡪 </a:t>
            </a:r>
            <a:r>
              <a:rPr lang="en-GB" sz="2200" b="1">
                <a:solidFill>
                  <a:srgbClr val="4A86E8"/>
                </a:solidFill>
              </a:rPr>
              <a:t>N</a:t>
            </a:r>
            <a:r>
              <a:rPr lang="en-GB" sz="2200" b="1" i="0" u="none" strike="noStrike" cap="none">
                <a:solidFill>
                  <a:srgbClr val="4A86E8"/>
                </a:solidFill>
              </a:rPr>
              <a:t>o gold standard identified</a:t>
            </a:r>
            <a:endParaRPr sz="2200" b="1" i="0" u="none" strike="noStrike" cap="none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473200" y="0"/>
            <a:ext cx="997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/>
              <a:t>Review on biological standards and needs</a:t>
            </a:r>
            <a:endParaRPr sz="2800"/>
          </a:p>
        </p:txBody>
      </p:sp>
      <p:sp>
        <p:nvSpPr>
          <p:cNvPr id="159" name="Google Shape;159;p21"/>
          <p:cNvSpPr txBox="1"/>
          <p:nvPr/>
        </p:nvSpPr>
        <p:spPr>
          <a:xfrm>
            <a:off x="6227050" y="4922600"/>
            <a:ext cx="55704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Approved by the AIRR-C</a:t>
            </a:r>
            <a:endParaRPr sz="20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Submitted for publication as a review to eLife (awaiting feedback)</a:t>
            </a:r>
            <a:endParaRPr sz="20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092950" y="1828150"/>
            <a:ext cx="5838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The manuscript is divided into four sections: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1. An introduction describing the applications of the variety of AIRR-seq techniques and the survey participants’ demographics.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2. A presentation of the needs and requirements for control reagents for their applications.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3. A summary of currently available controls and standards.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4. A proposal for areas of prioritization for current use and future development of controls.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00" y="1325700"/>
            <a:ext cx="5965200" cy="516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473200" y="0"/>
            <a:ext cx="997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/>
              <a:t>Euroclonality-NGS discussion</a:t>
            </a:r>
            <a:endParaRPr sz="2800"/>
          </a:p>
        </p:txBody>
      </p:sp>
      <p:sp>
        <p:nvSpPr>
          <p:cNvPr id="167" name="Google Shape;167;p22"/>
          <p:cNvSpPr/>
          <p:nvPr/>
        </p:nvSpPr>
        <p:spPr>
          <a:xfrm>
            <a:off x="349525" y="1476001"/>
            <a:ext cx="11477700" cy="4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Euroclonality NGS organised an AIRR/Euroclonality-NGS discussion meeting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Christian (representing the AIRR-C, Min. Stand., Repo &amp; Software WG)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Encarnita (representing the BioResource WG)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BioResources WG has been introduced (aims, activities, future directions)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Discussed possible collaboration/team-up between the groups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Some common objectives have been identified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Euroclonality NGS will introduce their work in our minisymposium (see after)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Further meetings with other members of the WG will be organised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1473200" y="0"/>
            <a:ext cx="997585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800"/>
              <a:t>Mini-symposium on standards current use and development</a:t>
            </a:r>
            <a:endParaRPr sz="2800"/>
          </a:p>
        </p:txBody>
      </p:sp>
      <p:sp>
        <p:nvSpPr>
          <p:cNvPr id="174" name="Google Shape;174;p23"/>
          <p:cNvSpPr/>
          <p:nvPr/>
        </p:nvSpPr>
        <p:spPr>
          <a:xfrm>
            <a:off x="349530" y="1475991"/>
            <a:ext cx="11477700" cy="370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researchers will introduce their current development, highlighting the pros &amp; cons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 7</a:t>
            </a:r>
            <a:r>
              <a:rPr lang="en-GB" sz="24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2020, prior to the 5</a:t>
            </a:r>
            <a:r>
              <a:rPr lang="en-GB" sz="24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AIRR-C meeting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Frederic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/Anton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Langerak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Euroclonality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mPCR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IG/TR; MRD/CLL/ALL)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Brandon DeKosky (Kansas University; Single-cell/B-cell)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Nina Luning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Prak (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the WG; U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enn; MRD; control sample)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Chris Tipton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(member of the WG; Emory)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Johannes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Trueck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(member of the WG;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IgG)</a:t>
            </a:r>
          </a:p>
          <a:p>
            <a:pPr>
              <a:buSzPts val="3000"/>
              <a:buFont typeface="Calibri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Encarnita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Mariotti-Ferrandiz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(member of the WG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 cell repertoire/autoimmune disease)</a:t>
            </a:r>
          </a:p>
          <a:p>
            <a:pPr lvl="0">
              <a:buSzPts val="3000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3000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3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 successful meeting, with ~20 attendees and a discussion following presentations. </a:t>
            </a:r>
          </a:p>
          <a:p>
            <a:pPr lvl="0">
              <a:buSzPts val="3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Gave the group several ideas of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direction to go into next.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1538200" y="-1828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Future Directions</a:t>
            </a:r>
            <a:endParaRPr sz="3600"/>
          </a:p>
        </p:txBody>
      </p:sp>
      <p:sp>
        <p:nvSpPr>
          <p:cNvPr id="181" name="Google Shape;181;p24"/>
          <p:cNvSpPr/>
          <p:nvPr/>
        </p:nvSpPr>
        <p:spPr>
          <a:xfrm>
            <a:off x="666874" y="1104184"/>
            <a:ext cx="10515600" cy="531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3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→  Apply for funding</a:t>
            </a:r>
            <a:endParaRPr sz="2300" b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→ Initiate a comparative study for B-cell AIRR-Seq methods</a:t>
            </a: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GB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work-out existing differences between approaches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GB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 what calibrators need to be developed. 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GB" sz="20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Identify and collect suitable DNA/RNA calibrators/controls and cell mixes for AIRR-seq</a:t>
            </a:r>
            <a:endParaRPr sz="2400" b="0" i="0" u="none" strike="noStrike" cap="non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GB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Identify members of the community able to define statistical measurement for AIRR-Seq experiment validation (in collaboration with other WGs)</a:t>
            </a:r>
            <a:endParaRPr sz="120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 Perform inter-lab comparison</a:t>
            </a:r>
            <a:endParaRPr sz="1200"/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 Perform outreach to academic, government, and commercial partners to disseminate the identified and validated controls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→ Define legal requirements for distribution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649725" y="1635225"/>
            <a:ext cx="10515600" cy="3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GB" sz="2800" b="1" dirty="0"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→ Maggie &amp; Encarnita will leave the leadership roles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→ Anne Eugster &amp; Johannes </a:t>
            </a:r>
            <a:r>
              <a:rPr lang="en-GB" sz="24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Trueck</a:t>
            </a: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/Cinque Soto will take the lead from 2021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-"/>
            </a:pPr>
            <a:r>
              <a:rPr lang="en-GB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Membership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currently 19 members → Opt-out survey to be send to confirm current membership?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new ones very welcome → just contact us at bioresources@airrc.antibodysociety.org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l="-13640" t="2580" r="13639" b="-2579"/>
          <a:stretch/>
        </p:blipFill>
        <p:spPr>
          <a:xfrm>
            <a:off x="0" y="152400"/>
            <a:ext cx="1076325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42185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Outline</a:t>
            </a:r>
            <a:endParaRPr b="1"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Working Group history &amp; organization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2019-2020 achievements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/>
              <a:t>Future directions proposed as a motion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Leadership plan as a motion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50264" y="79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Working Group history &amp; organization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443379" y="1333692"/>
            <a:ext cx="6909149" cy="512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sz="2400"/>
              <a:t>Created in 2017 @ 3rd AIRR-C meeting, NIH Fishers Lane Conference Center, Rockville, MD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400"/>
              <a:t>Founded on the needs to better control AIRR-seq data</a:t>
            </a:r>
            <a:endParaRPr sz="240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400"/>
              <a:t>Co-chairs (since 2017):</a:t>
            </a:r>
            <a:endParaRPr sz="240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000"/>
              <a:t>Maggie Bostick - Takara Bio USA</a:t>
            </a:r>
            <a:endParaRPr sz="200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000"/>
              <a:t>Encarnita Mariotti-Ferrandiz - Sorbonne Université</a:t>
            </a:r>
            <a:endParaRPr/>
          </a:p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360000" lvl="1" indent="-29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19 members, of which 8 joined after AIRR-C#4</a:t>
            </a:r>
            <a:endParaRPr/>
          </a:p>
          <a:p>
            <a:pPr marL="360000" lvl="1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60000" lvl="1" indent="-29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Biweekly online meetings; minutes associated</a:t>
            </a:r>
            <a:endParaRPr/>
          </a:p>
          <a:p>
            <a:pPr marL="360000" lvl="1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60000" lvl="1" indent="-29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Yearly reporting to the AIRR-C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94" name="Google Shape;94;p13" descr="https://lh3.googleusercontent.com/DCjMe7BdHbp0vC89ibk-lm-C17kVOtdQqdCHdfn9HiltmdUf3-SI22XABgL8jmacTsbtBKhy-koBIUEroHaDnxAfJI057-_E7xUo9TSM-w076kRF141k9zQzCOHVQFhPx2Zi3-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984" y="2235848"/>
            <a:ext cx="4083684" cy="306417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066955" y="5334308"/>
            <a:ext cx="51427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sample of the members @4th AIRR-C meeting, Genoa,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1616673" y="288068"/>
            <a:ext cx="9671291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Details about members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4200525" y="155098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aphicFrame>
        <p:nvGraphicFramePr>
          <p:cNvPr id="103" name="Google Shape;103;p14"/>
          <p:cNvGraphicFramePr/>
          <p:nvPr/>
        </p:nvGraphicFramePr>
        <p:xfrm>
          <a:off x="519460" y="1444313"/>
          <a:ext cx="11153100" cy="4628780"/>
        </p:xfrm>
        <a:graphic>
          <a:graphicData uri="http://schemas.openxmlformats.org/drawingml/2006/table">
            <a:tbl>
              <a:tblPr bandRow="1">
                <a:noFill/>
                <a:tableStyleId>{E9825B3F-5B67-4C0E-B99E-193C89341AA1}</a:tableStyleId>
              </a:tblPr>
              <a:tblGrid>
                <a:gridCol w="7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First Name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Last Name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Member since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Affiliation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City, Country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Research topic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Davide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Bagnara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University of Genoa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Genoa, Italy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repertoire; oncoimmunology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Maggie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Bostick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Takara Bio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Mountain View (CA),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Molecular biology R&amp;D; immune repertoire kit and tool development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Christian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Busse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DKFZ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Heidelberg, Germany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repertoire; single cell; bioinformatics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Nina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Luning</a:t>
                      </a:r>
                      <a:r>
                        <a:rPr lang="en-GB" sz="1100"/>
                        <a:t> </a:t>
                      </a:r>
                      <a:r>
                        <a:rPr lang="en-GB" sz="1100" u="none" strike="noStrike" cap="none"/>
                        <a:t>Prak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University of Pennsylvania Perelman School of Medicine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Philadelphia (PA),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repertoire; autoimmune disease; human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Encarnita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Mariotti-Ferrandiz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Sorbonne University, Medical school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Paris, France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/>
                        <a:t>T cell repertoire; single cell; autoimmune disease; human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Jacob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Sherkow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New York Law School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New York (NY),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Regulatory and IP issues on biotechnologies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Cinque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Soto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Vanderbilt University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Nashville (TN),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repertoire; vaccine design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Johannes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Trueck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06/12/2017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University of Zurich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Zurich, Switzerland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repertoire; immunodeficiency; immune reconstitution; standards; vaccine design; bioinformatics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Anne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Eugster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07/12/2017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University of Dresden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Dresden, Germany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T cell repertoire; single cell; autoimmune disease; human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Lindsay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Cowell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20/02/2019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UT Southwestern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Dallas (TX),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 modelling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Marie-Paule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Lefranc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20/02/2019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IMGT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Montpellier, France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IMGT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Chris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Tipton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20/02/2019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Emory University Department of Medicine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Atlanta (GA),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B-cell repertoire; autoimmune diseases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Aimee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Payne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03/04/2019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University of Pennsylvania Perelman School of Medicine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Philadelphia (PA),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Human autoimmunity, B cell repertoire, cellular immunotherapy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Pierre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Barennes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17/04/2019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Sorbonne University, Medical school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Paris, France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T cell repertoire; autoimmune disease; human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Francisco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Arcila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01/07/2019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DKFZ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Heidelberg, Germany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 cell repertoire; single cell; bioinformatics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Ginger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DeBelli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01/08/2019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Vanderbilt Vaccine Center, Crowe Lab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Nashville (TN),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B-cell repertoire, vaccine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Elaine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Chen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01/12/2019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Vanderbilt Vaccine Center, Crowe Lab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Nashville (TN), USA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B-cell repertoire, vaccine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Xiao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Liu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20/02/2020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BGI China, China National GeneBank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Shenzhen, China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TCR repertoire, Autoimmune diseases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Houda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Alachkar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01/10/2020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University of Southern California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/>
                        <a:t>Los Angeles (CA), USA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/>
                        <a:t>Immuno-oncology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25" marR="5125" marT="51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993350" y="1837075"/>
            <a:ext cx="100191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provide the AIRR Community with biological calibrators and reagents for standardization and harmonization of AIRR-seq experiments.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570725" y="206000"/>
            <a:ext cx="12267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88515" y="51612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Initial aims &amp; tasks</a:t>
            </a:r>
            <a:endParaRPr sz="3600"/>
          </a:p>
        </p:txBody>
      </p:sp>
      <p:sp>
        <p:nvSpPr>
          <p:cNvPr id="116" name="Google Shape;116;p16"/>
          <p:cNvSpPr/>
          <p:nvPr/>
        </p:nvSpPr>
        <p:spPr>
          <a:xfrm>
            <a:off x="416400" y="1977445"/>
            <a:ext cx="10937400" cy="397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questionnaire to survey scientists regarding their needs for standards and calibrators in AIRR-seq experiments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-&gt; Write a manuscript reviewing biological standards and other analytical controls using the questionnaire results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a collection of such standards for inter-lab comparisons and ultimately for communal sale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-&gt;Write a second manuscript about one or more specific assay standards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1722675" y="245200"/>
            <a:ext cx="54522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2019-2020 achievements</a:t>
            </a:r>
            <a:endParaRPr sz="2600" b="1"/>
          </a:p>
        </p:txBody>
      </p:sp>
      <p:sp>
        <p:nvSpPr>
          <p:cNvPr id="125" name="Google Shape;125;p17"/>
          <p:cNvSpPr/>
          <p:nvPr/>
        </p:nvSpPr>
        <p:spPr>
          <a:xfrm>
            <a:off x="416400" y="1977445"/>
            <a:ext cx="109374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AIRR Biological Resources Survey analysis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WG seminars on biological standards developed by WG members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Manuscript reviewing biological standards and other analytical controls using the questionnaire results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Introduction of the WG to the Euroclonality NGS group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Minisymposium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biological standards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597068" y="648383"/>
            <a:ext cx="10515600" cy="31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/>
              <a:t>AIRR Biological Resources Survey</a:t>
            </a:r>
            <a:br>
              <a:rPr lang="en-GB" sz="3600"/>
            </a:br>
            <a:endParaRPr sz="3600"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l="31426" t="13360" r="31314"/>
          <a:stretch/>
        </p:blipFill>
        <p:spPr>
          <a:xfrm>
            <a:off x="57150" y="1060424"/>
            <a:ext cx="5168900" cy="5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5391410" y="1084560"/>
            <a:ext cx="6147013" cy="167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 questions’ online survey, subdivided into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sections: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General questions about investigators and their research programme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Questions about your samples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Questions about amplification and library preparation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Questions about controls and calibrators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586608" y="2674307"/>
            <a:ext cx="14478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101 participants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8" descr="https://lh6.googleusercontent.com/8WriCR2gUTMMcZF03Aqu2rpfDGNy_JFoWwC53M0oKQpqG2hDoDj9XQd-PrAw_AkcIqY4D7ljZd5dzPr4cl0fzMtom6d7gsqONbVChMRBGgIrnGBTBmJiussGzWD1jaQ0IkmxESx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7537" y="3029178"/>
            <a:ext cx="6145718" cy="354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41" name="Google Shape;141;p19" descr="https://lh4.googleusercontent.com/_9E2IFzNmsE_zxvvYqO6WkcC6LHokq1jPObUOrt4J0wqCtu6KcedOagRGRbsjs0R6fJqcPACpUK9ZrekZ1fUyDAW0i5GAACl9cd19EHtxhag_KWRklOiro2h-FZ3mUeoRz2dYot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75" y="1276350"/>
            <a:ext cx="4705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6035481" y="2630844"/>
            <a:ext cx="587677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of the survey clearly show that the researchers involved in AIRR studies are: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by using controls,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no gold standard control used</a:t>
            </a:r>
            <a:endParaRPr/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controlled parameters depend on experiments and questions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597068" y="648383"/>
            <a:ext cx="10515600" cy="31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AIRR Biological Resources Survey results</a:t>
            </a:r>
            <a:br>
              <a:rPr lang="en-GB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1280</Words>
  <Application>Microsoft Office PowerPoint</Application>
  <PresentationFormat>Widescreen</PresentationFormat>
  <Paragraphs>268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Biological Resources Working Group  AIRR-C meeting  December 8th 2020  Maggie Bostick, Takara Bio Encarnita Mariotti-Ferrandiz, Sorbonne Université </vt:lpstr>
      <vt:lpstr>Outline</vt:lpstr>
      <vt:lpstr>Working Group history &amp; organization</vt:lpstr>
      <vt:lpstr>PowerPoint Presentation</vt:lpstr>
      <vt:lpstr>PowerPoint Presentation</vt:lpstr>
      <vt:lpstr>Initial aims &amp; tasks</vt:lpstr>
      <vt:lpstr>PowerPoint Presentation</vt:lpstr>
      <vt:lpstr>AIRR Biological Resources Survey </vt:lpstr>
      <vt:lpstr>PowerPoint Presentation</vt:lpstr>
      <vt:lpstr>Scientific session on standards current use and development</vt:lpstr>
      <vt:lpstr>Review on biological standards and needs</vt:lpstr>
      <vt:lpstr>Euroclonality-NGS discussion</vt:lpstr>
      <vt:lpstr>Mini-symposium on standards current use and development</vt:lpstr>
      <vt:lpstr>Future Directions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Resources Working Group  AIRR-C meeting  December 8th 2020  Maggie Bostick, Takara Bio Encarnita Mariotti-Ferrandiz, Sorbonne Université</dc:title>
  <dc:creator>Maggie Bostick</dc:creator>
  <cp:lastModifiedBy>Maggie Bostick</cp:lastModifiedBy>
  <cp:revision>2</cp:revision>
  <dcterms:modified xsi:type="dcterms:W3CDTF">2020-12-08T18:11:48Z</dcterms:modified>
</cp:coreProperties>
</file>