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25"/>
  </p:notesMasterIdLst>
  <p:sldIdLst>
    <p:sldId id="256" r:id="rId2"/>
    <p:sldId id="275" r:id="rId3"/>
    <p:sldId id="278" r:id="rId4"/>
    <p:sldId id="276" r:id="rId5"/>
    <p:sldId id="257" r:id="rId6"/>
    <p:sldId id="258" r:id="rId7"/>
    <p:sldId id="259" r:id="rId8"/>
    <p:sldId id="272" r:id="rId9"/>
    <p:sldId id="261" r:id="rId10"/>
    <p:sldId id="262" r:id="rId11"/>
    <p:sldId id="269" r:id="rId12"/>
    <p:sldId id="270" r:id="rId13"/>
    <p:sldId id="271" r:id="rId14"/>
    <p:sldId id="277" r:id="rId15"/>
    <p:sldId id="274" r:id="rId16"/>
    <p:sldId id="280" r:id="rId17"/>
    <p:sldId id="281" r:id="rId18"/>
    <p:sldId id="282" r:id="rId19"/>
    <p:sldId id="285" r:id="rId20"/>
    <p:sldId id="283" r:id="rId21"/>
    <p:sldId id="284" r:id="rId22"/>
    <p:sldId id="288" r:id="rId23"/>
    <p:sldId id="289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496B0E-F27E-4D84-AE27-55FBE07E3854}">
  <a:tblStyle styleId="{0C496B0E-F27E-4D84-AE27-55FBE07E385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082"/>
  </p:normalViewPr>
  <p:slideViewPr>
    <p:cSldViewPr snapToGrid="0">
      <p:cViewPr varScale="1">
        <p:scale>
          <a:sx n="116" d="100"/>
          <a:sy n="116" d="100"/>
        </p:scale>
        <p:origin x="864" y="176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856a128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856a1283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7856a1283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29557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6867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9371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07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729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4648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8629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15331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9347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8790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856a1283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7856a1283c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g7856a1283c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19684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856a1283c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856a1283c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7856a1283c_0_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900" y="79231"/>
            <a:ext cx="1313592" cy="86321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957943" y="940653"/>
            <a:ext cx="10515600" cy="5415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4800" dirty="0"/>
              <a:t>Welcome to the AIRR Community Meeting V: Zooming into the AIRR Community!</a:t>
            </a:r>
            <a:br>
              <a:rPr lang="en-US" sz="4800" dirty="0"/>
            </a:br>
            <a:endParaRPr sz="48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2000" dirty="0"/>
              <a:t>December 8-10, 2020</a:t>
            </a:r>
            <a:br>
              <a:rPr lang="en-GB" sz="3600" dirty="0"/>
            </a:br>
            <a:endParaRPr sz="4800"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124" name="Google Shape;124;p17"/>
          <p:cNvSpPr txBox="1"/>
          <p:nvPr/>
        </p:nvSpPr>
        <p:spPr>
          <a:xfrm>
            <a:off x="960675" y="1142738"/>
            <a:ext cx="8139782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2019-2020 achievements</a:t>
            </a:r>
            <a:endParaRPr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416400" y="2384050"/>
            <a:ext cx="10937400" cy="3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Convened monthly meetings including 2 meetings with SC and/or WG co-leads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Reviewed all publications presented for AIRR endorsement (ADC API, </a:t>
            </a:r>
            <a:r>
              <a:rPr lang="en-US" sz="2000" dirty="0" err="1"/>
              <a:t>BioResources</a:t>
            </a:r>
            <a:r>
              <a:rPr lang="en-US" sz="2000" dirty="0"/>
              <a:t>, Diagnostics and OGRDB)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Revised and adopted a detailed governance structure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Integrated governance structure with </a:t>
            </a:r>
            <a:r>
              <a:rPr lang="en-US" sz="2000" dirty="0" err="1"/>
              <a:t>TAbS</a:t>
            </a:r>
            <a:r>
              <a:rPr lang="en-US" sz="2000" dirty="0"/>
              <a:t> -- signed by </a:t>
            </a:r>
            <a:r>
              <a:rPr lang="en-US" sz="2000" dirty="0" err="1"/>
              <a:t>TAbS</a:t>
            </a:r>
            <a:r>
              <a:rPr lang="en-US" sz="2000" dirty="0"/>
              <a:t> and AIRR-C Executive SC, document posted on AIRR-C website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Represented on </a:t>
            </a:r>
            <a:r>
              <a:rPr lang="en-US" sz="2000" dirty="0" err="1"/>
              <a:t>TAbS</a:t>
            </a:r>
            <a:r>
              <a:rPr lang="en-US" sz="2000" dirty="0"/>
              <a:t> Board of Directors and </a:t>
            </a:r>
            <a:r>
              <a:rPr lang="en-US" sz="2000" dirty="0" err="1"/>
              <a:t>TAbS</a:t>
            </a:r>
            <a:r>
              <a:rPr lang="en-US" sz="2000" dirty="0"/>
              <a:t> Finance &amp; Audit (budget and audit) Committee, with financial reporting.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Submitted NIH meetings grant application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Oversaw ratification of Diagnostics WG, ratification of IARC and Communications SCs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Switched membership dues to an annual payment cycle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Conducted an election of Chair-elect and members of the AIRR-C Executive SC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954839-339A-8D40-BE58-4DB2AEA642E4}"/>
              </a:ext>
            </a:extLst>
          </p:cNvPr>
          <p:cNvSpPr txBox="1"/>
          <p:nvPr/>
        </p:nvSpPr>
        <p:spPr>
          <a:xfrm>
            <a:off x="7837714" y="558126"/>
            <a:ext cx="3516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Thanks to</a:t>
            </a:r>
          </a:p>
          <a:p>
            <a:r>
              <a:rPr lang="en-US" sz="3600" dirty="0">
                <a:solidFill>
                  <a:srgbClr val="C00000"/>
                </a:solidFill>
              </a:rPr>
              <a:t>Pam </a:t>
            </a:r>
            <a:r>
              <a:rPr lang="en-US" sz="3600" dirty="0" err="1">
                <a:solidFill>
                  <a:srgbClr val="C00000"/>
                </a:solidFill>
              </a:rPr>
              <a:t>Borghardt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>
            <a:spLocks noGrp="1"/>
          </p:cNvSpPr>
          <p:nvPr>
            <p:ph type="title"/>
          </p:nvPr>
        </p:nvSpPr>
        <p:spPr>
          <a:xfrm>
            <a:off x="1538200" y="-1828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3600" dirty="0"/>
              <a:t>Proposed goals for 2020-2021</a:t>
            </a:r>
            <a:endParaRPr sz="3600" dirty="0"/>
          </a:p>
        </p:txBody>
      </p:sp>
      <p:sp>
        <p:nvSpPr>
          <p:cNvPr id="181" name="Google Shape;181;p24"/>
          <p:cNvSpPr/>
          <p:nvPr/>
        </p:nvSpPr>
        <p:spPr>
          <a:xfrm>
            <a:off x="370114" y="1042423"/>
            <a:ext cx="11146971" cy="5815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</a:rPr>
              <a:t>Communication and organization</a:t>
            </a:r>
          </a:p>
          <a:p>
            <a:pPr lvl="0"/>
            <a:r>
              <a:rPr lang="en-US" sz="1800" dirty="0">
                <a:latin typeface="+mn-lt"/>
              </a:rPr>
              <a:t>	Monthly meetings with occasional special meetings involving leadership of WGs and SCs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</a:rPr>
              <a:t>Facilitate and promote the work of the AIRR-C WGs and SCs</a:t>
            </a:r>
          </a:p>
          <a:p>
            <a:pPr lvl="1"/>
            <a:r>
              <a:rPr lang="en-US" sz="1800" dirty="0">
                <a:latin typeface="+mn-lt"/>
              </a:rPr>
              <a:t>	Manuscript endorsements</a:t>
            </a:r>
          </a:p>
          <a:p>
            <a:pPr lvl="1"/>
            <a:r>
              <a:rPr lang="en-US" sz="1800" dirty="0">
                <a:latin typeface="+mn-lt"/>
              </a:rPr>
              <a:t>	Writing letters of support for grant applications</a:t>
            </a:r>
          </a:p>
          <a:p>
            <a:pPr lvl="3"/>
            <a:r>
              <a:rPr lang="en-US" sz="1800" dirty="0">
                <a:latin typeface="+mn-lt"/>
              </a:rPr>
              <a:t>	Establishing an infrastructure grant for AIRR-C</a:t>
            </a:r>
          </a:p>
          <a:p>
            <a:pPr lvl="3"/>
            <a:r>
              <a:rPr lang="en-US" sz="1800" dirty="0">
                <a:latin typeface="+mn-lt"/>
              </a:rPr>
              <a:t>	Establish one or more AIRR-C prizes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</a:rPr>
              <a:t>Governance</a:t>
            </a:r>
          </a:p>
          <a:p>
            <a:pPr lvl="3"/>
            <a:r>
              <a:rPr lang="en-US" sz="1800" dirty="0">
                <a:latin typeface="+mn-lt"/>
              </a:rPr>
              <a:t>	</a:t>
            </a:r>
            <a:r>
              <a:rPr lang="en-US" sz="1800" dirty="0"/>
              <a:t>Oversee WG/SC reorganizations, after ratification by the AIRR-C in Meeting V </a:t>
            </a:r>
            <a:endParaRPr lang="en-US" sz="1800" dirty="0">
              <a:latin typeface="+mn-lt"/>
            </a:endParaRPr>
          </a:p>
          <a:p>
            <a:pPr lvl="3"/>
            <a:r>
              <a:rPr lang="en-US" sz="1800" dirty="0">
                <a:latin typeface="+mn-lt"/>
              </a:rPr>
              <a:t>	Update the AIRR-C mission statement, align with the revised </a:t>
            </a:r>
            <a:r>
              <a:rPr lang="en-US" sz="1800" dirty="0" err="1">
                <a:latin typeface="+mn-lt"/>
              </a:rPr>
              <a:t>TAbS</a:t>
            </a:r>
            <a:r>
              <a:rPr lang="en-US" sz="1800" dirty="0">
                <a:latin typeface="+mn-lt"/>
              </a:rPr>
              <a:t> mission statement.</a:t>
            </a:r>
          </a:p>
          <a:p>
            <a:pPr lvl="1"/>
            <a:r>
              <a:rPr lang="en-US" sz="1800" dirty="0">
                <a:latin typeface="+mn-lt"/>
              </a:rPr>
              <a:t>	Develop a conflict-of-interest policy</a:t>
            </a:r>
          </a:p>
          <a:p>
            <a:pPr lvl="1"/>
            <a:r>
              <a:rPr lang="en-US" sz="1800" dirty="0">
                <a:latin typeface="+mn-lt"/>
              </a:rPr>
              <a:t>	</a:t>
            </a:r>
            <a:r>
              <a:rPr lang="en-US" sz="1800" dirty="0"/>
              <a:t>Represent the AIRR-C on the </a:t>
            </a:r>
            <a:r>
              <a:rPr lang="en-US" sz="1800" dirty="0" err="1"/>
              <a:t>TAbS</a:t>
            </a:r>
            <a:r>
              <a:rPr lang="en-US" sz="1800" dirty="0"/>
              <a:t> Board of Directors and Finance &amp; Audit Committee</a:t>
            </a:r>
            <a:endParaRPr lang="en-US" sz="1800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</a:rPr>
              <a:t>Junior faculty and student members</a:t>
            </a:r>
          </a:p>
          <a:p>
            <a:pPr lvl="0"/>
            <a:r>
              <a:rPr lang="en-US" sz="1800" dirty="0">
                <a:latin typeface="+mn-lt"/>
              </a:rPr>
              <a:t>	Outreach and mentoring for students and other members of the AIRR-C</a:t>
            </a:r>
          </a:p>
          <a:p>
            <a:pPr lvl="1"/>
            <a:r>
              <a:rPr lang="en-US" sz="1800" dirty="0">
                <a:latin typeface="+mn-lt"/>
              </a:rPr>
              <a:t>	Questionnaire to determine needs and interests of AIRR-C student members</a:t>
            </a:r>
          </a:p>
          <a:p>
            <a:pPr lvl="1"/>
            <a:r>
              <a:rPr lang="en-US" sz="1800" dirty="0">
                <a:latin typeface="+mn-lt"/>
              </a:rPr>
              <a:t>	Promoting the career development of AIRR-C members - letters of recommendation, 	  	   networking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</a:rPr>
              <a:t>Outreach-</a:t>
            </a:r>
            <a:r>
              <a:rPr lang="en-US" sz="1800" dirty="0">
                <a:latin typeface="+mn-lt"/>
              </a:rPr>
              <a:t> work with others in AIRR-C to promote commercial and academic partnerships that lead to greater sharing, annotation and standardization of AIRR-seq data; encourage adoption of AIRR-C standards by journals and funding agencies</a:t>
            </a:r>
            <a:endParaRPr sz="1800" b="1" dirty="0"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189" name="Google Shape;189;p25"/>
          <p:cNvSpPr/>
          <p:nvPr/>
        </p:nvSpPr>
        <p:spPr>
          <a:xfrm>
            <a:off x="1172240" y="2103312"/>
            <a:ext cx="10515600" cy="38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Lindsay Cowell is the Chair-Elect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Nina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Luning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Prak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is the Past Chair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All other elected positions will be announced on Thursday, December 10</a:t>
            </a:r>
            <a:r>
              <a:rPr lang="en-US" sz="2400" baseline="30000" dirty="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Election of next Executive SC will follow the same procedure (as specified in the current version of the AIRR-C governance document- available online).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7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25"/>
          <p:cNvPicPr preferRelativeResize="0"/>
          <p:nvPr/>
        </p:nvPicPr>
        <p:blipFill rotWithShape="1">
          <a:blip r:embed="rId3">
            <a:alphaModFix/>
          </a:blip>
          <a:srcRect l="-13640" t="2580" r="13639" b="-2579"/>
          <a:stretch/>
        </p:blipFill>
        <p:spPr>
          <a:xfrm>
            <a:off x="0" y="152400"/>
            <a:ext cx="10763250" cy="13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"/>
          <p:cNvSpPr txBox="1">
            <a:spLocks noGrp="1"/>
          </p:cNvSpPr>
          <p:nvPr>
            <p:ph type="body" idx="1"/>
          </p:nvPr>
        </p:nvSpPr>
        <p:spPr>
          <a:xfrm>
            <a:off x="1643743" y="1253400"/>
            <a:ext cx="9144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b="1" dirty="0"/>
              <a:t>Hot Topics Session</a:t>
            </a:r>
            <a:r>
              <a:rPr lang="en-GB" dirty="0"/>
              <a:t>– Highlights from WG and SC reports and proposed initiatives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en-GB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Nina </a:t>
            </a:r>
            <a:r>
              <a:rPr lang="en-GB" dirty="0" err="1"/>
              <a:t>Luning</a:t>
            </a:r>
            <a:r>
              <a:rPr lang="en-GB" dirty="0"/>
              <a:t> </a:t>
            </a:r>
            <a:r>
              <a:rPr lang="en-GB" dirty="0" err="1"/>
              <a:t>Prak</a:t>
            </a:r>
            <a:endParaRPr dirty="0"/>
          </a:p>
        </p:txBody>
      </p:sp>
      <p:sp>
        <p:nvSpPr>
          <p:cNvPr id="198" name="Google Shape;19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3276601" y="254853"/>
            <a:ext cx="7347858" cy="1258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3600" dirty="0"/>
              <a:t>Thanks to our sponsors</a:t>
            </a:r>
            <a:br>
              <a:rPr lang="en-GB" sz="3600" dirty="0"/>
            </a:br>
            <a:endParaRPr sz="4800"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14</a:t>
            </a:fld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5614FF-C756-4640-BFF2-C17002DB0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314" y="980187"/>
            <a:ext cx="4938174" cy="5622960"/>
          </a:xfrm>
          <a:prstGeom prst="rect">
            <a:avLst/>
          </a:prstGeom>
        </p:spPr>
      </p:pic>
      <p:pic>
        <p:nvPicPr>
          <p:cNvPr id="4" name="Picture 3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A506E738-DCF0-7743-B170-41D588342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957092"/>
            <a:ext cx="5756378" cy="19035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F2E02E-B630-CC44-9AB9-A0500DA906CE}"/>
              </a:ext>
            </a:extLst>
          </p:cNvPr>
          <p:cNvSpPr txBox="1"/>
          <p:nvPr/>
        </p:nvSpPr>
        <p:spPr>
          <a:xfrm>
            <a:off x="6950530" y="2984288"/>
            <a:ext cx="4938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Jacob Glanville and JP </a:t>
            </a:r>
            <a:r>
              <a:rPr lang="en-US" dirty="0" err="1"/>
              <a:t>Burckert</a:t>
            </a:r>
            <a:r>
              <a:rPr lang="en-US" dirty="0"/>
              <a:t> (comm and meetings SC)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7CE9F9-1AB5-864C-B022-D75DF26EBA43}"/>
              </a:ext>
            </a:extLst>
          </p:cNvPr>
          <p:cNvSpPr txBox="1"/>
          <p:nvPr/>
        </p:nvSpPr>
        <p:spPr>
          <a:xfrm>
            <a:off x="3002981" y="6069027"/>
            <a:ext cx="3320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Tania </a:t>
            </a:r>
            <a:r>
              <a:rPr lang="en-US" dirty="0" err="1"/>
              <a:t>Bubela</a:t>
            </a:r>
            <a:r>
              <a:rPr lang="en-US" dirty="0"/>
              <a:t>, Jamie Scott, Felix </a:t>
            </a:r>
            <a:r>
              <a:rPr lang="en-US" dirty="0" err="1"/>
              <a:t>Breden</a:t>
            </a:r>
            <a:r>
              <a:rPr lang="en-US" dirty="0"/>
              <a:t>, Brian Corrie, Pam </a:t>
            </a:r>
            <a:r>
              <a:rPr lang="en-US" dirty="0" err="1"/>
              <a:t>Borghardt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C00D83-4E9F-1C48-BDC2-42982945CE60}"/>
              </a:ext>
            </a:extLst>
          </p:cNvPr>
          <p:cNvSpPr txBox="1"/>
          <p:nvPr/>
        </p:nvSpPr>
        <p:spPr>
          <a:xfrm>
            <a:off x="5867400" y="4970274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Nicola </a:t>
            </a:r>
            <a:r>
              <a:rPr lang="en-US" dirty="0" err="1"/>
              <a:t>Bonzanni</a:t>
            </a:r>
            <a:r>
              <a:rPr lang="en-US" dirty="0"/>
              <a:t>, Jos </a:t>
            </a:r>
            <a:r>
              <a:rPr lang="en-US" dirty="0" err="1"/>
              <a:t>Lunenberg</a:t>
            </a:r>
            <a:r>
              <a:rPr lang="en-US" dirty="0"/>
              <a:t>, </a:t>
            </a:r>
            <a:r>
              <a:rPr lang="en-US" dirty="0" err="1"/>
              <a:t>Josine</a:t>
            </a:r>
            <a:r>
              <a:rPr lang="en-US" dirty="0"/>
              <a:t> </a:t>
            </a:r>
            <a:r>
              <a:rPr lang="en-US" dirty="0" err="1"/>
              <a:t>oude</a:t>
            </a:r>
            <a:r>
              <a:rPr lang="en-US" dirty="0"/>
              <a:t> </a:t>
            </a:r>
            <a:r>
              <a:rPr lang="en-US" dirty="0" err="1"/>
              <a:t>Lohuis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CABEEA-B131-E14D-B99D-47C09D943D1F}"/>
              </a:ext>
            </a:extLst>
          </p:cNvPr>
          <p:cNvSpPr txBox="1"/>
          <p:nvPr/>
        </p:nvSpPr>
        <p:spPr>
          <a:xfrm>
            <a:off x="2438400" y="4181225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Jan Reichert, Paul </a:t>
            </a:r>
            <a:r>
              <a:rPr lang="en-US" dirty="0" err="1"/>
              <a:t>Parren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4BF841-FD67-4D4A-A8E6-1DD01C15499B}"/>
              </a:ext>
            </a:extLst>
          </p:cNvPr>
          <p:cNvSpPr txBox="1"/>
          <p:nvPr/>
        </p:nvSpPr>
        <p:spPr>
          <a:xfrm>
            <a:off x="2762655" y="3355223"/>
            <a:ext cx="3833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Katie Boland, Harlan Robins, David Hamm, Danielle </a:t>
            </a:r>
            <a:r>
              <a:rPr lang="en-US" dirty="0" err="1"/>
              <a:t>Scheffey</a:t>
            </a:r>
            <a:r>
              <a:rPr lang="en-US" dirty="0"/>
              <a:t>, Angie Fu </a:t>
            </a:r>
          </a:p>
        </p:txBody>
      </p:sp>
    </p:spTree>
    <p:extLst>
      <p:ext uri="{BB962C8B-B14F-4D97-AF65-F5344CB8AC3E}">
        <p14:creationId xmlns:p14="http://schemas.microsoft.com/office/powerpoint/2010/main" val="245085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C6A74-F575-C94A-8913-F9FD15AF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1311463"/>
            <a:ext cx="10515600" cy="4931908"/>
          </a:xfrm>
        </p:spPr>
        <p:txBody>
          <a:bodyPr/>
          <a:lstStyle/>
          <a:p>
            <a:r>
              <a:rPr lang="en-US" i="1" dirty="0"/>
              <a:t>Reorganization of Minimal Standards, Data Representation and some data-oriented parts of Common Repository into a single </a:t>
            </a:r>
            <a:r>
              <a:rPr lang="en-US" b="1" i="1" dirty="0"/>
              <a:t>Standards WG</a:t>
            </a:r>
            <a:endParaRPr lang="en-US" i="1" dirty="0"/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Promote adoption of AIRR-C standards (Communications SC, Executive SC, others?)	</a:t>
            </a:r>
          </a:p>
          <a:p>
            <a:pPr lvl="1"/>
            <a:r>
              <a:rPr lang="en-US" dirty="0"/>
              <a:t>Partnerships with companies</a:t>
            </a:r>
          </a:p>
          <a:p>
            <a:pPr lvl="1"/>
            <a:r>
              <a:rPr lang="en-US" dirty="0"/>
              <a:t>Partnerships with other groups (e.g., </a:t>
            </a:r>
            <a:r>
              <a:rPr lang="en-US" dirty="0" err="1"/>
              <a:t>Euroclonality</a:t>
            </a:r>
            <a:r>
              <a:rPr lang="en-US" dirty="0"/>
              <a:t>, IUIS etc.)</a:t>
            </a:r>
          </a:p>
          <a:p>
            <a:pPr lvl="1"/>
            <a:r>
              <a:rPr lang="en-US" dirty="0"/>
              <a:t>Outreach to journals </a:t>
            </a:r>
          </a:p>
          <a:p>
            <a:pPr lvl="1"/>
            <a:r>
              <a:rPr lang="en-US" dirty="0"/>
              <a:t>Outreach to funding agencies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FD43A8-4540-4B46-A6A4-646E2C390DC0}"/>
              </a:ext>
            </a:extLst>
          </p:cNvPr>
          <p:cNvSpPr txBox="1"/>
          <p:nvPr/>
        </p:nvSpPr>
        <p:spPr>
          <a:xfrm>
            <a:off x="1709058" y="675264"/>
            <a:ext cx="9252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Proposals for Ratification</a:t>
            </a:r>
          </a:p>
        </p:txBody>
      </p:sp>
    </p:spTree>
    <p:extLst>
      <p:ext uri="{BB962C8B-B14F-4D97-AF65-F5344CB8AC3E}">
        <p14:creationId xmlns:p14="http://schemas.microsoft.com/office/powerpoint/2010/main" val="2477718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C6A74-F575-C94A-8913-F9FD15AF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664" y="1061227"/>
            <a:ext cx="10988549" cy="5792184"/>
          </a:xfrm>
        </p:spPr>
        <p:txBody>
          <a:bodyPr/>
          <a:lstStyle/>
          <a:p>
            <a:pPr marL="114300" indent="0">
              <a:buNone/>
            </a:pPr>
            <a:r>
              <a:rPr lang="en-US" i="1" dirty="0"/>
              <a:t>Promote the incorporation of additional data and databases into the ADC</a:t>
            </a:r>
          </a:p>
          <a:p>
            <a:pPr lvl="1"/>
            <a:r>
              <a:rPr lang="en-US" dirty="0"/>
              <a:t>Develop and AIRR-seq repository registry</a:t>
            </a:r>
          </a:p>
          <a:p>
            <a:pPr lvl="1"/>
            <a:r>
              <a:rPr lang="en-US" dirty="0"/>
              <a:t>Other databases and data uploads can proceed via—</a:t>
            </a:r>
          </a:p>
          <a:p>
            <a:pPr lvl="2"/>
            <a:r>
              <a:rPr lang="en-US" dirty="0"/>
              <a:t>VDJ server, Or can do an </a:t>
            </a:r>
            <a:r>
              <a:rPr lang="en-US" dirty="0" err="1"/>
              <a:t>iReceptor</a:t>
            </a:r>
            <a:r>
              <a:rPr lang="en-US" dirty="0"/>
              <a:t> turnkey repository</a:t>
            </a:r>
          </a:p>
          <a:p>
            <a:pPr lvl="2"/>
            <a:r>
              <a:rPr lang="en-US" dirty="0"/>
              <a:t>Reference implementation as a GitHub repository for more advanced users</a:t>
            </a:r>
          </a:p>
          <a:p>
            <a:pPr lvl="2"/>
            <a:r>
              <a:rPr lang="en-US" dirty="0"/>
              <a:t>Add new databases to the ADC- make more information on how to do this widely available?</a:t>
            </a:r>
          </a:p>
          <a:p>
            <a:pPr lvl="2"/>
            <a:r>
              <a:rPr lang="en-US" dirty="0"/>
              <a:t>Submission of “reference” data sets including synthetic data sets for testing of analysis tools and evaluation of immune repertoire data quality (Software, Biological Resources, Common Repository)</a:t>
            </a:r>
          </a:p>
          <a:p>
            <a:pPr lvl="1"/>
            <a:r>
              <a:rPr lang="en-US" dirty="0"/>
              <a:t>Develop a tool that can query across different AIRR-C repositories (</a:t>
            </a:r>
            <a:r>
              <a:rPr lang="en-US" dirty="0" err="1"/>
              <a:t>iReceptor</a:t>
            </a:r>
            <a:r>
              <a:rPr lang="en-US" dirty="0"/>
              <a:t>, other efforts in progress)</a:t>
            </a:r>
          </a:p>
          <a:p>
            <a:pPr lvl="1"/>
            <a:r>
              <a:rPr lang="en-US" dirty="0"/>
              <a:t>Outreach to other societies</a:t>
            </a:r>
          </a:p>
          <a:p>
            <a:pPr lvl="2"/>
            <a:r>
              <a:rPr lang="en-US" dirty="0"/>
              <a:t>IUIS subcommittee on Big Data</a:t>
            </a:r>
          </a:p>
          <a:p>
            <a:pPr lvl="2"/>
            <a:r>
              <a:rPr lang="en-US" dirty="0" err="1"/>
              <a:t>Euroclonality</a:t>
            </a:r>
            <a:r>
              <a:rPr lang="en-US" dirty="0"/>
              <a:t> (with Biological Resources WG)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FD43A8-4540-4B46-A6A4-646E2C390DC0}"/>
              </a:ext>
            </a:extLst>
          </p:cNvPr>
          <p:cNvSpPr txBox="1"/>
          <p:nvPr/>
        </p:nvSpPr>
        <p:spPr>
          <a:xfrm>
            <a:off x="1763486" y="406046"/>
            <a:ext cx="9252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Proposals for Ratification</a:t>
            </a:r>
          </a:p>
        </p:txBody>
      </p:sp>
    </p:spTree>
    <p:extLst>
      <p:ext uri="{BB962C8B-B14F-4D97-AF65-F5344CB8AC3E}">
        <p14:creationId xmlns:p14="http://schemas.microsoft.com/office/powerpoint/2010/main" val="3811987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C6A74-F575-C94A-8913-F9FD15AF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61092"/>
            <a:ext cx="10515600" cy="4931908"/>
          </a:xfrm>
        </p:spPr>
        <p:txBody>
          <a:bodyPr/>
          <a:lstStyle/>
          <a:p>
            <a:endParaRPr lang="en-US" dirty="0"/>
          </a:p>
          <a:p>
            <a:pPr marL="114300" indent="0">
              <a:buNone/>
            </a:pPr>
            <a:r>
              <a:rPr lang="en-US" i="1" dirty="0"/>
              <a:t>Work on collaborative chapters for Methods in Mol. Biol (Springer Nature, Anton </a:t>
            </a:r>
            <a:r>
              <a:rPr lang="en-US" i="1" dirty="0" err="1"/>
              <a:t>Langerak</a:t>
            </a:r>
            <a:r>
              <a:rPr lang="en-US" i="1" dirty="0"/>
              <a:t>, editor)</a:t>
            </a:r>
          </a:p>
          <a:p>
            <a:r>
              <a:rPr lang="en-US" dirty="0"/>
              <a:t>Special issue on Immunogenetics</a:t>
            </a:r>
          </a:p>
          <a:p>
            <a:pPr lvl="1"/>
            <a:r>
              <a:rPr lang="en-US" dirty="0"/>
              <a:t>Study set up (design considerations (Dx), wet bench, standards (Biol Res WG)</a:t>
            </a:r>
          </a:p>
          <a:p>
            <a:pPr lvl="1"/>
            <a:r>
              <a:rPr lang="en-US" dirty="0"/>
              <a:t>Study data analysis on back end (Common Repo, Software etc.)</a:t>
            </a:r>
          </a:p>
          <a:p>
            <a:r>
              <a:rPr lang="en-US" dirty="0"/>
              <a:t>Set up a meeting in early 2021 to plan cross-AIRR-C submission and leads for set up and data analysis</a:t>
            </a:r>
          </a:p>
          <a:p>
            <a:pPr lvl="1"/>
            <a:r>
              <a:rPr lang="en-US" dirty="0"/>
              <a:t>Identify leads for study set-up and data analysis chapters</a:t>
            </a:r>
          </a:p>
          <a:p>
            <a:pPr lvl="1"/>
            <a:r>
              <a:rPr lang="en-US" dirty="0"/>
              <a:t>AIRR-C Executive SC will reach out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FD43A8-4540-4B46-A6A4-646E2C390DC0}"/>
              </a:ext>
            </a:extLst>
          </p:cNvPr>
          <p:cNvSpPr txBox="1"/>
          <p:nvPr/>
        </p:nvSpPr>
        <p:spPr>
          <a:xfrm>
            <a:off x="1763486" y="406046"/>
            <a:ext cx="9252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Proposals for Ratification</a:t>
            </a:r>
          </a:p>
        </p:txBody>
      </p:sp>
    </p:spTree>
    <p:extLst>
      <p:ext uri="{BB962C8B-B14F-4D97-AF65-F5344CB8AC3E}">
        <p14:creationId xmlns:p14="http://schemas.microsoft.com/office/powerpoint/2010/main" val="495110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C6A74-F575-C94A-8913-F9FD15AF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50132"/>
            <a:ext cx="10515600" cy="5306218"/>
          </a:xfrm>
        </p:spPr>
        <p:txBody>
          <a:bodyPr/>
          <a:lstStyle/>
          <a:p>
            <a:pPr marL="114300" indent="0">
              <a:buNone/>
            </a:pPr>
            <a:r>
              <a:rPr lang="en-US" i="1" dirty="0"/>
              <a:t>Financial initiatives</a:t>
            </a:r>
          </a:p>
          <a:p>
            <a:r>
              <a:rPr lang="en-US" dirty="0"/>
              <a:t>Support for AIRR-C WG or SC work– executive SC work with </a:t>
            </a:r>
            <a:r>
              <a:rPr lang="en-US" dirty="0" err="1"/>
              <a:t>TAbS</a:t>
            </a:r>
            <a:r>
              <a:rPr lang="en-US" dirty="0"/>
              <a:t> and other sources of funding for</a:t>
            </a:r>
          </a:p>
          <a:p>
            <a:pPr lvl="1"/>
            <a:r>
              <a:rPr lang="en-US" dirty="0"/>
              <a:t>Develop and AIRR-C/</a:t>
            </a:r>
            <a:r>
              <a:rPr lang="en-US" dirty="0" err="1"/>
              <a:t>TAbS</a:t>
            </a:r>
            <a:r>
              <a:rPr lang="en-US" dirty="0"/>
              <a:t> </a:t>
            </a:r>
            <a:r>
              <a:rPr lang="en-US" u="sng" dirty="0"/>
              <a:t>infrastructure</a:t>
            </a:r>
            <a:r>
              <a:rPr lang="en-US" dirty="0"/>
              <a:t> grant </a:t>
            </a:r>
          </a:p>
          <a:p>
            <a:pPr lvl="2"/>
            <a:r>
              <a:rPr lang="en-US" dirty="0"/>
              <a:t>IARC</a:t>
            </a:r>
          </a:p>
          <a:p>
            <a:pPr lvl="2"/>
            <a:r>
              <a:rPr lang="en-US" dirty="0"/>
              <a:t>Programmer for ADC, software, Common Repo etc.</a:t>
            </a:r>
          </a:p>
          <a:p>
            <a:pPr lvl="2"/>
            <a:r>
              <a:rPr lang="en-US" dirty="0"/>
              <a:t>Resources for expanding educational outreach, website work and other communications</a:t>
            </a:r>
          </a:p>
          <a:p>
            <a:pPr lvl="2"/>
            <a:r>
              <a:rPr lang="en-US" dirty="0"/>
              <a:t>Biological Resources funding for B cell AIRR-seq comparative study; funding for standard development, dissemination and performance of the sequencing  </a:t>
            </a:r>
          </a:p>
          <a:p>
            <a:pPr lvl="1"/>
            <a:r>
              <a:rPr lang="en-US" dirty="0"/>
              <a:t>Prizes to promote AIRR-seq science and data sharing</a:t>
            </a:r>
          </a:p>
          <a:p>
            <a:pPr lvl="2"/>
            <a:r>
              <a:rPr lang="en-US" dirty="0"/>
              <a:t>Data uploads into ADC</a:t>
            </a:r>
          </a:p>
          <a:p>
            <a:pPr lvl="2"/>
            <a:r>
              <a:rPr lang="en-US" dirty="0"/>
              <a:t>New germline genes submitted</a:t>
            </a:r>
          </a:p>
          <a:p>
            <a:pPr lvl="2"/>
            <a:r>
              <a:rPr lang="en-US" dirty="0"/>
              <a:t>Scientific discoveries with AIRR-seq data</a:t>
            </a:r>
          </a:p>
          <a:p>
            <a:pPr marL="571500" lvl="1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FD43A8-4540-4B46-A6A4-646E2C390DC0}"/>
              </a:ext>
            </a:extLst>
          </p:cNvPr>
          <p:cNvSpPr txBox="1"/>
          <p:nvPr/>
        </p:nvSpPr>
        <p:spPr>
          <a:xfrm>
            <a:off x="1763486" y="406046"/>
            <a:ext cx="9252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Proposals for Ratification</a:t>
            </a:r>
          </a:p>
        </p:txBody>
      </p:sp>
    </p:spTree>
    <p:extLst>
      <p:ext uri="{BB962C8B-B14F-4D97-AF65-F5344CB8AC3E}">
        <p14:creationId xmlns:p14="http://schemas.microsoft.com/office/powerpoint/2010/main" val="410129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AF8F6E-D24A-BA48-9670-70745732EF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9A9C87-E248-0448-B875-F3518281AB35}"/>
              </a:ext>
            </a:extLst>
          </p:cNvPr>
          <p:cNvSpPr txBox="1"/>
          <p:nvPr/>
        </p:nvSpPr>
        <p:spPr>
          <a:xfrm>
            <a:off x="810985" y="1382485"/>
            <a:ext cx="102216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GLDB WG:</a:t>
            </a:r>
          </a:p>
          <a:p>
            <a:endParaRPr lang="en-US" sz="2400" dirty="0"/>
          </a:p>
          <a:p>
            <a:r>
              <a:rPr lang="en-US" sz="2400" dirty="0"/>
              <a:t>Develop and seek ratification of universal principles for nomenclature systems</a:t>
            </a:r>
          </a:p>
          <a:p>
            <a:endParaRPr lang="en-US" sz="2400" dirty="0"/>
          </a:p>
          <a:p>
            <a:r>
              <a:rPr lang="en-US" sz="2400" dirty="0"/>
              <a:t>“Promote certainty, clarity, future-proof and speed for nomenclatures of immune repertoire genes (e.g. TRBV, IGHV etc.)”</a:t>
            </a:r>
          </a:p>
          <a:p>
            <a:endParaRPr lang="en-US" sz="2400" dirty="0"/>
          </a:p>
          <a:p>
            <a:r>
              <a:rPr lang="en-US" sz="2400" dirty="0"/>
              <a:t>Expand mapping efforts to regions outside of the coding region</a:t>
            </a:r>
          </a:p>
          <a:p>
            <a:endParaRPr lang="en-US" sz="2400" dirty="0"/>
          </a:p>
          <a:p>
            <a:r>
              <a:rPr lang="en-US" sz="2400" dirty="0"/>
              <a:t>Work with Legal and Ethics WG on restrictions on data sharing imposed by Directive 96/9/EC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418D36-B490-994E-B928-65809D2FEA97}"/>
              </a:ext>
            </a:extLst>
          </p:cNvPr>
          <p:cNvSpPr txBox="1"/>
          <p:nvPr/>
        </p:nvSpPr>
        <p:spPr>
          <a:xfrm>
            <a:off x="1763486" y="406046"/>
            <a:ext cx="9252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Proposals for Ratification</a:t>
            </a:r>
          </a:p>
        </p:txBody>
      </p:sp>
    </p:spTree>
    <p:extLst>
      <p:ext uri="{BB962C8B-B14F-4D97-AF65-F5344CB8AC3E}">
        <p14:creationId xmlns:p14="http://schemas.microsoft.com/office/powerpoint/2010/main" val="2019866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4668FA-217A-BE44-9874-90189FA5C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833" y="0"/>
            <a:ext cx="8170333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E05804-E078-1946-BEFC-5E7DFA001BD9}"/>
              </a:ext>
            </a:extLst>
          </p:cNvPr>
          <p:cNvCxnSpPr/>
          <p:nvPr/>
        </p:nvCxnSpPr>
        <p:spPr>
          <a:xfrm>
            <a:off x="1230086" y="1491343"/>
            <a:ext cx="7807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198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C6A74-F575-C94A-8913-F9FD15AF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9072"/>
            <a:ext cx="10515600" cy="4931908"/>
          </a:xfrm>
        </p:spPr>
        <p:txBody>
          <a:bodyPr/>
          <a:lstStyle/>
          <a:p>
            <a:pPr marL="114300" indent="0">
              <a:buNone/>
            </a:pPr>
            <a:r>
              <a:rPr lang="en-US" i="1" dirty="0"/>
              <a:t>Educational and other outreach initiatives</a:t>
            </a:r>
          </a:p>
          <a:p>
            <a:r>
              <a:rPr lang="en-US" dirty="0"/>
              <a:t>Podcasts (Dx WG) in collaboration with Meetings SC</a:t>
            </a:r>
          </a:p>
          <a:p>
            <a:r>
              <a:rPr lang="en-US" dirty="0"/>
              <a:t>Other web-based learning/outreach (Communications SC)</a:t>
            </a:r>
          </a:p>
          <a:p>
            <a:r>
              <a:rPr lang="en-US" dirty="0"/>
              <a:t>Questionnaire to student members (AIRR-C exec SC)</a:t>
            </a:r>
          </a:p>
          <a:p>
            <a:r>
              <a:rPr lang="en-US" dirty="0"/>
              <a:t>More participation of student members in AIRR-C WG and SCs</a:t>
            </a:r>
          </a:p>
          <a:p>
            <a:r>
              <a:rPr lang="en-US" dirty="0"/>
              <a:t>Job boards</a:t>
            </a:r>
          </a:p>
          <a:p>
            <a:r>
              <a:rPr lang="en-US" dirty="0"/>
              <a:t>Other special events for early career participants (Meetings SC)</a:t>
            </a:r>
          </a:p>
          <a:p>
            <a:r>
              <a:rPr lang="en-US" dirty="0" err="1"/>
              <a:t>TAbS</a:t>
            </a:r>
            <a:r>
              <a:rPr lang="en-US" dirty="0"/>
              <a:t> is a member of FOCIS- to consider the option of running a satellite symposium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FD43A8-4540-4B46-A6A4-646E2C390DC0}"/>
              </a:ext>
            </a:extLst>
          </p:cNvPr>
          <p:cNvSpPr txBox="1"/>
          <p:nvPr/>
        </p:nvSpPr>
        <p:spPr>
          <a:xfrm>
            <a:off x="1763486" y="406046"/>
            <a:ext cx="9252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Proposals for Ratification</a:t>
            </a:r>
          </a:p>
        </p:txBody>
      </p:sp>
    </p:spTree>
    <p:extLst>
      <p:ext uri="{BB962C8B-B14F-4D97-AF65-F5344CB8AC3E}">
        <p14:creationId xmlns:p14="http://schemas.microsoft.com/office/powerpoint/2010/main" val="3333112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C6A74-F575-C94A-8913-F9FD15AF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67846"/>
            <a:ext cx="10515600" cy="4931908"/>
          </a:xfrm>
        </p:spPr>
        <p:txBody>
          <a:bodyPr/>
          <a:lstStyle/>
          <a:p>
            <a:pPr marL="114300" indent="0">
              <a:buNone/>
            </a:pPr>
            <a:r>
              <a:rPr lang="en-US" i="1" dirty="0"/>
              <a:t>Promoting FAIR and open science</a:t>
            </a:r>
          </a:p>
          <a:p>
            <a:r>
              <a:rPr lang="en-US" dirty="0"/>
              <a:t>Revising value statements</a:t>
            </a:r>
          </a:p>
          <a:p>
            <a:r>
              <a:rPr lang="en-US" dirty="0"/>
              <a:t>Creating a forum for discussion for about FAIR, open science etc.</a:t>
            </a:r>
          </a:p>
          <a:p>
            <a:r>
              <a:rPr lang="en-US" dirty="0"/>
              <a:t>Working with Meetings SC, Legal and Ethics WG and Executive SC</a:t>
            </a:r>
          </a:p>
          <a:p>
            <a:r>
              <a:rPr lang="en-US" dirty="0"/>
              <a:t>How do we implement things?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FD43A8-4540-4B46-A6A4-646E2C390DC0}"/>
              </a:ext>
            </a:extLst>
          </p:cNvPr>
          <p:cNvSpPr txBox="1"/>
          <p:nvPr/>
        </p:nvSpPr>
        <p:spPr>
          <a:xfrm>
            <a:off x="1763486" y="406046"/>
            <a:ext cx="9252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Proposals for Ratification</a:t>
            </a:r>
          </a:p>
        </p:txBody>
      </p:sp>
    </p:spTree>
    <p:extLst>
      <p:ext uri="{BB962C8B-B14F-4D97-AF65-F5344CB8AC3E}">
        <p14:creationId xmlns:p14="http://schemas.microsoft.com/office/powerpoint/2010/main" val="718365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C6A74-F575-C94A-8913-F9FD15AF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7004" y="1922174"/>
            <a:ext cx="10515600" cy="2004558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Instructions for voting</a:t>
            </a:r>
          </a:p>
          <a:p>
            <a:pPr marL="114300" indent="0">
              <a:buNone/>
            </a:pPr>
            <a:r>
              <a:rPr lang="en-US" dirty="0"/>
              <a:t>Agenda review for Wednesday, December 9</a:t>
            </a:r>
            <a:r>
              <a:rPr lang="en-US" baseline="30000" dirty="0"/>
              <a:t>th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Networking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FD43A8-4540-4B46-A6A4-646E2C390DC0}"/>
              </a:ext>
            </a:extLst>
          </p:cNvPr>
          <p:cNvSpPr txBox="1"/>
          <p:nvPr/>
        </p:nvSpPr>
        <p:spPr>
          <a:xfrm>
            <a:off x="2100943" y="318961"/>
            <a:ext cx="9252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Next items- back to Pam</a:t>
            </a:r>
          </a:p>
        </p:txBody>
      </p:sp>
    </p:spTree>
    <p:extLst>
      <p:ext uri="{BB962C8B-B14F-4D97-AF65-F5344CB8AC3E}">
        <p14:creationId xmlns:p14="http://schemas.microsoft.com/office/powerpoint/2010/main" val="1032823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5E53AA-7F6C-FF41-ADBF-CB414578B1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965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CFA166-95D9-0F4A-9ED7-012B1EB7C4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DCE156-35EE-D640-9CDC-007F576AC15E}"/>
              </a:ext>
            </a:extLst>
          </p:cNvPr>
          <p:cNvSpPr txBox="1"/>
          <p:nvPr/>
        </p:nvSpPr>
        <p:spPr>
          <a:xfrm>
            <a:off x="1883229" y="457200"/>
            <a:ext cx="9470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AIRR-C Meeting at a glance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53A95C-74B1-7149-86ED-3DBC93EDA74F}"/>
              </a:ext>
            </a:extLst>
          </p:cNvPr>
          <p:cNvSpPr txBox="1"/>
          <p:nvPr/>
        </p:nvSpPr>
        <p:spPr>
          <a:xfrm>
            <a:off x="751114" y="1175657"/>
            <a:ext cx="10820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Day 1 (Today!): AIRR-C working group and sub-committee reports</a:t>
            </a:r>
          </a:p>
          <a:p>
            <a:r>
              <a:rPr lang="en-US" sz="2400" dirty="0"/>
              <a:t>	vote to ratify WG and SC proposals</a:t>
            </a:r>
          </a:p>
          <a:p>
            <a:r>
              <a:rPr lang="en-US" sz="2400" dirty="0"/>
              <a:t>	networking</a:t>
            </a:r>
          </a:p>
          <a:p>
            <a:endParaRPr lang="en-US" sz="2400" dirty="0"/>
          </a:p>
          <a:p>
            <a:r>
              <a:rPr lang="en-US" sz="2400" dirty="0"/>
              <a:t>Day 2: (tomorrow, 12/9) basic science talks</a:t>
            </a:r>
          </a:p>
          <a:p>
            <a:r>
              <a:rPr lang="en-US" sz="2400" dirty="0"/>
              <a:t>	software demonstrations</a:t>
            </a:r>
          </a:p>
          <a:p>
            <a:r>
              <a:rPr lang="en-US" sz="2400" dirty="0"/>
              <a:t>	poster session</a:t>
            </a:r>
          </a:p>
          <a:p>
            <a:r>
              <a:rPr lang="en-US" sz="2400" dirty="0"/>
              <a:t>	networking</a:t>
            </a:r>
          </a:p>
          <a:p>
            <a:endParaRPr lang="en-US" sz="2400" dirty="0"/>
          </a:p>
          <a:p>
            <a:r>
              <a:rPr lang="en-US" sz="2400" dirty="0"/>
              <a:t>Day 3: (Thursday, 12/10) translational science talks</a:t>
            </a:r>
          </a:p>
          <a:p>
            <a:r>
              <a:rPr lang="en-US" sz="2400" dirty="0"/>
              <a:t>	poster session</a:t>
            </a:r>
          </a:p>
          <a:p>
            <a:r>
              <a:rPr lang="en-US" sz="2400" dirty="0"/>
              <a:t>	AIRR-C announcements (election results etc.)</a:t>
            </a:r>
          </a:p>
          <a:p>
            <a:r>
              <a:rPr lang="en-US" sz="2400" dirty="0"/>
              <a:t>	networking</a:t>
            </a:r>
          </a:p>
        </p:txBody>
      </p:sp>
    </p:spTree>
    <p:extLst>
      <p:ext uri="{BB962C8B-B14F-4D97-AF65-F5344CB8AC3E}">
        <p14:creationId xmlns:p14="http://schemas.microsoft.com/office/powerpoint/2010/main" val="1297315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838200" y="2124490"/>
            <a:ext cx="10515600" cy="30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4800" dirty="0"/>
              <a:t>AIRR-C Executive Sub-Committee</a:t>
            </a:r>
            <a:endParaRPr sz="48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48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3000" dirty="0"/>
              <a:t>AIRR-C meeting </a:t>
            </a:r>
            <a:br>
              <a:rPr lang="en-GB" sz="3000" dirty="0"/>
            </a:br>
            <a:r>
              <a:rPr lang="en-GB" sz="2000" dirty="0"/>
              <a:t>December 8</a:t>
            </a:r>
            <a:r>
              <a:rPr lang="en-GB" sz="2000" baseline="30000" dirty="0"/>
              <a:t>th</a:t>
            </a:r>
            <a:r>
              <a:rPr lang="en-GB" sz="2000" dirty="0"/>
              <a:t> 2020</a:t>
            </a:r>
            <a:br>
              <a:rPr lang="en-GB" sz="2000" dirty="0"/>
            </a:br>
            <a:br>
              <a:rPr lang="en-GB" sz="2000" dirty="0"/>
            </a:br>
            <a:r>
              <a:rPr lang="en-US" sz="2000" dirty="0"/>
              <a:t>Nina </a:t>
            </a:r>
            <a:r>
              <a:rPr lang="en-US" sz="2000" dirty="0" err="1"/>
              <a:t>Luning</a:t>
            </a:r>
            <a:r>
              <a:rPr lang="en-US" sz="2000" dirty="0"/>
              <a:t> </a:t>
            </a:r>
            <a:r>
              <a:rPr lang="en-US" sz="2000" dirty="0" err="1"/>
              <a:t>Prak</a:t>
            </a:r>
            <a:r>
              <a:rPr lang="en-US" sz="2000" dirty="0"/>
              <a:t>, Chair</a:t>
            </a:r>
            <a:br>
              <a:rPr lang="en-GB" sz="3600" dirty="0"/>
            </a:br>
            <a:endParaRPr sz="4800"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2466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142185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/>
              <a:t>Outline</a:t>
            </a:r>
            <a:endParaRPr b="1"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>
            <a:off x="838200" y="1814739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/>
            <a:r>
              <a:rPr lang="en-US" dirty="0"/>
              <a:t>AIRR-C executive SC members</a:t>
            </a:r>
          </a:p>
          <a:p>
            <a:pPr indent="-457200"/>
            <a:r>
              <a:rPr lang="en-US" dirty="0"/>
              <a:t>Goals from the 2019 AIRR-C meeting</a:t>
            </a:r>
          </a:p>
          <a:p>
            <a:pPr indent="-457200"/>
            <a:r>
              <a:rPr lang="en-US" dirty="0"/>
              <a:t>2019-2020 achievements</a:t>
            </a:r>
          </a:p>
          <a:p>
            <a:pPr indent="-457200">
              <a:buClr>
                <a:srgbClr val="000000"/>
              </a:buClr>
            </a:pPr>
            <a:r>
              <a:rPr lang="en-GB" dirty="0"/>
              <a:t>Future directions proposed as a motion</a:t>
            </a:r>
            <a:endParaRPr dirty="0"/>
          </a:p>
          <a:p>
            <a:pPr indent="-457200"/>
            <a:r>
              <a:rPr lang="en-GB" dirty="0"/>
              <a:t>Leadership plan</a:t>
            </a:r>
            <a:endParaRPr dirty="0"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1872779" y="20827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Working Group history &amp; organization</a:t>
            </a:r>
            <a:endParaRPr dirty="0"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>
            <a:off x="476037" y="2029032"/>
            <a:ext cx="4847078" cy="297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GB" sz="2400" dirty="0"/>
              <a:t>Created in 2017 @ 3rd AIRR-C meeting, NIH Fishers Lane Conference </a:t>
            </a:r>
            <a:r>
              <a:rPr lang="en-GB" sz="2400" dirty="0" err="1"/>
              <a:t>Center</a:t>
            </a:r>
            <a:r>
              <a:rPr lang="en-GB" sz="2400" dirty="0"/>
              <a:t>, Rockville, MD</a:t>
            </a:r>
            <a:endParaRPr dirty="0"/>
          </a:p>
          <a:p>
            <a:pPr marL="5715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/>
          </a:p>
          <a:p>
            <a:pPr marL="360000" lvl="1" indent="-29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dirty="0"/>
              <a:t>6 members: Chair, Chair-elect, Past-Chair, 3 members-at-large</a:t>
            </a:r>
            <a:endParaRPr dirty="0"/>
          </a:p>
          <a:p>
            <a:pPr marL="360000" lvl="1" indent="-180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360000" lvl="1" indent="-29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dirty="0"/>
              <a:t>Monthly videoconferences; minutes </a:t>
            </a:r>
            <a:r>
              <a:rPr lang="en-US" dirty="0"/>
              <a:t>recorded</a:t>
            </a:r>
            <a:endParaRPr dirty="0"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8F73E3-795A-7645-AB85-F01C490A2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407" y="1533979"/>
            <a:ext cx="5818385" cy="48223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FE7901-A182-154B-BD63-BE56C9A58697}"/>
              </a:ext>
            </a:extLst>
          </p:cNvPr>
          <p:cNvSpPr txBox="1"/>
          <p:nvPr/>
        </p:nvSpPr>
        <p:spPr>
          <a:xfrm>
            <a:off x="609600" y="53340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…and </a:t>
            </a:r>
            <a:r>
              <a:rPr lang="en-US" sz="2800" dirty="0"/>
              <a:t>Pam </a:t>
            </a:r>
            <a:r>
              <a:rPr lang="en-US" sz="2800" dirty="0" err="1"/>
              <a:t>Borghardt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/>
          <p:nvPr/>
        </p:nvSpPr>
        <p:spPr>
          <a:xfrm>
            <a:off x="1682509" y="788971"/>
            <a:ext cx="9671291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Roles of AIRR-C executive SC members in AIRR-C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4200525" y="1550988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64B39C-A32E-3D4B-B519-F8EAAA11D589}"/>
              </a:ext>
            </a:extLst>
          </p:cNvPr>
          <p:cNvSpPr txBox="1"/>
          <p:nvPr/>
        </p:nvSpPr>
        <p:spPr>
          <a:xfrm>
            <a:off x="478971" y="1641449"/>
            <a:ext cx="112340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Felix </a:t>
            </a:r>
            <a:r>
              <a:rPr lang="en-US" sz="2000" b="1" dirty="0" err="1"/>
              <a:t>Breden</a:t>
            </a:r>
            <a:r>
              <a:rPr lang="en-US" sz="2000" b="1" dirty="0"/>
              <a:t>- </a:t>
            </a:r>
            <a:r>
              <a:rPr lang="en-US" sz="2000" dirty="0"/>
              <a:t>helped organize a pre-meeting workshop between AIRR-C and Tsinghua University, China (December 5-6); membership campaign; outreach to IUIS; active with ADC and leads </a:t>
            </a:r>
            <a:r>
              <a:rPr lang="en-US" sz="2000" dirty="0" err="1"/>
              <a:t>iReceptor</a:t>
            </a:r>
            <a:r>
              <a:rPr lang="en-US" sz="2000" dirty="0"/>
              <a:t> portal project (including publications using the </a:t>
            </a:r>
            <a:r>
              <a:rPr lang="en-US" sz="2000" dirty="0" err="1"/>
              <a:t>iReceptor</a:t>
            </a:r>
            <a:r>
              <a:rPr lang="en-US" sz="2000" dirty="0"/>
              <a:t> plus portal), published paper on FAIR principles and systems immunology; member Data Representation WG</a:t>
            </a:r>
          </a:p>
          <a:p>
            <a:endParaRPr lang="en-US" sz="2000" dirty="0"/>
          </a:p>
          <a:p>
            <a:r>
              <a:rPr lang="en-US" sz="2000" b="1" dirty="0"/>
              <a:t>Christian </a:t>
            </a:r>
            <a:r>
              <a:rPr lang="en-US" sz="2000" b="1" dirty="0" err="1"/>
              <a:t>Busse</a:t>
            </a:r>
            <a:r>
              <a:rPr lang="en-US" sz="2000" b="1" dirty="0"/>
              <a:t>- </a:t>
            </a:r>
            <a:r>
              <a:rPr lang="en-US" sz="2000" dirty="0"/>
              <a:t>co-lead Minimal Standards WG, updating </a:t>
            </a:r>
            <a:r>
              <a:rPr lang="en-US" sz="2000" dirty="0" err="1"/>
              <a:t>MiAIRR</a:t>
            </a:r>
            <a:r>
              <a:rPr lang="en-US" sz="2000" dirty="0"/>
              <a:t> standard to include single cell work; member legal and ethics WG; member, Software WG, member of Germline Database WG, published a proposed new nomenclature for Ig genes of Mus musculus, recent </a:t>
            </a:r>
            <a:r>
              <a:rPr lang="en-US" sz="2000" dirty="0" err="1"/>
              <a:t>AIRRseq</a:t>
            </a:r>
            <a:r>
              <a:rPr lang="en-US" sz="2000" dirty="0"/>
              <a:t> publications on CLL and cardiovascular disease, outreach to promote AIRR standards to </a:t>
            </a:r>
            <a:r>
              <a:rPr lang="en-US" sz="2000" dirty="0" err="1"/>
              <a:t>Euroclonality</a:t>
            </a:r>
            <a:r>
              <a:rPr lang="en-US" sz="2000" dirty="0"/>
              <a:t> and other scientific groups in Europe. </a:t>
            </a:r>
          </a:p>
          <a:p>
            <a:endParaRPr lang="en-US" sz="2000" dirty="0"/>
          </a:p>
          <a:p>
            <a:r>
              <a:rPr lang="en-US" sz="2000" b="1" dirty="0"/>
              <a:t>Lindsay Cowell- </a:t>
            </a:r>
            <a:r>
              <a:rPr lang="en-US" sz="2000" dirty="0"/>
              <a:t>co-lead of Common Repository WG, participate in AIRR standards documentation, </a:t>
            </a:r>
            <a:r>
              <a:rPr lang="en-US" sz="2000" dirty="0" err="1"/>
              <a:t>VDJserver</a:t>
            </a:r>
            <a:r>
              <a:rPr lang="en-US" sz="2000" dirty="0"/>
              <a:t>, published article about </a:t>
            </a:r>
            <a:r>
              <a:rPr lang="en-US" sz="2000" dirty="0" err="1"/>
              <a:t>AIRRseq</a:t>
            </a:r>
            <a:r>
              <a:rPr lang="en-US" sz="2000" dirty="0"/>
              <a:t> TCR data in cancer research, moderator of TCR session in AIRR-C COVID-19 symposium, published ADC API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4028C-4C9A-F64F-B82A-6AB61E0F6DF2}"/>
              </a:ext>
            </a:extLst>
          </p:cNvPr>
          <p:cNvSpPr txBox="1"/>
          <p:nvPr/>
        </p:nvSpPr>
        <p:spPr>
          <a:xfrm>
            <a:off x="1682509" y="444497"/>
            <a:ext cx="4696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Only a partial list…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/>
          <p:nvPr/>
        </p:nvSpPr>
        <p:spPr>
          <a:xfrm>
            <a:off x="1616673" y="288068"/>
            <a:ext cx="9671291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Roles of AIRR-C executive SC members in AIRR-C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4200525" y="1550988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64B39C-A32E-3D4B-B519-F8EAAA11D589}"/>
              </a:ext>
            </a:extLst>
          </p:cNvPr>
          <p:cNvSpPr txBox="1"/>
          <p:nvPr/>
        </p:nvSpPr>
        <p:spPr>
          <a:xfrm>
            <a:off x="293914" y="1089139"/>
            <a:ext cx="112340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Victor </a:t>
            </a:r>
            <a:r>
              <a:rPr lang="en-US" sz="2000" b="1" dirty="0" err="1"/>
              <a:t>Greiff</a:t>
            </a:r>
            <a:r>
              <a:rPr lang="en-US" sz="2000" b="1" dirty="0"/>
              <a:t>- </a:t>
            </a:r>
            <a:r>
              <a:rPr lang="en-US" sz="2000" dirty="0"/>
              <a:t>co-lead of AIRR-C communications SC (since 2018), logo, compliance badge, twitter feed, website; member of Diagnostics and GLDB WGs; machine learning and other computational approaches to analysis of </a:t>
            </a:r>
            <a:r>
              <a:rPr lang="en-US" sz="2000" dirty="0" err="1"/>
              <a:t>AIRRseq</a:t>
            </a:r>
            <a:r>
              <a:rPr lang="en-US" sz="2000" dirty="0"/>
              <a:t> data; &gt;10 </a:t>
            </a:r>
            <a:r>
              <a:rPr lang="en-US" sz="2000" dirty="0" err="1"/>
              <a:t>AIRRseq</a:t>
            </a:r>
            <a:r>
              <a:rPr lang="en-US" sz="2000" dirty="0"/>
              <a:t> publications in 2020!</a:t>
            </a:r>
          </a:p>
          <a:p>
            <a:endParaRPr lang="en-US" sz="2000" dirty="0"/>
          </a:p>
          <a:p>
            <a:r>
              <a:rPr lang="en-US" sz="2000" b="1" dirty="0"/>
              <a:t>Steve </a:t>
            </a:r>
            <a:r>
              <a:rPr lang="en-US" sz="2000" b="1" dirty="0" err="1"/>
              <a:t>Kleinstein</a:t>
            </a:r>
            <a:r>
              <a:rPr lang="en-US" sz="2000" b="1" dirty="0"/>
              <a:t>- </a:t>
            </a:r>
            <a:r>
              <a:rPr lang="en-US" sz="2000" dirty="0"/>
              <a:t>member and former co-lead of minimal standards WG, hosts seminars on </a:t>
            </a:r>
            <a:r>
              <a:rPr lang="en-US" sz="2000" dirty="0" err="1"/>
              <a:t>AIRRseq</a:t>
            </a:r>
            <a:r>
              <a:rPr lang="en-US" sz="2000" dirty="0"/>
              <a:t> data analysis, promotes AIRR-C recommendations for inferred alleles, standardized data representations, recent publications on differential targeting of SHM, responses of MBC and naïve cells to influenza vaccination and 2 papers on B cell responses to SARS-CoV-2; </a:t>
            </a:r>
            <a:r>
              <a:rPr lang="en-US" sz="2000" dirty="0" err="1"/>
              <a:t>Immcantation</a:t>
            </a:r>
            <a:r>
              <a:rPr lang="en-US" sz="2000" dirty="0"/>
              <a:t> framework of computational tools for </a:t>
            </a:r>
            <a:r>
              <a:rPr lang="en-US" sz="2000" dirty="0" err="1"/>
              <a:t>AIRRseq</a:t>
            </a:r>
            <a:r>
              <a:rPr lang="en-US" sz="2000" dirty="0"/>
              <a:t> data analysis; one of the most active twitter feeds in the AIRR Community!  </a:t>
            </a:r>
          </a:p>
          <a:p>
            <a:endParaRPr lang="en-US" sz="2000" dirty="0"/>
          </a:p>
          <a:p>
            <a:r>
              <a:rPr lang="en-US" sz="2000" b="1" dirty="0"/>
              <a:t>Nina </a:t>
            </a:r>
            <a:r>
              <a:rPr lang="en-US" sz="2000" b="1" dirty="0" err="1"/>
              <a:t>Luning</a:t>
            </a:r>
            <a:r>
              <a:rPr lang="en-US" sz="2000" b="1" dirty="0"/>
              <a:t> </a:t>
            </a:r>
            <a:r>
              <a:rPr lang="en-US" sz="2000" b="1" dirty="0" err="1"/>
              <a:t>Prak</a:t>
            </a:r>
            <a:r>
              <a:rPr lang="en-US" sz="2000" b="1" dirty="0"/>
              <a:t>- </a:t>
            </a:r>
            <a:r>
              <a:rPr lang="en-US" sz="2000" dirty="0"/>
              <a:t>executive SC chair, worked on governance document, ran monthly meetings, organized WG and SC meetings, manuscript endorsements, LOS for grants and promotions, wrote meeting grant; member Diagnostics WG, Biological Resources WG; moderator and speaker in AIRR-C COVID-19 symposium, speaker in China pre-meeting and Bio Resources mini-symposium; </a:t>
            </a:r>
            <a:r>
              <a:rPr lang="en-US" sz="2000" dirty="0" err="1"/>
              <a:t>ImmuneDB</a:t>
            </a:r>
            <a:r>
              <a:rPr lang="en-US" sz="2000" dirty="0"/>
              <a:t> (AIRR-compliant); published paper on COVID AIRR-seq data sharing, published AIRR-seq paper on COVID (deposited in ADC), AIRR-seq papers in hematologic malignancies; member of SAB and Finance and member of Audit Committee of </a:t>
            </a:r>
            <a:r>
              <a:rPr lang="en-US" sz="2000" dirty="0" err="1"/>
              <a:t>TAbS</a:t>
            </a:r>
            <a:r>
              <a:rPr lang="en-US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16798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1676400" y="-3114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3600" dirty="0">
                <a:latin typeface="+mn-lt"/>
              </a:rPr>
              <a:t>Goals set forth in the 2019 AIRR-C Meeting</a:t>
            </a:r>
            <a:endParaRPr sz="3600" dirty="0">
              <a:latin typeface="+mn-lt"/>
            </a:endParaRPr>
          </a:p>
        </p:txBody>
      </p:sp>
      <p:sp>
        <p:nvSpPr>
          <p:cNvPr id="117" name="Google Shape;11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119BAD-A408-4C4A-9F8D-40C8BF58EE89}"/>
              </a:ext>
            </a:extLst>
          </p:cNvPr>
          <p:cNvSpPr txBox="1"/>
          <p:nvPr/>
        </p:nvSpPr>
        <p:spPr>
          <a:xfrm>
            <a:off x="521172" y="1462703"/>
            <a:ext cx="580342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u="sng" dirty="0"/>
              <a:t>Goal</a:t>
            </a:r>
          </a:p>
          <a:p>
            <a:pPr lvl="0"/>
            <a:r>
              <a:rPr lang="en-US" sz="1800" dirty="0"/>
              <a:t>Adopt new Governance Structure and integrate with The Antibody Society (</a:t>
            </a:r>
            <a:r>
              <a:rPr lang="en-US" sz="1800" b="1" dirty="0" err="1"/>
              <a:t>TAbS</a:t>
            </a:r>
            <a:r>
              <a:rPr lang="en-US" sz="1800" dirty="0"/>
              <a:t>)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Oversee change in Minimal Standards Working Group to Sub-committee performing oversight of standards for publishing and submitting AIRR-seq data sets to public repositories.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Oversee formal ratification of Inferred Allele Review Committee (</a:t>
            </a:r>
            <a:r>
              <a:rPr lang="en-US" sz="1800" b="1" dirty="0"/>
              <a:t>IARC</a:t>
            </a:r>
            <a:r>
              <a:rPr lang="en-US" sz="1800" dirty="0"/>
              <a:t>) and Communications Sub-committee.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Further integration with </a:t>
            </a:r>
            <a:r>
              <a:rPr lang="en-US" sz="1800" dirty="0" err="1"/>
              <a:t>TAbS</a:t>
            </a:r>
            <a:r>
              <a:rPr lang="en-US" sz="1800" dirty="0"/>
              <a:t> including adding representation of AIRR-C members on </a:t>
            </a:r>
            <a:r>
              <a:rPr lang="en-US" sz="1800" dirty="0" err="1"/>
              <a:t>TAbS</a:t>
            </a:r>
            <a:r>
              <a:rPr lang="en-US" sz="1800" dirty="0"/>
              <a:t> Board of Directors, Meetings Committee, and Finance &amp; Audit Committee.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373B69-2EED-9E43-BEF4-4F27592F6289}"/>
              </a:ext>
            </a:extLst>
          </p:cNvPr>
          <p:cNvSpPr txBox="1"/>
          <p:nvPr/>
        </p:nvSpPr>
        <p:spPr>
          <a:xfrm>
            <a:off x="6542317" y="1462703"/>
            <a:ext cx="521559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u="sng" dirty="0"/>
              <a:t>Completed</a:t>
            </a:r>
          </a:p>
          <a:p>
            <a:pPr lvl="0"/>
            <a:r>
              <a:rPr lang="en-US" sz="1800" dirty="0"/>
              <a:t>YES</a:t>
            </a:r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NO- Minimal Standards WG remained as a WG</a:t>
            </a:r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YES </a:t>
            </a:r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YES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1724</Words>
  <Application>Microsoft Macintosh PowerPoint</Application>
  <PresentationFormat>Widescreen</PresentationFormat>
  <Paragraphs>223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Thème Office</vt:lpstr>
      <vt:lpstr>Welcome to the AIRR Community Meeting V: Zooming into the AIRR Community!  December 8-10, 2020 </vt:lpstr>
      <vt:lpstr>PowerPoint Presentation</vt:lpstr>
      <vt:lpstr>PowerPoint Presentation</vt:lpstr>
      <vt:lpstr>AIRR-C Executive Sub-Committee  AIRR-C meeting  December 8th 2020  Nina Luning Prak, Chair </vt:lpstr>
      <vt:lpstr>Outline</vt:lpstr>
      <vt:lpstr>Working Group history &amp; organization</vt:lpstr>
      <vt:lpstr>PowerPoint Presentation</vt:lpstr>
      <vt:lpstr>PowerPoint Presentation</vt:lpstr>
      <vt:lpstr>Goals set forth in the 2019 AIRR-C Meeting</vt:lpstr>
      <vt:lpstr>PowerPoint Presentation</vt:lpstr>
      <vt:lpstr>Proposed goals for 2020-2021</vt:lpstr>
      <vt:lpstr>PowerPoint Presentation</vt:lpstr>
      <vt:lpstr>PowerPoint Presentation</vt:lpstr>
      <vt:lpstr>Thanks to our sponsors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Biological Resources Working Group  AIRR-C meeting  December 8th 2020  Maggie Bostick, TakaraBio Encarnita Mariotti-Ferrandiz, Sorbonne Université </dc:title>
  <cp:lastModifiedBy>Eline Luning Prak</cp:lastModifiedBy>
  <cp:revision>53</cp:revision>
  <dcterms:modified xsi:type="dcterms:W3CDTF">2020-12-08T20:58:44Z</dcterms:modified>
</cp:coreProperties>
</file>