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63" r:id="rId3"/>
    <p:sldId id="305" r:id="rId4"/>
    <p:sldId id="301" r:id="rId5"/>
    <p:sldId id="304" r:id="rId6"/>
    <p:sldId id="317" r:id="rId7"/>
    <p:sldId id="324" r:id="rId8"/>
    <p:sldId id="337" r:id="rId9"/>
    <p:sldId id="335" r:id="rId10"/>
    <p:sldId id="319" r:id="rId11"/>
    <p:sldId id="325" r:id="rId12"/>
    <p:sldId id="326" r:id="rId13"/>
    <p:sldId id="327" r:id="rId14"/>
    <p:sldId id="328" r:id="rId15"/>
    <p:sldId id="320" r:id="rId16"/>
    <p:sldId id="322" r:id="rId17"/>
    <p:sldId id="334" r:id="rId18"/>
    <p:sldId id="330" r:id="rId19"/>
    <p:sldId id="331" r:id="rId20"/>
    <p:sldId id="336" r:id="rId21"/>
    <p:sldId id="332" r:id="rId22"/>
    <p:sldId id="333" r:id="rId23"/>
    <p:sldId id="318" r:id="rId24"/>
    <p:sldId id="329" r:id="rId2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7"/>
      <p:bold r:id="rId28"/>
      <p:italic r:id="rId29"/>
      <p:boldItalic r:id="rId30"/>
    </p:embeddedFont>
    <p:embeddedFont>
      <p:font typeface="Raleway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im Schramm" initials="" lastIdx="11" clrIdx="0"/>
  <p:cmAuthor id="1" name="Corey Wats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38" d="100"/>
          <a:sy n="138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140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09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676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61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23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e99e63cf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e99e63cf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31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97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18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85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36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91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6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0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1004150" y="1415875"/>
            <a:ext cx="80127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Inferred Allele Review Committee (IARC)</a:t>
            </a:r>
            <a:endParaRPr sz="5000" dirty="0"/>
          </a:p>
        </p:txBody>
      </p:sp>
      <p:sp>
        <p:nvSpPr>
          <p:cNvPr id="207" name="Shape 207"/>
          <p:cNvSpPr txBox="1">
            <a:spLocks noGrp="1"/>
          </p:cNvSpPr>
          <p:nvPr>
            <p:ph type="subTitle" idx="1"/>
          </p:nvPr>
        </p:nvSpPr>
        <p:spPr>
          <a:xfrm>
            <a:off x="1892325" y="3304125"/>
            <a:ext cx="551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2000" dirty="0"/>
              <a:t>AIRR Community Meeting V</a:t>
            </a:r>
            <a:endParaRPr lang="en-AU"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/>
              <a:t>December 8-10</a:t>
            </a:r>
            <a:r>
              <a:rPr lang="en" sz="2000" dirty="0"/>
              <a:t>, 2020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for </a:t>
            </a:r>
            <a:r>
              <a:rPr lang="en-AU" dirty="0"/>
              <a:t>AIRR5 </a:t>
            </a:r>
            <a:r>
              <a:rPr lang="en" dirty="0"/>
              <a:t>Community Meeting: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81052" y="1171690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the evaluation of inferred IGHV sequences and commence the assessment of other human IG loci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OGRDB as a resource for understanding the population genetics of IG/TCR genes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tools and guidelines for the evaluation of the ‘quality’ of submitted datasets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Streamline procedures for the submission and 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IGHV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inferences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strategies to make the work of the IARC(s) sustainable.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57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8F8C69-B31B-FF40-886E-797F0B5E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268" y="-19050"/>
            <a:ext cx="969853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CE5DA-2D43-9744-88B9-7FC3DD8C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135" y="-987632"/>
            <a:ext cx="11893255" cy="6686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06BAE3-49AD-C946-9CC3-3415946AAEEE}"/>
              </a:ext>
            </a:extLst>
          </p:cNvPr>
          <p:cNvSpPr/>
          <p:nvPr/>
        </p:nvSpPr>
        <p:spPr>
          <a:xfrm>
            <a:off x="0" y="-707570"/>
            <a:ext cx="9503229" cy="8164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https://</a:t>
            </a:r>
            <a:r>
              <a:rPr lang="en-US" sz="2400" dirty="0" err="1">
                <a:solidFill>
                  <a:schemeClr val="bg2"/>
                </a:solidFill>
              </a:rPr>
              <a:t>www.vdjbase.org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752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4A080-9A4D-0B45-B4F3-0E3D06EE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27491" cy="61421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7763F7-48F4-4B4F-8512-D0C24C84A52D}"/>
              </a:ext>
            </a:extLst>
          </p:cNvPr>
          <p:cNvSpPr/>
          <p:nvPr/>
        </p:nvSpPr>
        <p:spPr>
          <a:xfrm>
            <a:off x="0" y="0"/>
            <a:ext cx="9503229" cy="81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CEB33-F9CD-8541-86C0-DC4397D2D551}"/>
              </a:ext>
            </a:extLst>
          </p:cNvPr>
          <p:cNvSpPr/>
          <p:nvPr/>
        </p:nvSpPr>
        <p:spPr>
          <a:xfrm>
            <a:off x="3168874" y="177381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https://</a:t>
            </a:r>
            <a:r>
              <a:rPr lang="en-US" sz="2400" dirty="0" err="1">
                <a:solidFill>
                  <a:schemeClr val="bg2"/>
                </a:solidFill>
              </a:rPr>
              <a:t>www.vdjbase.org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59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3772C1-9EA9-B340-8FA1-2D0644546F3E}"/>
              </a:ext>
            </a:extLst>
          </p:cNvPr>
          <p:cNvSpPr/>
          <p:nvPr/>
        </p:nvSpPr>
        <p:spPr>
          <a:xfrm>
            <a:off x="803563" y="535708"/>
            <a:ext cx="7536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OGRDB: a reference database of inferred immune receptor genes. W Lees, CE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Busse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M Corcoran, M Ohlin, C Scheepers, FA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Matsen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 IV, G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Yaari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CT Watson, AIRR Community, AM Collins, AJ Shepherd (2020). Nucleic acids research 48 (D1), D964-D970</a:t>
            </a: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VDJbase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: an adaptive immune receptor genotype and haplotype database. A Omer, O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Shemesh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A Peres, P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Polak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AJ Shepherd, CT Watson, SD Boyd, AM Collins, W Lees, G </a:t>
            </a:r>
            <a:r>
              <a:rPr lang="en-AU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Yaari</a:t>
            </a:r>
            <a:r>
              <a:rPr lang="en-AU" sz="2400" dirty="0">
                <a:latin typeface="Times New Roman" panose="02020603050405020304" pitchFamily="18" charset="0"/>
                <a:ea typeface="Arial" panose="020B0604020202020204" pitchFamily="34" charset="0"/>
              </a:rPr>
              <a:t> (2020). Nucleic Acids Research 48 (D1), D1051-D1056</a:t>
            </a:r>
          </a:p>
        </p:txBody>
      </p:sp>
    </p:spTree>
    <p:extLst>
      <p:ext uri="{BB962C8B-B14F-4D97-AF65-F5344CB8AC3E}">
        <p14:creationId xmlns:p14="http://schemas.microsoft.com/office/powerpoint/2010/main" val="47254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for </a:t>
            </a:r>
            <a:r>
              <a:rPr lang="en-AU" dirty="0"/>
              <a:t>AIRR5 </a:t>
            </a:r>
            <a:r>
              <a:rPr lang="en" dirty="0"/>
              <a:t>Community Meeting: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81052" y="1171690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the evaluation of inferred IGHV sequences and commence the assessment of other human IG loci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OGRDB as a resource for understanding the population genetics of IG/TCR genes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tools and guidelines for the evaluation of the ‘quality’ of submitted datasets</a:t>
            </a: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Streamline procedures for the submission and </a:t>
            </a: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IGHV</a:t>
            </a: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inferences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strategies to make the work of the IARC(s) sustainable.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57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for </a:t>
            </a:r>
            <a:r>
              <a:rPr lang="en-AU" dirty="0"/>
              <a:t>AIRR5 </a:t>
            </a:r>
            <a:r>
              <a:rPr lang="en" dirty="0"/>
              <a:t>Community Meeting: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81052" y="1171690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the evaluation of inferred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sequences and commence the assessment of other human IG loci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OGRDB as a resource for understanding the population genetics of IG/TCR genes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tools and guidelines for the evaluation of the ‘quality’ of submitted datasets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Streamline procedures for the submission and 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IGHV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inferences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strategies to make the work of the IARC(s) sustainable.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60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How do we make the IARC sustainable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413710" y="1313204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Submissions must continue.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VDJbase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emerged as an important source of inferences.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work should not be overwhelming. Streamlining of procedures and tools to assess the quality of datasets should help.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 of the IARC should be rewarded. Learn who has done this hard work. Study their work.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60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422E1-A23C-1B42-BE6A-F23341C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6" y="4385765"/>
            <a:ext cx="9086144" cy="4605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How do we expand the IARC’s work beyond human IG genes?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2E61-0EDF-0545-8DCC-6531D3A38072}"/>
              </a:ext>
            </a:extLst>
          </p:cNvPr>
          <p:cNvSpPr/>
          <p:nvPr/>
        </p:nvSpPr>
        <p:spPr>
          <a:xfrm>
            <a:off x="724950" y="822036"/>
            <a:ext cx="2526250" cy="25215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382C23-BD48-2B47-B448-DCF7109A32C2}"/>
              </a:ext>
            </a:extLst>
          </p:cNvPr>
          <p:cNvCxnSpPr>
            <a:cxnSpLocks/>
            <a:stCxn id="3" idx="0"/>
            <a:endCxn id="3" idx="4"/>
          </p:cNvCxnSpPr>
          <p:nvPr/>
        </p:nvCxnSpPr>
        <p:spPr>
          <a:xfrm>
            <a:off x="1988075" y="822036"/>
            <a:ext cx="0" cy="252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4F2BB-1572-A249-96A9-40C98FC6765D}"/>
              </a:ext>
            </a:extLst>
          </p:cNvPr>
          <p:cNvCxnSpPr>
            <a:stCxn id="3" idx="1"/>
            <a:endCxn id="3" idx="5"/>
          </p:cNvCxnSpPr>
          <p:nvPr/>
        </p:nvCxnSpPr>
        <p:spPr>
          <a:xfrm>
            <a:off x="1094911" y="1191305"/>
            <a:ext cx="1786328" cy="178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AC212-8442-9C43-BDBC-F6FA2446E84D}"/>
              </a:ext>
            </a:extLst>
          </p:cNvPr>
          <p:cNvCxnSpPr>
            <a:stCxn id="3" idx="3"/>
            <a:endCxn id="3" idx="7"/>
          </p:cNvCxnSpPr>
          <p:nvPr/>
        </p:nvCxnSpPr>
        <p:spPr>
          <a:xfrm flipV="1">
            <a:off x="1094911" y="1191305"/>
            <a:ext cx="1786328" cy="178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24FDC4-3AC1-AF4F-81B2-17C56F12C7CB}"/>
              </a:ext>
            </a:extLst>
          </p:cNvPr>
          <p:cNvCxnSpPr>
            <a:stCxn id="3" idx="2"/>
            <a:endCxn id="3" idx="6"/>
          </p:cNvCxnSpPr>
          <p:nvPr/>
        </p:nvCxnSpPr>
        <p:spPr>
          <a:xfrm>
            <a:off x="724950" y="2082800"/>
            <a:ext cx="2526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6E0AF5-E37D-FE42-9005-440A799A9FD1}"/>
              </a:ext>
            </a:extLst>
          </p:cNvPr>
          <p:cNvSpPr txBox="1"/>
          <p:nvPr/>
        </p:nvSpPr>
        <p:spPr>
          <a:xfrm>
            <a:off x="2607417" y="69889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Human 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1D560-6A1B-7F41-8399-E757BFF0A3E2}"/>
              </a:ext>
            </a:extLst>
          </p:cNvPr>
          <p:cNvSpPr txBox="1"/>
          <p:nvPr/>
        </p:nvSpPr>
        <p:spPr>
          <a:xfrm>
            <a:off x="3251200" y="1463039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Human TCR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99A03-B258-614F-98DA-999EAFA9749B}"/>
              </a:ext>
            </a:extLst>
          </p:cNvPr>
          <p:cNvSpPr txBox="1"/>
          <p:nvPr/>
        </p:nvSpPr>
        <p:spPr>
          <a:xfrm>
            <a:off x="3217521" y="234616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Mouse IG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78E6B-B18C-2646-9E2D-8A60C7593310}"/>
              </a:ext>
            </a:extLst>
          </p:cNvPr>
          <p:cNvSpPr txBox="1"/>
          <p:nvPr/>
        </p:nvSpPr>
        <p:spPr>
          <a:xfrm>
            <a:off x="2607417" y="3133028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Horse IG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2FF0F-B552-BD4F-9BDD-3937B91E292C}"/>
              </a:ext>
            </a:extLst>
          </p:cNvPr>
          <p:cNvSpPr txBox="1"/>
          <p:nvPr/>
        </p:nvSpPr>
        <p:spPr>
          <a:xfrm>
            <a:off x="536098" y="31674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Dog TCR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72ADD-5BDD-BA4E-AA69-421702A47C52}"/>
              </a:ext>
            </a:extLst>
          </p:cNvPr>
          <p:cNvSpPr txBox="1"/>
          <p:nvPr/>
        </p:nvSpPr>
        <p:spPr>
          <a:xfrm>
            <a:off x="-40117" y="233987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Trout IG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D4630A-1CB7-434F-A2AA-1ED3FEEC90D4}"/>
              </a:ext>
            </a:extLst>
          </p:cNvPr>
          <p:cNvSpPr txBox="1"/>
          <p:nvPr/>
        </p:nvSpPr>
        <p:spPr>
          <a:xfrm>
            <a:off x="4699" y="128868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Shark 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CF4C7-5BE1-2444-BF05-849C9E1DDDDC}"/>
              </a:ext>
            </a:extLst>
          </p:cNvPr>
          <p:cNvSpPr txBox="1"/>
          <p:nvPr/>
        </p:nvSpPr>
        <p:spPr>
          <a:xfrm>
            <a:off x="535695" y="672421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Frog TCR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4BD2C7-A6E8-2F47-97C2-491A12E50634}"/>
              </a:ext>
            </a:extLst>
          </p:cNvPr>
          <p:cNvSpPr/>
          <p:nvPr/>
        </p:nvSpPr>
        <p:spPr>
          <a:xfrm>
            <a:off x="6473110" y="55880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5550D2-C1E8-1047-AAC6-0F8445C66659}"/>
              </a:ext>
            </a:extLst>
          </p:cNvPr>
          <p:cNvSpPr/>
          <p:nvPr/>
        </p:nvSpPr>
        <p:spPr>
          <a:xfrm>
            <a:off x="5889171" y="174886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847033-053F-7548-936D-08F137D27528}"/>
              </a:ext>
            </a:extLst>
          </p:cNvPr>
          <p:cNvSpPr/>
          <p:nvPr/>
        </p:nvSpPr>
        <p:spPr>
          <a:xfrm>
            <a:off x="7363216" y="1579330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2726F3-1A02-3948-A439-07613EA04717}"/>
              </a:ext>
            </a:extLst>
          </p:cNvPr>
          <p:cNvSpPr/>
          <p:nvPr/>
        </p:nvSpPr>
        <p:spPr>
          <a:xfrm>
            <a:off x="6595310" y="293892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39441F-23E4-BB44-879E-DD5A17EEE60D}"/>
              </a:ext>
            </a:extLst>
          </p:cNvPr>
          <p:cNvSpPr/>
          <p:nvPr/>
        </p:nvSpPr>
        <p:spPr>
          <a:xfrm>
            <a:off x="5074761" y="287769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88A8DC-CDD1-B04D-9D50-F446027DD915}"/>
              </a:ext>
            </a:extLst>
          </p:cNvPr>
          <p:cNvSpPr txBox="1"/>
          <p:nvPr/>
        </p:nvSpPr>
        <p:spPr>
          <a:xfrm>
            <a:off x="6596208" y="786218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IG &amp; TCR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3E575-C779-404E-BE2E-14A792B6E03C}"/>
              </a:ext>
            </a:extLst>
          </p:cNvPr>
          <p:cNvSpPr txBox="1"/>
          <p:nvPr/>
        </p:nvSpPr>
        <p:spPr>
          <a:xfrm>
            <a:off x="5897486" y="1958348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Trout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IG &amp; TCR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8AC64C-BF6E-024D-B596-64310C6AEF69}"/>
              </a:ext>
            </a:extLst>
          </p:cNvPr>
          <p:cNvSpPr txBox="1"/>
          <p:nvPr/>
        </p:nvSpPr>
        <p:spPr>
          <a:xfrm>
            <a:off x="7383352" y="1781405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Rabbit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IG &amp; TCR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24614-BB77-1844-9659-3979789A4E3F}"/>
              </a:ext>
            </a:extLst>
          </p:cNvPr>
          <p:cNvSpPr txBox="1"/>
          <p:nvPr/>
        </p:nvSpPr>
        <p:spPr>
          <a:xfrm>
            <a:off x="5114686" y="3127905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Mouse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IG &amp; TCR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D1B73E-488D-2043-9770-4E30E6317938}"/>
              </a:ext>
            </a:extLst>
          </p:cNvPr>
          <p:cNvSpPr txBox="1"/>
          <p:nvPr/>
        </p:nvSpPr>
        <p:spPr>
          <a:xfrm>
            <a:off x="6638075" y="3164918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Macaque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IG &amp; TCR</a:t>
            </a:r>
          </a:p>
        </p:txBody>
      </p:sp>
    </p:spTree>
    <p:extLst>
      <p:ext uri="{BB962C8B-B14F-4D97-AF65-F5344CB8AC3E}">
        <p14:creationId xmlns:p14="http://schemas.microsoft.com/office/powerpoint/2010/main" val="269399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422E1-A23C-1B42-BE6A-F23341C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93" y="4392709"/>
            <a:ext cx="7697400" cy="460500"/>
          </a:xfrm>
        </p:spPr>
        <p:txBody>
          <a:bodyPr/>
          <a:lstStyle/>
          <a:p>
            <a:pPr indent="-12700"/>
            <a:r>
              <a:rPr lang="en-US" sz="1800" dirty="0">
                <a:latin typeface="+mn-lt"/>
              </a:rPr>
              <a:t>Members of the human IG IARC are keen to advise and assist those </a:t>
            </a:r>
            <a:r>
              <a:rPr lang="en-US" sz="1800">
                <a:latin typeface="+mn-lt"/>
              </a:rPr>
              <a:t>who wish to </a:t>
            </a:r>
            <a:r>
              <a:rPr lang="en-US" sz="1800" dirty="0">
                <a:latin typeface="+mn-lt"/>
              </a:rPr>
              <a:t>establish new IARCS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2E61-0EDF-0545-8DCC-6531D3A38072}"/>
              </a:ext>
            </a:extLst>
          </p:cNvPr>
          <p:cNvSpPr/>
          <p:nvPr/>
        </p:nvSpPr>
        <p:spPr>
          <a:xfrm>
            <a:off x="724950" y="822036"/>
            <a:ext cx="2526250" cy="252152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E0AF5-E37D-FE42-9005-440A799A9FD1}"/>
              </a:ext>
            </a:extLst>
          </p:cNvPr>
          <p:cNvSpPr txBox="1"/>
          <p:nvPr/>
        </p:nvSpPr>
        <p:spPr>
          <a:xfrm>
            <a:off x="1312249" y="1882745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Human IG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4BD2C7-A6E8-2F47-97C2-491A12E50634}"/>
              </a:ext>
            </a:extLst>
          </p:cNvPr>
          <p:cNvSpPr/>
          <p:nvPr/>
        </p:nvSpPr>
        <p:spPr>
          <a:xfrm>
            <a:off x="6468240" y="52054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847033-053F-7548-936D-08F137D27528}"/>
              </a:ext>
            </a:extLst>
          </p:cNvPr>
          <p:cNvSpPr/>
          <p:nvPr/>
        </p:nvSpPr>
        <p:spPr>
          <a:xfrm>
            <a:off x="6473109" y="1771703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2726F3-1A02-3948-A439-07613EA04717}"/>
              </a:ext>
            </a:extLst>
          </p:cNvPr>
          <p:cNvSpPr/>
          <p:nvPr/>
        </p:nvSpPr>
        <p:spPr>
          <a:xfrm>
            <a:off x="6473109" y="302156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88A8DC-CDD1-B04D-9D50-F446027DD915}"/>
              </a:ext>
            </a:extLst>
          </p:cNvPr>
          <p:cNvSpPr txBox="1"/>
          <p:nvPr/>
        </p:nvSpPr>
        <p:spPr>
          <a:xfrm>
            <a:off x="5707148" y="19853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Human TCR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3E575-C779-404E-BE2E-14A792B6E03C}"/>
              </a:ext>
            </a:extLst>
          </p:cNvPr>
          <p:cNvSpPr txBox="1"/>
          <p:nvPr/>
        </p:nvSpPr>
        <p:spPr>
          <a:xfrm>
            <a:off x="4531491" y="2174457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Salmonid IG and TCR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DE62D6-CC04-3048-B1B4-E1FABC5A3662}"/>
              </a:ext>
            </a:extLst>
          </p:cNvPr>
          <p:cNvSpPr txBox="1"/>
          <p:nvPr/>
        </p:nvSpPr>
        <p:spPr>
          <a:xfrm>
            <a:off x="5499865" y="368404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Mouse IG</a:t>
            </a:r>
          </a:p>
        </p:txBody>
      </p:sp>
    </p:spTree>
    <p:extLst>
      <p:ext uri="{BB962C8B-B14F-4D97-AF65-F5344CB8AC3E}">
        <p14:creationId xmlns:p14="http://schemas.microsoft.com/office/powerpoint/2010/main" val="376806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771375" y="675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Mission</a:t>
            </a:r>
            <a:r>
              <a:rPr lang="en-AU" dirty="0"/>
              <a:t> (AIRR3)</a:t>
            </a:r>
            <a:r>
              <a:rPr lang="en" dirty="0"/>
              <a:t>:</a:t>
            </a:r>
            <a:endParaRPr dirty="0"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727650" y="20194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</a:rPr>
              <a:t>To review human immunoglobulin germline gene inferences from AIRR-Seq datasets, and to communicate affirmed sequences to the IG gene naming authorities</a:t>
            </a:r>
            <a:r>
              <a:rPr lang="en-AU" sz="2400" b="1" dirty="0">
                <a:latin typeface="+mn-lt"/>
              </a:rPr>
              <a:t> </a:t>
            </a:r>
            <a:endParaRPr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422E1-A23C-1B42-BE6A-F23341C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1" y="4406475"/>
            <a:ext cx="8758027" cy="460500"/>
          </a:xfrm>
        </p:spPr>
        <p:txBody>
          <a:bodyPr/>
          <a:lstStyle/>
          <a:p>
            <a:pPr indent="-12700"/>
            <a:r>
              <a:rPr lang="en-US" sz="2000" dirty="0">
                <a:latin typeface="+mn-lt"/>
              </a:rPr>
              <a:t>Should the AIRR Community establish a body to coordinate the IARCs?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4BD2C7-A6E8-2F47-97C2-491A12E50634}"/>
              </a:ext>
            </a:extLst>
          </p:cNvPr>
          <p:cNvSpPr/>
          <p:nvPr/>
        </p:nvSpPr>
        <p:spPr>
          <a:xfrm>
            <a:off x="3546390" y="2990468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847033-053F-7548-936D-08F137D27528}"/>
              </a:ext>
            </a:extLst>
          </p:cNvPr>
          <p:cNvSpPr/>
          <p:nvPr/>
        </p:nvSpPr>
        <p:spPr>
          <a:xfrm>
            <a:off x="4939250" y="3016885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2726F3-1A02-3948-A439-07613EA04717}"/>
              </a:ext>
            </a:extLst>
          </p:cNvPr>
          <p:cNvSpPr/>
          <p:nvPr/>
        </p:nvSpPr>
        <p:spPr>
          <a:xfrm>
            <a:off x="6396907" y="3021561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88A8DC-CDD1-B04D-9D50-F446027DD915}"/>
              </a:ext>
            </a:extLst>
          </p:cNvPr>
          <p:cNvSpPr txBox="1"/>
          <p:nvPr/>
        </p:nvSpPr>
        <p:spPr>
          <a:xfrm>
            <a:off x="2138163" y="3351072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Human IG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3E575-C779-404E-BE2E-14A792B6E03C}"/>
              </a:ext>
            </a:extLst>
          </p:cNvPr>
          <p:cNvSpPr txBox="1"/>
          <p:nvPr/>
        </p:nvSpPr>
        <p:spPr>
          <a:xfrm>
            <a:off x="5069088" y="3253954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Salmonid </a:t>
            </a:r>
          </a:p>
          <a:p>
            <a:r>
              <a:rPr lang="en-US" dirty="0">
                <a:solidFill>
                  <a:srgbClr val="FF0000"/>
                </a:solidFill>
              </a:rPr>
              <a:t>IG &amp; TCR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DE62D6-CC04-3048-B1B4-E1FABC5A3662}"/>
              </a:ext>
            </a:extLst>
          </p:cNvPr>
          <p:cNvSpPr txBox="1"/>
          <p:nvPr/>
        </p:nvSpPr>
        <p:spPr>
          <a:xfrm>
            <a:off x="6472392" y="338216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Mouse IG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822D45-9D56-1145-B3AE-BD6AB6F38B88}"/>
              </a:ext>
            </a:extLst>
          </p:cNvPr>
          <p:cNvSpPr/>
          <p:nvPr/>
        </p:nvSpPr>
        <p:spPr>
          <a:xfrm>
            <a:off x="2077847" y="3016884"/>
            <a:ext cx="1121229" cy="1028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38D6D-3E83-D941-87E6-2585C9EC6028}"/>
              </a:ext>
            </a:extLst>
          </p:cNvPr>
          <p:cNvSpPr txBox="1"/>
          <p:nvPr/>
        </p:nvSpPr>
        <p:spPr>
          <a:xfrm>
            <a:off x="3509883" y="3322353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Human TCR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1C6E7-7B42-5544-9F4C-80EBCACF68B9}"/>
              </a:ext>
            </a:extLst>
          </p:cNvPr>
          <p:cNvSpPr/>
          <p:nvPr/>
        </p:nvSpPr>
        <p:spPr>
          <a:xfrm>
            <a:off x="2797737" y="1219200"/>
            <a:ext cx="3915185" cy="645423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9AEBE-4E34-5C4C-8F54-CCC0C1572AB5}"/>
              </a:ext>
            </a:extLst>
          </p:cNvPr>
          <p:cNvSpPr txBox="1"/>
          <p:nvPr/>
        </p:nvSpPr>
        <p:spPr>
          <a:xfrm>
            <a:off x="2950989" y="1319432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Inferred Allele Review Council</a:t>
            </a:r>
          </a:p>
        </p:txBody>
      </p:sp>
    </p:spTree>
    <p:extLst>
      <p:ext uri="{BB962C8B-B14F-4D97-AF65-F5344CB8AC3E}">
        <p14:creationId xmlns:p14="http://schemas.microsoft.com/office/powerpoint/2010/main" val="206991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422E1-A23C-1B42-BE6A-F23341C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249" y="4321299"/>
            <a:ext cx="7697400" cy="4605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How would a mouse IG IARC work?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2E61-0EDF-0545-8DCC-6531D3A38072}"/>
              </a:ext>
            </a:extLst>
          </p:cNvPr>
          <p:cNvSpPr/>
          <p:nvPr/>
        </p:nvSpPr>
        <p:spPr>
          <a:xfrm>
            <a:off x="724950" y="822036"/>
            <a:ext cx="2526250" cy="252152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E0AF5-E37D-FE42-9005-440A799A9FD1}"/>
              </a:ext>
            </a:extLst>
          </p:cNvPr>
          <p:cNvSpPr txBox="1"/>
          <p:nvPr/>
        </p:nvSpPr>
        <p:spPr>
          <a:xfrm>
            <a:off x="1312249" y="1882745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Mouse IG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3E575-C779-404E-BE2E-14A792B6E03C}"/>
              </a:ext>
            </a:extLst>
          </p:cNvPr>
          <p:cNvSpPr txBox="1"/>
          <p:nvPr/>
        </p:nvSpPr>
        <p:spPr>
          <a:xfrm>
            <a:off x="3786644" y="637370"/>
            <a:ext cx="51726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Few people working on mouse germline IG. If those who generate sequences excuse themselves from deliberations, who will be left on the IARC to make the decisions?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n-US" sz="1800" dirty="0">
                <a:solidFill>
                  <a:schemeClr val="bg2"/>
                </a:solidFill>
              </a:rPr>
              <a:t>Fear of Making Mistakes: Many IGHV; groups of highly similar genes expressed at low frequency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r>
              <a:rPr lang="en-US" sz="1800" dirty="0">
                <a:solidFill>
                  <a:schemeClr val="bg2"/>
                </a:solidFill>
              </a:rPr>
              <a:t>Without mapping, can your sequence be assigned with confidence as an allelic variant of a previously reported gene?</a:t>
            </a:r>
          </a:p>
        </p:txBody>
      </p:sp>
    </p:spTree>
    <p:extLst>
      <p:ext uri="{BB962C8B-B14F-4D97-AF65-F5344CB8AC3E}">
        <p14:creationId xmlns:p14="http://schemas.microsoft.com/office/powerpoint/2010/main" val="29719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5F7E3-3F0E-BC43-8BCC-E523DD4DDD42}"/>
              </a:ext>
            </a:extLst>
          </p:cNvPr>
          <p:cNvSpPr txBox="1"/>
          <p:nvPr/>
        </p:nvSpPr>
        <p:spPr>
          <a:xfrm>
            <a:off x="2344432" y="5111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Nomenclature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749C1-2F58-974B-8F03-091FF37FFFD1}"/>
              </a:ext>
            </a:extLst>
          </p:cNvPr>
          <p:cNvSpPr/>
          <p:nvPr/>
        </p:nvSpPr>
        <p:spPr>
          <a:xfrm>
            <a:off x="6402641" y="1277370"/>
            <a:ext cx="1560946" cy="6373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84C99-A3CE-B643-B888-ACFFB35BDC94}"/>
              </a:ext>
            </a:extLst>
          </p:cNvPr>
          <p:cNvSpPr txBox="1"/>
          <p:nvPr/>
        </p:nvSpPr>
        <p:spPr>
          <a:xfrm>
            <a:off x="6466061" y="1442135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discovered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A8313-CACC-A345-B6DD-8A2DCB38C22D}"/>
              </a:ext>
            </a:extLst>
          </p:cNvPr>
          <p:cNvSpPr/>
          <p:nvPr/>
        </p:nvSpPr>
        <p:spPr>
          <a:xfrm>
            <a:off x="6373116" y="2176277"/>
            <a:ext cx="1560946" cy="6373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3DEBC-F4CF-B44F-9521-F67AC159E23C}"/>
              </a:ext>
            </a:extLst>
          </p:cNvPr>
          <p:cNvSpPr txBox="1"/>
          <p:nvPr/>
        </p:nvSpPr>
        <p:spPr>
          <a:xfrm>
            <a:off x="6655346" y="2233321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Sequence </a:t>
            </a:r>
          </a:p>
          <a:p>
            <a:r>
              <a:rPr lang="en-US" dirty="0"/>
              <a:t>mothballed</a:t>
            </a: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916CED0A-88FE-7C4D-B32F-F87D55478F2B}"/>
              </a:ext>
            </a:extLst>
          </p:cNvPr>
          <p:cNvSpPr/>
          <p:nvPr/>
        </p:nvSpPr>
        <p:spPr>
          <a:xfrm>
            <a:off x="5411678" y="1535874"/>
            <a:ext cx="949036" cy="11703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1BB2B-D84D-9E44-B136-1C4EBE03990F}"/>
              </a:ext>
            </a:extLst>
          </p:cNvPr>
          <p:cNvSpPr/>
          <p:nvPr/>
        </p:nvSpPr>
        <p:spPr>
          <a:xfrm>
            <a:off x="3539836" y="681939"/>
            <a:ext cx="1560946" cy="6373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3757B-87F8-8A4F-A7EF-4C45517EF715}"/>
              </a:ext>
            </a:extLst>
          </p:cNvPr>
          <p:cNvSpPr txBox="1"/>
          <p:nvPr/>
        </p:nvSpPr>
        <p:spPr>
          <a:xfrm>
            <a:off x="3666910" y="800363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Sequence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0DDAE7-FAEB-8247-AD70-B01188D55464}"/>
              </a:ext>
            </a:extLst>
          </p:cNvPr>
          <p:cNvSpPr/>
          <p:nvPr/>
        </p:nvSpPr>
        <p:spPr>
          <a:xfrm>
            <a:off x="3334287" y="1749344"/>
            <a:ext cx="2035464" cy="7143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EADC2-7C2F-CA41-8701-2A867D54202E}"/>
              </a:ext>
            </a:extLst>
          </p:cNvPr>
          <p:cNvSpPr txBox="1"/>
          <p:nvPr/>
        </p:nvSpPr>
        <p:spPr>
          <a:xfrm>
            <a:off x="3334287" y="1883225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Assign name</a:t>
            </a:r>
          </a:p>
          <a:p>
            <a:r>
              <a:rPr lang="en-US" dirty="0"/>
              <a:t>Consecutive numbering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B1E2F-9BF2-BD4D-94C8-41137197CF8C}"/>
              </a:ext>
            </a:extLst>
          </p:cNvPr>
          <p:cNvSpPr/>
          <p:nvPr/>
        </p:nvSpPr>
        <p:spPr>
          <a:xfrm>
            <a:off x="3539836" y="2900674"/>
            <a:ext cx="1560946" cy="6373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2E305-2B3D-ED46-83FF-1881487D635A}"/>
              </a:ext>
            </a:extLst>
          </p:cNvPr>
          <p:cNvSpPr txBox="1"/>
          <p:nvPr/>
        </p:nvSpPr>
        <p:spPr>
          <a:xfrm>
            <a:off x="3811195" y="303466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Mapped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85419-AB23-2B4E-9CC3-5559371616E9}"/>
              </a:ext>
            </a:extLst>
          </p:cNvPr>
          <p:cNvSpPr/>
          <p:nvPr/>
        </p:nvSpPr>
        <p:spPr>
          <a:xfrm>
            <a:off x="1037422" y="3974934"/>
            <a:ext cx="2704211" cy="6189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5F051-87A7-6645-8F55-89460B04BDEE}"/>
              </a:ext>
            </a:extLst>
          </p:cNvPr>
          <p:cNvSpPr txBox="1"/>
          <p:nvPr/>
        </p:nvSpPr>
        <p:spPr>
          <a:xfrm>
            <a:off x="1100843" y="4121351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Rename. Assign allele number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8EEB9-D5F8-2342-9FAB-6BC86DA13C18}"/>
              </a:ext>
            </a:extLst>
          </p:cNvPr>
          <p:cNvSpPr/>
          <p:nvPr/>
        </p:nvSpPr>
        <p:spPr>
          <a:xfrm>
            <a:off x="5411678" y="3956586"/>
            <a:ext cx="1560946" cy="6373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E195E-B66B-084A-9F5D-FEE48C14A89F}"/>
              </a:ext>
            </a:extLst>
          </p:cNvPr>
          <p:cNvSpPr txBox="1"/>
          <p:nvPr/>
        </p:nvSpPr>
        <p:spPr>
          <a:xfrm>
            <a:off x="5592467" y="412135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Retain name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01C543D-7BEF-7749-AD43-6B9340E9E188}"/>
              </a:ext>
            </a:extLst>
          </p:cNvPr>
          <p:cNvSpPr/>
          <p:nvPr/>
        </p:nvSpPr>
        <p:spPr>
          <a:xfrm>
            <a:off x="4306300" y="2485291"/>
            <a:ext cx="45719" cy="307777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635571DB-EAB8-4C44-9D27-C7E4B97BCD17}"/>
              </a:ext>
            </a:extLst>
          </p:cNvPr>
          <p:cNvSpPr/>
          <p:nvPr/>
        </p:nvSpPr>
        <p:spPr>
          <a:xfrm>
            <a:off x="4321062" y="1376980"/>
            <a:ext cx="45719" cy="307777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DE1BB44E-B3CE-0445-819A-5608842012B3}"/>
              </a:ext>
            </a:extLst>
          </p:cNvPr>
          <p:cNvSpPr/>
          <p:nvPr/>
        </p:nvSpPr>
        <p:spPr>
          <a:xfrm>
            <a:off x="4310743" y="1376250"/>
            <a:ext cx="45719" cy="307777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75E37235-8AA0-6241-99B2-4D4B109DE821}"/>
              </a:ext>
            </a:extLst>
          </p:cNvPr>
          <p:cNvSpPr/>
          <p:nvPr/>
        </p:nvSpPr>
        <p:spPr>
          <a:xfrm>
            <a:off x="2368358" y="3507810"/>
            <a:ext cx="45719" cy="307777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51148B5-BA65-8C40-9366-A98DC9041CA6}"/>
              </a:ext>
            </a:extLst>
          </p:cNvPr>
          <p:cNvSpPr/>
          <p:nvPr/>
        </p:nvSpPr>
        <p:spPr>
          <a:xfrm>
            <a:off x="6223860" y="3403994"/>
            <a:ext cx="45719" cy="476910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9D624-B006-C243-8B73-D6D08BEC31B0}"/>
              </a:ext>
            </a:extLst>
          </p:cNvPr>
          <p:cNvSpPr txBox="1"/>
          <p:nvPr/>
        </p:nvSpPr>
        <p:spPr>
          <a:xfrm>
            <a:off x="1434166" y="307580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Existing Locus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1692E9-D63B-1748-9015-0A2DF56F4A60}"/>
              </a:ext>
            </a:extLst>
          </p:cNvPr>
          <p:cNvSpPr txBox="1"/>
          <p:nvPr/>
        </p:nvSpPr>
        <p:spPr>
          <a:xfrm>
            <a:off x="5755757" y="306355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New Locus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27B365C1-F0A7-7D4E-B3A5-9EEFE9074098}"/>
              </a:ext>
            </a:extLst>
          </p:cNvPr>
          <p:cNvSpPr/>
          <p:nvPr/>
        </p:nvSpPr>
        <p:spPr>
          <a:xfrm rot="5400000">
            <a:off x="3260172" y="3066045"/>
            <a:ext cx="45838" cy="401231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0A140DF3-C205-254A-B412-6FD24D96036B}"/>
              </a:ext>
            </a:extLst>
          </p:cNvPr>
          <p:cNvSpPr/>
          <p:nvPr/>
        </p:nvSpPr>
        <p:spPr>
          <a:xfrm rot="16200000">
            <a:off x="5426823" y="2960646"/>
            <a:ext cx="45719" cy="612148"/>
          </a:xfrm>
          <a:prstGeom prst="downArrow">
            <a:avLst/>
          </a:prstGeom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568955" y="337000"/>
            <a:ext cx="857504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spcBef>
                <a:spcPts val="1800"/>
              </a:spcBef>
            </a:pPr>
            <a:r>
              <a:rPr lang="en-A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 for AIRR Community Meeting VI</a:t>
            </a:r>
            <a:endParaRPr lang="en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64860" y="1441200"/>
            <a:ext cx="841428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  <a:ea typeface="Arial"/>
                <a:cs typeface="Arial"/>
                <a:sym typeface="Arial"/>
              </a:rPr>
              <a:t>Continue to evaluate human IGH, IGK and IGL inferences</a:t>
            </a:r>
          </a:p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  <a:ea typeface="Arial"/>
                <a:cs typeface="Arial"/>
                <a:sym typeface="Arial"/>
              </a:rPr>
              <a:t>Work with others in the WG to establish a human TCR IARC</a:t>
            </a:r>
          </a:p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  <a:ea typeface="Arial"/>
                <a:cs typeface="Arial"/>
                <a:sym typeface="Arial"/>
              </a:rPr>
              <a:t>Work with others in the WG to establish IARCs for non-human species</a:t>
            </a:r>
          </a:p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</a:rPr>
              <a:t>Develop tools and guidelines for the evaluation of the ‘quality’ of submitted datasets</a:t>
            </a:r>
          </a:p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</a:rPr>
              <a:t>Streamline procedures for the submission and assessment of human IGHV inferences</a:t>
            </a:r>
          </a:p>
          <a:p>
            <a:pPr marL="603250" indent="-457200">
              <a:buFont typeface="+mj-lt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+mn-lt"/>
              </a:rPr>
              <a:t>Develop strategies to make the work of the IARC(s) sustainable.</a:t>
            </a:r>
          </a:p>
          <a:p>
            <a:pPr marL="603250" indent="-457200">
              <a:buFont typeface="+mj-lt"/>
              <a:buAutoNum type="arabicPeriod"/>
            </a:pPr>
            <a:endParaRPr lang="en-AU" sz="2000" dirty="0">
              <a:solidFill>
                <a:schemeClr val="bg2"/>
              </a:solidFill>
              <a:latin typeface="+mn-lt"/>
            </a:endParaRPr>
          </a:p>
          <a:p>
            <a:pPr marL="603250" indent="-457200">
              <a:buFont typeface="+mj-lt"/>
              <a:buAutoNum type="arabicPeriod"/>
            </a:pPr>
            <a:endParaRPr lang="en-AU" sz="2000" dirty="0">
              <a:solidFill>
                <a:schemeClr val="bg2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603250" indent="-457200">
              <a:buFont typeface="+mj-lt"/>
              <a:buAutoNum type="arabicPeriod"/>
            </a:pPr>
            <a:endParaRPr lang="en-AU" sz="2000" dirty="0">
              <a:solidFill>
                <a:schemeClr val="bg2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59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AU" dirty="0"/>
              <a:t>Membership and Leadership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457780" y="1264054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Cathy Scheepers is stepping down from the committee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stepping down from my position as Chair of the committee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Nominations including self-nominations for the chair should be sent to Pam </a:t>
            </a:r>
            <a:r>
              <a:rPr lang="en-AU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Borghardt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 will liaise with her, and take nominations to the first meeting in 2021</a:t>
            </a:r>
          </a:p>
          <a:p>
            <a:pPr marL="139700" lvl="0" indent="0" algn="just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Corey Watson and Gur </a:t>
            </a:r>
            <a:r>
              <a:rPr lang="en-AU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Yaari</a:t>
            </a: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should be offered official membership of the committee 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A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seeking new members of the IARC. Please contact me if you would like to join us.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80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AU" sz="2800" dirty="0"/>
              <a:t>The 2019/2020 IARC team</a:t>
            </a:r>
            <a:endParaRPr sz="2800"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835179" y="1263757"/>
            <a:ext cx="7473641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Andrew Collins (Chair)</a:t>
            </a: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Corcoran</a:t>
            </a: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William Lees</a:t>
            </a: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Mats Ohlin</a:t>
            </a: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Cathrine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Scheepers</a:t>
            </a: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endParaRPr lang="en-A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A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Davide </a:t>
            </a:r>
            <a:r>
              <a:rPr lang="en-AU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Bagnara</a:t>
            </a:r>
            <a:endParaRPr lang="en-A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87538" indent="-1747838" algn="just">
              <a:buClr>
                <a:srgbClr val="000000"/>
              </a:buClr>
              <a:buSzPts val="1400"/>
              <a:buNone/>
            </a:pPr>
            <a:r>
              <a:rPr lang="en-A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Corey Watson</a:t>
            </a:r>
          </a:p>
          <a:p>
            <a:pPr marL="139700" indent="0" algn="just">
              <a:buClr>
                <a:srgbClr val="000000"/>
              </a:buClr>
              <a:buSzPts val="1400"/>
              <a:buNone/>
            </a:pPr>
            <a:r>
              <a:rPr lang="en-A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Gur </a:t>
            </a:r>
            <a:r>
              <a:rPr lang="en-AU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Yaari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7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568955" y="380543"/>
            <a:ext cx="857504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spcBef>
                <a:spcPts val="18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meetings</a:t>
            </a:r>
            <a:endParaRPr lang="en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496650" y="1854858"/>
            <a:ext cx="8150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has held 27 meetings since May 2019	</a:t>
            </a:r>
          </a:p>
          <a:p>
            <a:pPr marL="596900" lvl="1" indent="0" algn="just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Minutes of meetings are available at the AIRR-C website. Documentation of each sequence affirmation is included in the minutes. More detailed documentation of evidence in support of all affirmed sequences can be found at the OGRDB website.</a:t>
            </a:r>
          </a:p>
        </p:txBody>
      </p:sp>
    </p:spTree>
    <p:extLst>
      <p:ext uri="{BB962C8B-B14F-4D97-AF65-F5344CB8AC3E}">
        <p14:creationId xmlns:p14="http://schemas.microsoft.com/office/powerpoint/2010/main" val="278960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for </a:t>
            </a:r>
            <a:r>
              <a:rPr lang="en-AU" dirty="0"/>
              <a:t>AIRR5 </a:t>
            </a:r>
            <a:r>
              <a:rPr lang="en" dirty="0"/>
              <a:t>Community Meeting: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81052" y="1171690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Continue the evaluation of inferred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iGHV</a:t>
            </a:r>
            <a:r>
              <a:rPr lang="en-US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sequences and commence the assessment of other human IG loci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Develop OGRDB as a resource for understanding the population genetics of IG/TCR genes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Develop tools and guidelines for the evaluation of the ‘quality’ of submitted datasets</a:t>
            </a:r>
            <a:endParaRPr sz="20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Streamline procedures for the submission and </a:t>
            </a:r>
            <a:r>
              <a:rPr lang="en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r>
              <a:rPr lang="en-AU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human IGHV</a:t>
            </a:r>
            <a:r>
              <a:rPr lang="en-AU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inferences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Develop strategies to make the work of the IARC(s) sustainable.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1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568955" y="337000"/>
            <a:ext cx="857504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spcBef>
                <a:spcPts val="18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achievements</a:t>
            </a:r>
            <a:endParaRPr lang="en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64860" y="1441200"/>
            <a:ext cx="841428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has affirmed 32 sequences: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L0			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sequences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L1			6 sequences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IGKV L1			1 sequence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IGLV L0			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sequence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IGLV L1			6 sequences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L0 (</a:t>
            </a:r>
            <a:r>
              <a:rPr lang="en-AU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VDJbase</a:t>
            </a: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	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sequences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L1 (</a:t>
            </a:r>
            <a:r>
              <a:rPr lang="en-AU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VDJbase</a:t>
            </a: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	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sequences</a:t>
            </a:r>
          </a:p>
          <a:p>
            <a:pPr marL="498475" indent="-358775" algn="just">
              <a:spcBef>
                <a:spcPts val="1800"/>
              </a:spcBef>
              <a:buClr>
                <a:srgbClr val="000000"/>
              </a:buClr>
              <a:buSzPts val="1400"/>
              <a:buNone/>
            </a:pPr>
            <a:endParaRPr lang="en-AU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568955" y="337000"/>
            <a:ext cx="857504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spcBef>
                <a:spcPts val="18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achievements</a:t>
            </a:r>
            <a:endParaRPr lang="en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64860" y="1441200"/>
            <a:ext cx="841428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IV: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L0			12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sequences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L1			9 sequences</a:t>
            </a:r>
          </a:p>
          <a:p>
            <a:pPr marL="498475" indent="-358775" algn="just">
              <a:spcBef>
                <a:spcPts val="1800"/>
              </a:spcBef>
              <a:buClr>
                <a:srgbClr val="000000"/>
              </a:buClr>
              <a:buSzPts val="1400"/>
              <a:buNone/>
            </a:pPr>
            <a:r>
              <a:rPr lang="en-A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V</a:t>
            </a:r>
          </a:p>
          <a:p>
            <a:pPr marL="955675" lvl="1" indent="-358775">
              <a:spcBef>
                <a:spcPts val="180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L0		7 sequences</a:t>
            </a:r>
          </a:p>
          <a:p>
            <a:pPr marL="955675" lvl="1" indent="-358775">
              <a:spcBef>
                <a:spcPts val="180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IGHV L1		17 sequences</a:t>
            </a:r>
          </a:p>
          <a:p>
            <a:pPr marL="596900" lvl="1" indent="0">
              <a:spcBef>
                <a:spcPts val="1800"/>
              </a:spcBef>
              <a:buClr>
                <a:srgbClr val="000000"/>
              </a:buClr>
              <a:buSzPts val="1400"/>
              <a:buNone/>
            </a:pPr>
            <a:r>
              <a:rPr lang="en-AU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VDJbase</a:t>
            </a: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sequences still to be finalised and officially named</a:t>
            </a:r>
          </a:p>
        </p:txBody>
      </p:sp>
    </p:spTree>
    <p:extLst>
      <p:ext uri="{BB962C8B-B14F-4D97-AF65-F5344CB8AC3E}">
        <p14:creationId xmlns:p14="http://schemas.microsoft.com/office/powerpoint/2010/main" val="374827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568955" y="337000"/>
            <a:ext cx="857504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spcBef>
                <a:spcPts val="18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IARC achievements</a:t>
            </a:r>
            <a:endParaRPr lang="en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64860" y="1441200"/>
            <a:ext cx="841428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IGKV L1			1 sequence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IGLV L0			</a:t>
            </a:r>
            <a:r>
              <a:rPr lang="en-AU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sequence</a:t>
            </a:r>
          </a:p>
          <a:p>
            <a:pPr marL="88900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IGLV L1			6 sequences</a:t>
            </a:r>
          </a:p>
          <a:p>
            <a:pPr marL="498475" indent="-358775" algn="just">
              <a:spcBef>
                <a:spcPts val="1800"/>
              </a:spcBef>
              <a:buClr>
                <a:srgbClr val="000000"/>
              </a:buClr>
              <a:buSzPts val="1400"/>
              <a:buNone/>
            </a:pPr>
            <a:endParaRPr lang="en-AU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59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729450" y="565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Light Chain Challenges</a:t>
            </a:r>
            <a:endParaRPr dirty="0"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381052" y="1291433"/>
            <a:ext cx="7822039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IgM primers easily generate AIRR-Seq datasets that are enriched for sequences from naive B cells. No such simple strategy can produce largely unmutated light chain sequences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Most kappa genes are duplicated, and genes of the distal locus are expressed at low frequency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The IGKV and IGLV contribute many nucleotides to the CDR3. The V gene ends are highly variable, and terminal nucleotides are difficult, even impossible to call. </a:t>
            </a:r>
          </a:p>
          <a:p>
            <a:pPr indent="-317500" algn="just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We hope to publish a manuscript in 2021.</a:t>
            </a:r>
          </a:p>
          <a:p>
            <a:pPr marL="13970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08842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44120</TotalTime>
  <Words>1046</Words>
  <Application>Microsoft Macintosh PowerPoint</Application>
  <PresentationFormat>On-screen Show (16:9)</PresentationFormat>
  <Paragraphs>140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Lato</vt:lpstr>
      <vt:lpstr>Raleway</vt:lpstr>
      <vt:lpstr>Times New Roman</vt:lpstr>
      <vt:lpstr>Streamline</vt:lpstr>
      <vt:lpstr>Inferred Allele Review Committee (IARC)</vt:lpstr>
      <vt:lpstr>Mission (AIRR3):</vt:lpstr>
      <vt:lpstr>The 2019/2020 IARC team</vt:lpstr>
      <vt:lpstr>IARC meetings</vt:lpstr>
      <vt:lpstr>Goals for AIRR5 Community Meeting:</vt:lpstr>
      <vt:lpstr>IARC achievements</vt:lpstr>
      <vt:lpstr>IARC achievements</vt:lpstr>
      <vt:lpstr>IARC achievements</vt:lpstr>
      <vt:lpstr>Light Chain Challenges</vt:lpstr>
      <vt:lpstr>Goals for AIRR5 Community Meeting:</vt:lpstr>
      <vt:lpstr>PowerPoint Presentation</vt:lpstr>
      <vt:lpstr>PowerPoint Presentation</vt:lpstr>
      <vt:lpstr>PowerPoint Presentation</vt:lpstr>
      <vt:lpstr>PowerPoint Presentation</vt:lpstr>
      <vt:lpstr>Goals for AIRR5 Community Meeting:</vt:lpstr>
      <vt:lpstr>Goals for AIRR5 Community Meeting:</vt:lpstr>
      <vt:lpstr>How do we make the IARC sustainable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AIRR Community Meeting VI</vt:lpstr>
      <vt:lpstr>Membership and Leadership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AIRR Germline Database Working Group</dc:title>
  <cp:lastModifiedBy>Andrew Collins</cp:lastModifiedBy>
  <cp:revision>85</cp:revision>
  <dcterms:modified xsi:type="dcterms:W3CDTF">2020-12-08T10:48:46Z</dcterms:modified>
</cp:coreProperties>
</file>