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7"/>
    <p:restoredTop sz="96024"/>
  </p:normalViewPr>
  <p:slideViewPr>
    <p:cSldViewPr snapToGrid="0" snapToObjects="1">
      <p:cViewPr varScale="1">
        <p:scale>
          <a:sx n="117" d="100"/>
          <a:sy n="117" d="100"/>
        </p:scale>
        <p:origin x="20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AE685-CDC2-7B4A-9C21-56FFF6C787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4ED3EE-657D-EE4B-9910-3E7C68B4E9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D24281-DE99-E74D-B09C-C9B4E7444106}"/>
              </a:ext>
            </a:extLst>
          </p:cNvPr>
          <p:cNvSpPr>
            <a:spLocks noGrp="1"/>
          </p:cNvSpPr>
          <p:nvPr>
            <p:ph type="dt" sz="half" idx="10"/>
          </p:nvPr>
        </p:nvSpPr>
        <p:spPr/>
        <p:txBody>
          <a:bodyPr/>
          <a:lstStyle/>
          <a:p>
            <a:fld id="{A2C281DF-D7CD-EF4F-81A3-C637793CEB29}" type="datetimeFigureOut">
              <a:rPr lang="en-US" smtClean="0"/>
              <a:t>12/7/20</a:t>
            </a:fld>
            <a:endParaRPr lang="en-US"/>
          </a:p>
        </p:txBody>
      </p:sp>
      <p:sp>
        <p:nvSpPr>
          <p:cNvPr id="5" name="Footer Placeholder 4">
            <a:extLst>
              <a:ext uri="{FF2B5EF4-FFF2-40B4-BE49-F238E27FC236}">
                <a16:creationId xmlns:a16="http://schemas.microsoft.com/office/drawing/2014/main" id="{43B0BFF5-8131-7C40-A477-B9B2A0D27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74693-CCF9-644E-A9B7-17FCEAD4C641}"/>
              </a:ext>
            </a:extLst>
          </p:cNvPr>
          <p:cNvSpPr>
            <a:spLocks noGrp="1"/>
          </p:cNvSpPr>
          <p:nvPr>
            <p:ph type="sldNum" sz="quarter" idx="12"/>
          </p:nvPr>
        </p:nvSpPr>
        <p:spPr/>
        <p:txBody>
          <a:bodyPr/>
          <a:lstStyle/>
          <a:p>
            <a:fld id="{FAA4ECC0-B630-5141-BF10-30E7D50333EC}" type="slidenum">
              <a:rPr lang="en-US" smtClean="0"/>
              <a:t>‹#›</a:t>
            </a:fld>
            <a:endParaRPr lang="en-US"/>
          </a:p>
        </p:txBody>
      </p:sp>
    </p:spTree>
    <p:extLst>
      <p:ext uri="{BB962C8B-B14F-4D97-AF65-F5344CB8AC3E}">
        <p14:creationId xmlns:p14="http://schemas.microsoft.com/office/powerpoint/2010/main" val="79244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5D31-F13E-BE4E-A204-822C915EDA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4FC365-E1DD-0B47-8318-2660FF141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C3F49-D372-4449-B945-AE3C970A9A8E}"/>
              </a:ext>
            </a:extLst>
          </p:cNvPr>
          <p:cNvSpPr>
            <a:spLocks noGrp="1"/>
          </p:cNvSpPr>
          <p:nvPr>
            <p:ph type="dt" sz="half" idx="10"/>
          </p:nvPr>
        </p:nvSpPr>
        <p:spPr/>
        <p:txBody>
          <a:bodyPr/>
          <a:lstStyle/>
          <a:p>
            <a:fld id="{A2C281DF-D7CD-EF4F-81A3-C637793CEB29}" type="datetimeFigureOut">
              <a:rPr lang="en-US" smtClean="0"/>
              <a:t>12/7/20</a:t>
            </a:fld>
            <a:endParaRPr lang="en-US"/>
          </a:p>
        </p:txBody>
      </p:sp>
      <p:sp>
        <p:nvSpPr>
          <p:cNvPr id="5" name="Footer Placeholder 4">
            <a:extLst>
              <a:ext uri="{FF2B5EF4-FFF2-40B4-BE49-F238E27FC236}">
                <a16:creationId xmlns:a16="http://schemas.microsoft.com/office/drawing/2014/main" id="{0DA6659C-4289-2F46-A9ED-0A95F2B9A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3F415-ACD0-AB40-AE9D-A96EE2598B0D}"/>
              </a:ext>
            </a:extLst>
          </p:cNvPr>
          <p:cNvSpPr>
            <a:spLocks noGrp="1"/>
          </p:cNvSpPr>
          <p:nvPr>
            <p:ph type="sldNum" sz="quarter" idx="12"/>
          </p:nvPr>
        </p:nvSpPr>
        <p:spPr/>
        <p:txBody>
          <a:bodyPr/>
          <a:lstStyle/>
          <a:p>
            <a:fld id="{FAA4ECC0-B630-5141-BF10-30E7D50333EC}" type="slidenum">
              <a:rPr lang="en-US" smtClean="0"/>
              <a:t>‹#›</a:t>
            </a:fld>
            <a:endParaRPr lang="en-US"/>
          </a:p>
        </p:txBody>
      </p:sp>
    </p:spTree>
    <p:extLst>
      <p:ext uri="{BB962C8B-B14F-4D97-AF65-F5344CB8AC3E}">
        <p14:creationId xmlns:p14="http://schemas.microsoft.com/office/powerpoint/2010/main" val="139774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2EE5D-44E0-B540-947C-5B6229BD0D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DA3350-6544-604D-830C-F684CC7944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8F8047-EE74-4343-AFAE-D703E344D4DD}"/>
              </a:ext>
            </a:extLst>
          </p:cNvPr>
          <p:cNvSpPr>
            <a:spLocks noGrp="1"/>
          </p:cNvSpPr>
          <p:nvPr>
            <p:ph type="dt" sz="half" idx="10"/>
          </p:nvPr>
        </p:nvSpPr>
        <p:spPr/>
        <p:txBody>
          <a:bodyPr/>
          <a:lstStyle/>
          <a:p>
            <a:fld id="{A2C281DF-D7CD-EF4F-81A3-C637793CEB29}" type="datetimeFigureOut">
              <a:rPr lang="en-US" smtClean="0"/>
              <a:t>12/7/20</a:t>
            </a:fld>
            <a:endParaRPr lang="en-US"/>
          </a:p>
        </p:txBody>
      </p:sp>
      <p:sp>
        <p:nvSpPr>
          <p:cNvPr id="5" name="Footer Placeholder 4">
            <a:extLst>
              <a:ext uri="{FF2B5EF4-FFF2-40B4-BE49-F238E27FC236}">
                <a16:creationId xmlns:a16="http://schemas.microsoft.com/office/drawing/2014/main" id="{2E06282E-8FA6-DB4F-B76C-B91E6D9AA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0BC49-F87E-B049-A96C-DC2561D09D1D}"/>
              </a:ext>
            </a:extLst>
          </p:cNvPr>
          <p:cNvSpPr>
            <a:spLocks noGrp="1"/>
          </p:cNvSpPr>
          <p:nvPr>
            <p:ph type="sldNum" sz="quarter" idx="12"/>
          </p:nvPr>
        </p:nvSpPr>
        <p:spPr/>
        <p:txBody>
          <a:bodyPr/>
          <a:lstStyle/>
          <a:p>
            <a:fld id="{FAA4ECC0-B630-5141-BF10-30E7D50333EC}" type="slidenum">
              <a:rPr lang="en-US" smtClean="0"/>
              <a:t>‹#›</a:t>
            </a:fld>
            <a:endParaRPr lang="en-US"/>
          </a:p>
        </p:txBody>
      </p:sp>
    </p:spTree>
    <p:extLst>
      <p:ext uri="{BB962C8B-B14F-4D97-AF65-F5344CB8AC3E}">
        <p14:creationId xmlns:p14="http://schemas.microsoft.com/office/powerpoint/2010/main" val="374540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E983-C13B-7D40-9F94-25899AFC2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5AF25-E6C2-1C4C-BB31-B2D09A5E64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DCC6A-224C-BB4B-9A96-488081BBCB4E}"/>
              </a:ext>
            </a:extLst>
          </p:cNvPr>
          <p:cNvSpPr>
            <a:spLocks noGrp="1"/>
          </p:cNvSpPr>
          <p:nvPr>
            <p:ph type="dt" sz="half" idx="10"/>
          </p:nvPr>
        </p:nvSpPr>
        <p:spPr/>
        <p:txBody>
          <a:bodyPr/>
          <a:lstStyle/>
          <a:p>
            <a:fld id="{A2C281DF-D7CD-EF4F-81A3-C637793CEB29}" type="datetimeFigureOut">
              <a:rPr lang="en-US" smtClean="0"/>
              <a:t>12/7/20</a:t>
            </a:fld>
            <a:endParaRPr lang="en-US"/>
          </a:p>
        </p:txBody>
      </p:sp>
      <p:sp>
        <p:nvSpPr>
          <p:cNvPr id="5" name="Footer Placeholder 4">
            <a:extLst>
              <a:ext uri="{FF2B5EF4-FFF2-40B4-BE49-F238E27FC236}">
                <a16:creationId xmlns:a16="http://schemas.microsoft.com/office/drawing/2014/main" id="{63D1B8AC-FDCE-374D-90A1-E9A4770BF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0C827-670B-3041-8232-02DD61CF87BF}"/>
              </a:ext>
            </a:extLst>
          </p:cNvPr>
          <p:cNvSpPr>
            <a:spLocks noGrp="1"/>
          </p:cNvSpPr>
          <p:nvPr>
            <p:ph type="sldNum" sz="quarter" idx="12"/>
          </p:nvPr>
        </p:nvSpPr>
        <p:spPr/>
        <p:txBody>
          <a:bodyPr/>
          <a:lstStyle/>
          <a:p>
            <a:fld id="{FAA4ECC0-B630-5141-BF10-30E7D50333EC}" type="slidenum">
              <a:rPr lang="en-US" smtClean="0"/>
              <a:t>‹#›</a:t>
            </a:fld>
            <a:endParaRPr lang="en-US"/>
          </a:p>
        </p:txBody>
      </p:sp>
    </p:spTree>
    <p:extLst>
      <p:ext uri="{BB962C8B-B14F-4D97-AF65-F5344CB8AC3E}">
        <p14:creationId xmlns:p14="http://schemas.microsoft.com/office/powerpoint/2010/main" val="1089146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2050-A3F2-804B-AC8F-3EB75156F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53A13B-F3DB-6144-96EE-A6CDA21E7D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F21EE-E1DB-3C48-9953-E9E91313CA0C}"/>
              </a:ext>
            </a:extLst>
          </p:cNvPr>
          <p:cNvSpPr>
            <a:spLocks noGrp="1"/>
          </p:cNvSpPr>
          <p:nvPr>
            <p:ph type="dt" sz="half" idx="10"/>
          </p:nvPr>
        </p:nvSpPr>
        <p:spPr/>
        <p:txBody>
          <a:bodyPr/>
          <a:lstStyle/>
          <a:p>
            <a:fld id="{A2C281DF-D7CD-EF4F-81A3-C637793CEB29}" type="datetimeFigureOut">
              <a:rPr lang="en-US" smtClean="0"/>
              <a:t>12/7/20</a:t>
            </a:fld>
            <a:endParaRPr lang="en-US"/>
          </a:p>
        </p:txBody>
      </p:sp>
      <p:sp>
        <p:nvSpPr>
          <p:cNvPr id="5" name="Footer Placeholder 4">
            <a:extLst>
              <a:ext uri="{FF2B5EF4-FFF2-40B4-BE49-F238E27FC236}">
                <a16:creationId xmlns:a16="http://schemas.microsoft.com/office/drawing/2014/main" id="{B39D027D-EADF-BD41-B128-6E8D72CB4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C27A0-58BA-124C-B5E5-E8DAFE072295}"/>
              </a:ext>
            </a:extLst>
          </p:cNvPr>
          <p:cNvSpPr>
            <a:spLocks noGrp="1"/>
          </p:cNvSpPr>
          <p:nvPr>
            <p:ph type="sldNum" sz="quarter" idx="12"/>
          </p:nvPr>
        </p:nvSpPr>
        <p:spPr/>
        <p:txBody>
          <a:bodyPr/>
          <a:lstStyle/>
          <a:p>
            <a:fld id="{FAA4ECC0-B630-5141-BF10-30E7D50333EC}" type="slidenum">
              <a:rPr lang="en-US" smtClean="0"/>
              <a:t>‹#›</a:t>
            </a:fld>
            <a:endParaRPr lang="en-US"/>
          </a:p>
        </p:txBody>
      </p:sp>
    </p:spTree>
    <p:extLst>
      <p:ext uri="{BB962C8B-B14F-4D97-AF65-F5344CB8AC3E}">
        <p14:creationId xmlns:p14="http://schemas.microsoft.com/office/powerpoint/2010/main" val="155493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1F612-3CC2-EE42-B79E-84C94F615D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D1438-A0B1-B742-B0FE-F374C3677D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134A60-63BE-7D4F-85C1-5F3D95317D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D6C72E-158D-904B-817B-0EA7E71B613F}"/>
              </a:ext>
            </a:extLst>
          </p:cNvPr>
          <p:cNvSpPr>
            <a:spLocks noGrp="1"/>
          </p:cNvSpPr>
          <p:nvPr>
            <p:ph type="dt" sz="half" idx="10"/>
          </p:nvPr>
        </p:nvSpPr>
        <p:spPr/>
        <p:txBody>
          <a:bodyPr/>
          <a:lstStyle/>
          <a:p>
            <a:fld id="{A2C281DF-D7CD-EF4F-81A3-C637793CEB29}" type="datetimeFigureOut">
              <a:rPr lang="en-US" smtClean="0"/>
              <a:t>12/7/20</a:t>
            </a:fld>
            <a:endParaRPr lang="en-US"/>
          </a:p>
        </p:txBody>
      </p:sp>
      <p:sp>
        <p:nvSpPr>
          <p:cNvPr id="6" name="Footer Placeholder 5">
            <a:extLst>
              <a:ext uri="{FF2B5EF4-FFF2-40B4-BE49-F238E27FC236}">
                <a16:creationId xmlns:a16="http://schemas.microsoft.com/office/drawing/2014/main" id="{94D80BC3-9144-2940-89A0-F33FC74B84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7E813C-208D-CE4E-97ED-69E10D31B394}"/>
              </a:ext>
            </a:extLst>
          </p:cNvPr>
          <p:cNvSpPr>
            <a:spLocks noGrp="1"/>
          </p:cNvSpPr>
          <p:nvPr>
            <p:ph type="sldNum" sz="quarter" idx="12"/>
          </p:nvPr>
        </p:nvSpPr>
        <p:spPr/>
        <p:txBody>
          <a:bodyPr/>
          <a:lstStyle/>
          <a:p>
            <a:fld id="{FAA4ECC0-B630-5141-BF10-30E7D50333EC}" type="slidenum">
              <a:rPr lang="en-US" smtClean="0"/>
              <a:t>‹#›</a:t>
            </a:fld>
            <a:endParaRPr lang="en-US"/>
          </a:p>
        </p:txBody>
      </p:sp>
    </p:spTree>
    <p:extLst>
      <p:ext uri="{BB962C8B-B14F-4D97-AF65-F5344CB8AC3E}">
        <p14:creationId xmlns:p14="http://schemas.microsoft.com/office/powerpoint/2010/main" val="669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B66B-9579-EE4A-88FB-D57D0B9347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945352-8554-0B4A-9EC9-533ABE9D2E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647AF1-FC35-0441-9442-4E6B52F7D6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839B6F-8B4E-2C47-9CE2-2A751ABF9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7C97DD-A3D5-2045-AEC2-800DFFFEBB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9676D3-2A37-DD4E-BB98-DE505E3C5AE0}"/>
              </a:ext>
            </a:extLst>
          </p:cNvPr>
          <p:cNvSpPr>
            <a:spLocks noGrp="1"/>
          </p:cNvSpPr>
          <p:nvPr>
            <p:ph type="dt" sz="half" idx="10"/>
          </p:nvPr>
        </p:nvSpPr>
        <p:spPr/>
        <p:txBody>
          <a:bodyPr/>
          <a:lstStyle/>
          <a:p>
            <a:fld id="{A2C281DF-D7CD-EF4F-81A3-C637793CEB29}" type="datetimeFigureOut">
              <a:rPr lang="en-US" smtClean="0"/>
              <a:t>12/7/20</a:t>
            </a:fld>
            <a:endParaRPr lang="en-US"/>
          </a:p>
        </p:txBody>
      </p:sp>
      <p:sp>
        <p:nvSpPr>
          <p:cNvPr id="8" name="Footer Placeholder 7">
            <a:extLst>
              <a:ext uri="{FF2B5EF4-FFF2-40B4-BE49-F238E27FC236}">
                <a16:creationId xmlns:a16="http://schemas.microsoft.com/office/drawing/2014/main" id="{82D0405C-9C10-C44E-B6BE-E4FB8C4317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5F324C-FCE4-874A-B0CC-22DEF7CF1A2D}"/>
              </a:ext>
            </a:extLst>
          </p:cNvPr>
          <p:cNvSpPr>
            <a:spLocks noGrp="1"/>
          </p:cNvSpPr>
          <p:nvPr>
            <p:ph type="sldNum" sz="quarter" idx="12"/>
          </p:nvPr>
        </p:nvSpPr>
        <p:spPr/>
        <p:txBody>
          <a:bodyPr/>
          <a:lstStyle/>
          <a:p>
            <a:fld id="{FAA4ECC0-B630-5141-BF10-30E7D50333EC}" type="slidenum">
              <a:rPr lang="en-US" smtClean="0"/>
              <a:t>‹#›</a:t>
            </a:fld>
            <a:endParaRPr lang="en-US"/>
          </a:p>
        </p:txBody>
      </p:sp>
    </p:spTree>
    <p:extLst>
      <p:ext uri="{BB962C8B-B14F-4D97-AF65-F5344CB8AC3E}">
        <p14:creationId xmlns:p14="http://schemas.microsoft.com/office/powerpoint/2010/main" val="293776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8D6B-700A-3B4D-9B6D-414616B6CE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E061BD-B036-224D-AE9C-EBAA54A777E7}"/>
              </a:ext>
            </a:extLst>
          </p:cNvPr>
          <p:cNvSpPr>
            <a:spLocks noGrp="1"/>
          </p:cNvSpPr>
          <p:nvPr>
            <p:ph type="dt" sz="half" idx="10"/>
          </p:nvPr>
        </p:nvSpPr>
        <p:spPr/>
        <p:txBody>
          <a:bodyPr/>
          <a:lstStyle/>
          <a:p>
            <a:fld id="{A2C281DF-D7CD-EF4F-81A3-C637793CEB29}" type="datetimeFigureOut">
              <a:rPr lang="en-US" smtClean="0"/>
              <a:t>12/7/20</a:t>
            </a:fld>
            <a:endParaRPr lang="en-US"/>
          </a:p>
        </p:txBody>
      </p:sp>
      <p:sp>
        <p:nvSpPr>
          <p:cNvPr id="4" name="Footer Placeholder 3">
            <a:extLst>
              <a:ext uri="{FF2B5EF4-FFF2-40B4-BE49-F238E27FC236}">
                <a16:creationId xmlns:a16="http://schemas.microsoft.com/office/drawing/2014/main" id="{C71BCE07-6D87-6143-81E1-DAFC8DB7F1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B96C44-0B94-B541-86FB-82CC380621FE}"/>
              </a:ext>
            </a:extLst>
          </p:cNvPr>
          <p:cNvSpPr>
            <a:spLocks noGrp="1"/>
          </p:cNvSpPr>
          <p:nvPr>
            <p:ph type="sldNum" sz="quarter" idx="12"/>
          </p:nvPr>
        </p:nvSpPr>
        <p:spPr/>
        <p:txBody>
          <a:bodyPr/>
          <a:lstStyle/>
          <a:p>
            <a:fld id="{FAA4ECC0-B630-5141-BF10-30E7D50333EC}" type="slidenum">
              <a:rPr lang="en-US" smtClean="0"/>
              <a:t>‹#›</a:t>
            </a:fld>
            <a:endParaRPr lang="en-US"/>
          </a:p>
        </p:txBody>
      </p:sp>
    </p:spTree>
    <p:extLst>
      <p:ext uri="{BB962C8B-B14F-4D97-AF65-F5344CB8AC3E}">
        <p14:creationId xmlns:p14="http://schemas.microsoft.com/office/powerpoint/2010/main" val="200120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901DA-67DA-DE42-ADAF-0E183D9264B4}"/>
              </a:ext>
            </a:extLst>
          </p:cNvPr>
          <p:cNvSpPr>
            <a:spLocks noGrp="1"/>
          </p:cNvSpPr>
          <p:nvPr>
            <p:ph type="dt" sz="half" idx="10"/>
          </p:nvPr>
        </p:nvSpPr>
        <p:spPr/>
        <p:txBody>
          <a:bodyPr/>
          <a:lstStyle/>
          <a:p>
            <a:fld id="{A2C281DF-D7CD-EF4F-81A3-C637793CEB29}" type="datetimeFigureOut">
              <a:rPr lang="en-US" smtClean="0"/>
              <a:t>12/7/20</a:t>
            </a:fld>
            <a:endParaRPr lang="en-US"/>
          </a:p>
        </p:txBody>
      </p:sp>
      <p:sp>
        <p:nvSpPr>
          <p:cNvPr id="3" name="Footer Placeholder 2">
            <a:extLst>
              <a:ext uri="{FF2B5EF4-FFF2-40B4-BE49-F238E27FC236}">
                <a16:creationId xmlns:a16="http://schemas.microsoft.com/office/drawing/2014/main" id="{DA0889A1-463D-3540-9CF2-D2498413DC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CFEC05-65C4-5D43-841D-4C2D7684760E}"/>
              </a:ext>
            </a:extLst>
          </p:cNvPr>
          <p:cNvSpPr>
            <a:spLocks noGrp="1"/>
          </p:cNvSpPr>
          <p:nvPr>
            <p:ph type="sldNum" sz="quarter" idx="12"/>
          </p:nvPr>
        </p:nvSpPr>
        <p:spPr/>
        <p:txBody>
          <a:bodyPr/>
          <a:lstStyle/>
          <a:p>
            <a:fld id="{FAA4ECC0-B630-5141-BF10-30E7D50333EC}" type="slidenum">
              <a:rPr lang="en-US" smtClean="0"/>
              <a:t>‹#›</a:t>
            </a:fld>
            <a:endParaRPr lang="en-US"/>
          </a:p>
        </p:txBody>
      </p:sp>
    </p:spTree>
    <p:extLst>
      <p:ext uri="{BB962C8B-B14F-4D97-AF65-F5344CB8AC3E}">
        <p14:creationId xmlns:p14="http://schemas.microsoft.com/office/powerpoint/2010/main" val="129652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E624-5330-8B40-9B36-28513C363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D3371-B4C2-9348-8ECC-178AE7423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3B767B-9EDC-C646-8847-805D4CDC1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CF6FD-CB08-384A-A549-82DE08154C12}"/>
              </a:ext>
            </a:extLst>
          </p:cNvPr>
          <p:cNvSpPr>
            <a:spLocks noGrp="1"/>
          </p:cNvSpPr>
          <p:nvPr>
            <p:ph type="dt" sz="half" idx="10"/>
          </p:nvPr>
        </p:nvSpPr>
        <p:spPr/>
        <p:txBody>
          <a:bodyPr/>
          <a:lstStyle/>
          <a:p>
            <a:fld id="{A2C281DF-D7CD-EF4F-81A3-C637793CEB29}" type="datetimeFigureOut">
              <a:rPr lang="en-US" smtClean="0"/>
              <a:t>12/7/20</a:t>
            </a:fld>
            <a:endParaRPr lang="en-US"/>
          </a:p>
        </p:txBody>
      </p:sp>
      <p:sp>
        <p:nvSpPr>
          <p:cNvPr id="6" name="Footer Placeholder 5">
            <a:extLst>
              <a:ext uri="{FF2B5EF4-FFF2-40B4-BE49-F238E27FC236}">
                <a16:creationId xmlns:a16="http://schemas.microsoft.com/office/drawing/2014/main" id="{4BEFA4EF-92D0-8A4A-95C0-94602BEB1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EF5A1-91D6-A945-ACE5-025EDCFA8FFB}"/>
              </a:ext>
            </a:extLst>
          </p:cNvPr>
          <p:cNvSpPr>
            <a:spLocks noGrp="1"/>
          </p:cNvSpPr>
          <p:nvPr>
            <p:ph type="sldNum" sz="quarter" idx="12"/>
          </p:nvPr>
        </p:nvSpPr>
        <p:spPr/>
        <p:txBody>
          <a:bodyPr/>
          <a:lstStyle/>
          <a:p>
            <a:fld id="{FAA4ECC0-B630-5141-BF10-30E7D50333EC}" type="slidenum">
              <a:rPr lang="en-US" smtClean="0"/>
              <a:t>‹#›</a:t>
            </a:fld>
            <a:endParaRPr lang="en-US"/>
          </a:p>
        </p:txBody>
      </p:sp>
    </p:spTree>
    <p:extLst>
      <p:ext uri="{BB962C8B-B14F-4D97-AF65-F5344CB8AC3E}">
        <p14:creationId xmlns:p14="http://schemas.microsoft.com/office/powerpoint/2010/main" val="3532354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D704-43B1-E54E-B91C-6B63E5553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7C0745-9570-A245-9F92-EBD49E9C8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43F39C-C030-B643-93AB-3286C974F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0B50FD-CADD-4C47-A161-B8B0762490EC}"/>
              </a:ext>
            </a:extLst>
          </p:cNvPr>
          <p:cNvSpPr>
            <a:spLocks noGrp="1"/>
          </p:cNvSpPr>
          <p:nvPr>
            <p:ph type="dt" sz="half" idx="10"/>
          </p:nvPr>
        </p:nvSpPr>
        <p:spPr/>
        <p:txBody>
          <a:bodyPr/>
          <a:lstStyle/>
          <a:p>
            <a:fld id="{A2C281DF-D7CD-EF4F-81A3-C637793CEB29}" type="datetimeFigureOut">
              <a:rPr lang="en-US" smtClean="0"/>
              <a:t>12/7/20</a:t>
            </a:fld>
            <a:endParaRPr lang="en-US"/>
          </a:p>
        </p:txBody>
      </p:sp>
      <p:sp>
        <p:nvSpPr>
          <p:cNvPr id="6" name="Footer Placeholder 5">
            <a:extLst>
              <a:ext uri="{FF2B5EF4-FFF2-40B4-BE49-F238E27FC236}">
                <a16:creationId xmlns:a16="http://schemas.microsoft.com/office/drawing/2014/main" id="{8BAA7026-6DA9-354C-93AB-D3A38D1A9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06613-4618-D340-A4C0-177F92498E48}"/>
              </a:ext>
            </a:extLst>
          </p:cNvPr>
          <p:cNvSpPr>
            <a:spLocks noGrp="1"/>
          </p:cNvSpPr>
          <p:nvPr>
            <p:ph type="sldNum" sz="quarter" idx="12"/>
          </p:nvPr>
        </p:nvSpPr>
        <p:spPr/>
        <p:txBody>
          <a:bodyPr/>
          <a:lstStyle/>
          <a:p>
            <a:fld id="{FAA4ECC0-B630-5141-BF10-30E7D50333EC}" type="slidenum">
              <a:rPr lang="en-US" smtClean="0"/>
              <a:t>‹#›</a:t>
            </a:fld>
            <a:endParaRPr lang="en-US"/>
          </a:p>
        </p:txBody>
      </p:sp>
    </p:spTree>
    <p:extLst>
      <p:ext uri="{BB962C8B-B14F-4D97-AF65-F5344CB8AC3E}">
        <p14:creationId xmlns:p14="http://schemas.microsoft.com/office/powerpoint/2010/main" val="58032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7655A-381E-0849-9EF6-35CF05904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FB0F9C-06B3-E74A-8B15-5FE349D12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F5E88-A09A-7A41-855F-9EDE04BCC9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281DF-D7CD-EF4F-81A3-C637793CEB29}" type="datetimeFigureOut">
              <a:rPr lang="en-US" smtClean="0"/>
              <a:t>12/7/20</a:t>
            </a:fld>
            <a:endParaRPr lang="en-US"/>
          </a:p>
        </p:txBody>
      </p:sp>
      <p:sp>
        <p:nvSpPr>
          <p:cNvPr id="5" name="Footer Placeholder 4">
            <a:extLst>
              <a:ext uri="{FF2B5EF4-FFF2-40B4-BE49-F238E27FC236}">
                <a16:creationId xmlns:a16="http://schemas.microsoft.com/office/drawing/2014/main" id="{99C397C1-2F0D-0B4D-AFA3-94B762AEF6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9C654D-5017-7642-901B-EC8A98B6E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4ECC0-B630-5141-BF10-30E7D50333EC}" type="slidenum">
              <a:rPr lang="en-US" smtClean="0"/>
              <a:t>‹#›</a:t>
            </a:fld>
            <a:endParaRPr lang="en-US"/>
          </a:p>
        </p:txBody>
      </p:sp>
    </p:spTree>
    <p:extLst>
      <p:ext uri="{BB962C8B-B14F-4D97-AF65-F5344CB8AC3E}">
        <p14:creationId xmlns:p14="http://schemas.microsoft.com/office/powerpoint/2010/main" val="1522482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hyperlink" Target="https://www.antibodysociety.org/the-airr-community/meeting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5" Type="http://schemas.openxmlformats.org/officeDocument/2006/relationships/hyperlink" Target="https://www.antibodysociety.org/the-airr-community/meetings/airr-seq-biological-standards-and-workflows/" TargetMode="External"/><Relationship Id="rId4" Type="http://schemas.openxmlformats.org/officeDocument/2006/relationships/hyperlink" Target="https://www.antibodysociety.org/the-airr-community/meetings/airr-community-meeting-v-tsinghua-university-pre-meet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6AF65F-CB40-C141-9B8E-7E524E73C70A}"/>
              </a:ext>
            </a:extLst>
          </p:cNvPr>
          <p:cNvPicPr>
            <a:picLocks noChangeAspect="1"/>
          </p:cNvPicPr>
          <p:nvPr/>
        </p:nvPicPr>
        <p:blipFill>
          <a:blip r:embed="rId2"/>
          <a:stretch>
            <a:fillRect/>
          </a:stretch>
        </p:blipFill>
        <p:spPr>
          <a:xfrm>
            <a:off x="0" y="0"/>
            <a:ext cx="2930624" cy="1870018"/>
          </a:xfrm>
          <a:prstGeom prst="rect">
            <a:avLst/>
          </a:prstGeom>
        </p:spPr>
      </p:pic>
      <p:sp>
        <p:nvSpPr>
          <p:cNvPr id="5" name="TextBox 4">
            <a:extLst>
              <a:ext uri="{FF2B5EF4-FFF2-40B4-BE49-F238E27FC236}">
                <a16:creationId xmlns:a16="http://schemas.microsoft.com/office/drawing/2014/main" id="{536B9FA5-9B09-7E47-B61B-2920F4DE9845}"/>
              </a:ext>
            </a:extLst>
          </p:cNvPr>
          <p:cNvSpPr txBox="1"/>
          <p:nvPr/>
        </p:nvSpPr>
        <p:spPr>
          <a:xfrm>
            <a:off x="1814225" y="2325412"/>
            <a:ext cx="8563563" cy="2123658"/>
          </a:xfrm>
          <a:prstGeom prst="rect">
            <a:avLst/>
          </a:prstGeom>
          <a:noFill/>
        </p:spPr>
        <p:txBody>
          <a:bodyPr wrap="none" rtlCol="0">
            <a:spAutoFit/>
          </a:bodyPr>
          <a:lstStyle/>
          <a:p>
            <a:pPr algn="ctr"/>
            <a:r>
              <a:rPr lang="en-US" sz="3200" b="1" dirty="0">
                <a:solidFill>
                  <a:srgbClr val="008AFF"/>
                </a:solidFill>
              </a:rPr>
              <a:t>Report from the AIRR-C Meetings Sub-committee</a:t>
            </a:r>
          </a:p>
          <a:p>
            <a:pPr algn="ctr"/>
            <a:r>
              <a:rPr lang="en-US" sz="2800" i="1" dirty="0">
                <a:solidFill>
                  <a:srgbClr val="008AFF"/>
                </a:solidFill>
              </a:rPr>
              <a:t>May 2019 – November 2020</a:t>
            </a:r>
            <a:endParaRPr lang="en-US" sz="2800" i="1" dirty="0"/>
          </a:p>
          <a:p>
            <a:pPr algn="ctr"/>
            <a:br>
              <a:rPr lang="en-US" sz="1600" i="1" dirty="0"/>
            </a:br>
            <a:r>
              <a:rPr lang="en-US" sz="2000" i="1" dirty="0"/>
              <a:t>AIRR-C Meeting V, December 8</a:t>
            </a:r>
            <a:r>
              <a:rPr lang="en-US" sz="2000" i="1" baseline="30000" dirty="0"/>
              <a:t>th</a:t>
            </a:r>
            <a:r>
              <a:rPr lang="en-US" sz="2000" i="1" dirty="0"/>
              <a:t>, 2020</a:t>
            </a:r>
            <a:endParaRPr lang="en-US" sz="2000" dirty="0"/>
          </a:p>
          <a:p>
            <a:pPr algn="ctr"/>
            <a:endParaRPr lang="en-US" sz="3200" b="1" dirty="0">
              <a:solidFill>
                <a:srgbClr val="FF0000"/>
              </a:solidFill>
            </a:endParaRPr>
          </a:p>
        </p:txBody>
      </p:sp>
      <p:pic>
        <p:nvPicPr>
          <p:cNvPr id="7" name="Picture 6">
            <a:extLst>
              <a:ext uri="{FF2B5EF4-FFF2-40B4-BE49-F238E27FC236}">
                <a16:creationId xmlns:a16="http://schemas.microsoft.com/office/drawing/2014/main" id="{81455EA2-ADE2-8E47-9C76-30098F0CFD08}"/>
              </a:ext>
            </a:extLst>
          </p:cNvPr>
          <p:cNvPicPr>
            <a:picLocks noChangeAspect="1"/>
          </p:cNvPicPr>
          <p:nvPr/>
        </p:nvPicPr>
        <p:blipFill rotWithShape="1">
          <a:blip r:embed="rId3"/>
          <a:srcRect l="29620" r="30813"/>
          <a:stretch/>
        </p:blipFill>
        <p:spPr>
          <a:xfrm>
            <a:off x="10529799" y="198225"/>
            <a:ext cx="1431234" cy="1250487"/>
          </a:xfrm>
          <a:prstGeom prst="rect">
            <a:avLst/>
          </a:prstGeom>
        </p:spPr>
      </p:pic>
    </p:spTree>
    <p:extLst>
      <p:ext uri="{BB962C8B-B14F-4D97-AF65-F5344CB8AC3E}">
        <p14:creationId xmlns:p14="http://schemas.microsoft.com/office/powerpoint/2010/main" val="216275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6AF65F-CB40-C141-9B8E-7E524E73C70A}"/>
              </a:ext>
            </a:extLst>
          </p:cNvPr>
          <p:cNvPicPr>
            <a:picLocks noChangeAspect="1"/>
          </p:cNvPicPr>
          <p:nvPr/>
        </p:nvPicPr>
        <p:blipFill>
          <a:blip r:embed="rId2"/>
          <a:stretch>
            <a:fillRect/>
          </a:stretch>
        </p:blipFill>
        <p:spPr>
          <a:xfrm>
            <a:off x="0" y="0"/>
            <a:ext cx="2343955" cy="1495667"/>
          </a:xfrm>
          <a:prstGeom prst="rect">
            <a:avLst/>
          </a:prstGeom>
        </p:spPr>
      </p:pic>
      <p:sp>
        <p:nvSpPr>
          <p:cNvPr id="5" name="TextBox 4">
            <a:extLst>
              <a:ext uri="{FF2B5EF4-FFF2-40B4-BE49-F238E27FC236}">
                <a16:creationId xmlns:a16="http://schemas.microsoft.com/office/drawing/2014/main" id="{536B9FA5-9B09-7E47-B61B-2920F4DE9845}"/>
              </a:ext>
            </a:extLst>
          </p:cNvPr>
          <p:cNvSpPr txBox="1"/>
          <p:nvPr/>
        </p:nvSpPr>
        <p:spPr>
          <a:xfrm>
            <a:off x="4184518" y="198225"/>
            <a:ext cx="3822970" cy="1015663"/>
          </a:xfrm>
          <a:prstGeom prst="rect">
            <a:avLst/>
          </a:prstGeom>
          <a:noFill/>
        </p:spPr>
        <p:txBody>
          <a:bodyPr wrap="none" rtlCol="0">
            <a:spAutoFit/>
          </a:bodyPr>
          <a:lstStyle/>
          <a:p>
            <a:pPr algn="ctr"/>
            <a:r>
              <a:rPr lang="en-US" sz="2000" b="1" dirty="0">
                <a:solidFill>
                  <a:srgbClr val="008AFF"/>
                </a:solidFill>
              </a:rPr>
              <a:t>Report from the AIRR Community </a:t>
            </a:r>
          </a:p>
          <a:p>
            <a:pPr algn="ctr"/>
            <a:r>
              <a:rPr lang="en-US" sz="2000" b="1" dirty="0">
                <a:solidFill>
                  <a:srgbClr val="008AFF"/>
                </a:solidFill>
              </a:rPr>
              <a:t>Meetings Sub-committee</a:t>
            </a:r>
          </a:p>
          <a:p>
            <a:pPr algn="ctr"/>
            <a:r>
              <a:rPr lang="en-US" i="1" dirty="0"/>
              <a:t>May 2019 – November 2020</a:t>
            </a:r>
          </a:p>
        </p:txBody>
      </p:sp>
      <p:pic>
        <p:nvPicPr>
          <p:cNvPr id="7" name="Picture 6">
            <a:extLst>
              <a:ext uri="{FF2B5EF4-FFF2-40B4-BE49-F238E27FC236}">
                <a16:creationId xmlns:a16="http://schemas.microsoft.com/office/drawing/2014/main" id="{81455EA2-ADE2-8E47-9C76-30098F0CFD08}"/>
              </a:ext>
            </a:extLst>
          </p:cNvPr>
          <p:cNvPicPr>
            <a:picLocks noChangeAspect="1"/>
          </p:cNvPicPr>
          <p:nvPr/>
        </p:nvPicPr>
        <p:blipFill rotWithShape="1">
          <a:blip r:embed="rId3"/>
          <a:srcRect l="29620" r="30813"/>
          <a:stretch/>
        </p:blipFill>
        <p:spPr>
          <a:xfrm>
            <a:off x="10798565" y="198225"/>
            <a:ext cx="1162468" cy="1015663"/>
          </a:xfrm>
          <a:prstGeom prst="rect">
            <a:avLst/>
          </a:prstGeom>
        </p:spPr>
      </p:pic>
      <p:sp>
        <p:nvSpPr>
          <p:cNvPr id="8" name="TextBox 7">
            <a:extLst>
              <a:ext uri="{FF2B5EF4-FFF2-40B4-BE49-F238E27FC236}">
                <a16:creationId xmlns:a16="http://schemas.microsoft.com/office/drawing/2014/main" id="{30997169-6F96-6848-8384-147BF7BD23A2}"/>
              </a:ext>
            </a:extLst>
          </p:cNvPr>
          <p:cNvSpPr txBox="1"/>
          <p:nvPr/>
        </p:nvSpPr>
        <p:spPr>
          <a:xfrm>
            <a:off x="1171977" y="1622737"/>
            <a:ext cx="10457646" cy="5878532"/>
          </a:xfrm>
          <a:prstGeom prst="rect">
            <a:avLst/>
          </a:prstGeom>
          <a:noFill/>
        </p:spPr>
        <p:txBody>
          <a:bodyPr wrap="square" rtlCol="0">
            <a:spAutoFit/>
          </a:bodyPr>
          <a:lstStyle/>
          <a:p>
            <a:r>
              <a:rPr lang="en-US" b="1" dirty="0"/>
              <a:t>SC/WG Co-leaders: </a:t>
            </a:r>
            <a:r>
              <a:rPr lang="en-US" dirty="0"/>
              <a:t>Jamie Scott and Pam </a:t>
            </a:r>
            <a:r>
              <a:rPr lang="en-US" dirty="0" err="1"/>
              <a:t>Borghardt</a:t>
            </a:r>
            <a:r>
              <a:rPr lang="en-US" dirty="0"/>
              <a:t> (Pam’s also our Meeting Manager)</a:t>
            </a:r>
          </a:p>
          <a:p>
            <a:r>
              <a:rPr lang="en-US" b="1" dirty="0"/>
              <a:t>SC/WG Active Members:  </a:t>
            </a:r>
            <a:r>
              <a:rPr lang="en-US" dirty="0"/>
              <a:t>Davide </a:t>
            </a:r>
            <a:r>
              <a:rPr lang="en-US" dirty="0" err="1"/>
              <a:t>Bagnara</a:t>
            </a:r>
            <a:r>
              <a:rPr lang="en-US" dirty="0"/>
              <a:t>, Jean-Philippe </a:t>
            </a:r>
            <a:r>
              <a:rPr lang="en-US" dirty="0" err="1"/>
              <a:t>Bürckert</a:t>
            </a:r>
            <a:r>
              <a:rPr lang="en-US" dirty="0"/>
              <a:t>, </a:t>
            </a:r>
            <a:r>
              <a:rPr lang="en-US" dirty="0" err="1"/>
              <a:t>Ramit</a:t>
            </a:r>
            <a:r>
              <a:rPr lang="en-US" dirty="0"/>
              <a:t> </a:t>
            </a:r>
            <a:r>
              <a:rPr lang="en-US" dirty="0" err="1"/>
              <a:t>Mehr</a:t>
            </a:r>
            <a:endParaRPr lang="en-US" dirty="0"/>
          </a:p>
          <a:p>
            <a:endParaRPr lang="en-US" sz="800" dirty="0"/>
          </a:p>
          <a:p>
            <a:r>
              <a:rPr lang="en-US" b="1" dirty="0"/>
              <a:t>Purpose:</a:t>
            </a:r>
            <a:endParaRPr lang="en-US" dirty="0"/>
          </a:p>
          <a:p>
            <a:r>
              <a:rPr lang="en-US" dirty="0"/>
              <a:t>The AIRR-C Meetings Sub-committee is responsible for the initiation and planning of AIRR-C related the </a:t>
            </a:r>
            <a:r>
              <a:rPr lang="en-US" dirty="0">
                <a:hlinkClick r:id="rId4"/>
              </a:rPr>
              <a:t>AIRR-C meetings</a:t>
            </a:r>
            <a:r>
              <a:rPr lang="en-US" dirty="0"/>
              <a:t>.</a:t>
            </a:r>
          </a:p>
          <a:p>
            <a:endParaRPr lang="en-US" sz="800" dirty="0"/>
          </a:p>
          <a:p>
            <a:r>
              <a:rPr lang="en-US" b="1" dirty="0"/>
              <a:t>AIRR-C approved plans for 2019/2020 included:</a:t>
            </a:r>
            <a:endParaRPr lang="en-US" dirty="0"/>
          </a:p>
          <a:p>
            <a:pPr lvl="0"/>
            <a:r>
              <a:rPr lang="en-US" dirty="0"/>
              <a:t>Planning the AIRR Community Meeting V to be held December 8th – 12th, 2020 at Scripps Research and the La Jolla Hilton Hotel in California (before the annual Antibody Engineering &amp; Therapeutics meeting in San Diego)</a:t>
            </a:r>
          </a:p>
          <a:p>
            <a:pPr lvl="1"/>
            <a:r>
              <a:rPr lang="en-US" dirty="0"/>
              <a:t>Meeting title: AIRR Community V: “Exploring New Frontiers”</a:t>
            </a:r>
          </a:p>
          <a:p>
            <a:pPr lvl="1"/>
            <a:r>
              <a:rPr lang="en-US" dirty="0"/>
              <a:t>Challenge Theme: Engaging/integrating with other types of “Big Immunological Data” (Systems Immunology)</a:t>
            </a:r>
          </a:p>
          <a:p>
            <a:pPr lvl="1"/>
            <a:r>
              <a:rPr lang="en-US" dirty="0"/>
              <a:t>Challenge Theme: Sustaining AIRR-C initiatives in the future</a:t>
            </a:r>
          </a:p>
          <a:p>
            <a:pPr lvl="2"/>
            <a:r>
              <a:rPr lang="en-US" dirty="0"/>
              <a:t>Potential topics include:</a:t>
            </a:r>
          </a:p>
          <a:p>
            <a:pPr lvl="3"/>
            <a:r>
              <a:rPr lang="en-US" dirty="0"/>
              <a:t>“Anchoring” AIRR-C repositories into our institutions</a:t>
            </a:r>
          </a:p>
          <a:p>
            <a:pPr lvl="3"/>
            <a:r>
              <a:rPr lang="en-US" dirty="0"/>
              <a:t>Engaging government agencies for new funding mechanisms to build and support “big data infrastructure” (</a:t>
            </a:r>
            <a:r>
              <a:rPr lang="en-US" i="1" dirty="0"/>
              <a:t>e.g</a:t>
            </a:r>
            <a:r>
              <a:rPr lang="en-US" dirty="0"/>
              <a:t>., IMGT)</a:t>
            </a:r>
          </a:p>
          <a:p>
            <a:r>
              <a:rPr lang="en-US" i="1" dirty="0"/>
              <a:t>Needless to say, this meeting plan was put off until before next year’s Ab </a:t>
            </a:r>
            <a:r>
              <a:rPr lang="en-US" i="1" dirty="0" err="1"/>
              <a:t>Eng</a:t>
            </a:r>
            <a:r>
              <a:rPr lang="en-US" i="1" dirty="0"/>
              <a:t> meeting in December 2021!</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73782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6AF65F-CB40-C141-9B8E-7E524E73C70A}"/>
              </a:ext>
            </a:extLst>
          </p:cNvPr>
          <p:cNvPicPr>
            <a:picLocks noChangeAspect="1"/>
          </p:cNvPicPr>
          <p:nvPr/>
        </p:nvPicPr>
        <p:blipFill>
          <a:blip r:embed="rId2"/>
          <a:stretch>
            <a:fillRect/>
          </a:stretch>
        </p:blipFill>
        <p:spPr>
          <a:xfrm>
            <a:off x="0" y="0"/>
            <a:ext cx="2343955" cy="1495667"/>
          </a:xfrm>
          <a:prstGeom prst="rect">
            <a:avLst/>
          </a:prstGeom>
        </p:spPr>
      </p:pic>
      <p:sp>
        <p:nvSpPr>
          <p:cNvPr id="5" name="TextBox 4">
            <a:extLst>
              <a:ext uri="{FF2B5EF4-FFF2-40B4-BE49-F238E27FC236}">
                <a16:creationId xmlns:a16="http://schemas.microsoft.com/office/drawing/2014/main" id="{536B9FA5-9B09-7E47-B61B-2920F4DE9845}"/>
              </a:ext>
            </a:extLst>
          </p:cNvPr>
          <p:cNvSpPr txBox="1"/>
          <p:nvPr/>
        </p:nvSpPr>
        <p:spPr>
          <a:xfrm>
            <a:off x="4184518" y="198225"/>
            <a:ext cx="3822970" cy="1015663"/>
          </a:xfrm>
          <a:prstGeom prst="rect">
            <a:avLst/>
          </a:prstGeom>
          <a:noFill/>
        </p:spPr>
        <p:txBody>
          <a:bodyPr wrap="none" rtlCol="0">
            <a:spAutoFit/>
          </a:bodyPr>
          <a:lstStyle/>
          <a:p>
            <a:pPr algn="ctr"/>
            <a:r>
              <a:rPr lang="en-US" sz="2000" b="1" dirty="0">
                <a:solidFill>
                  <a:srgbClr val="008AFF"/>
                </a:solidFill>
              </a:rPr>
              <a:t>Report from the AIRR Community </a:t>
            </a:r>
          </a:p>
          <a:p>
            <a:pPr algn="ctr"/>
            <a:r>
              <a:rPr lang="en-US" sz="2000" b="1" dirty="0">
                <a:solidFill>
                  <a:srgbClr val="008AFF"/>
                </a:solidFill>
              </a:rPr>
              <a:t>Meetings Sub-committee</a:t>
            </a:r>
          </a:p>
          <a:p>
            <a:pPr algn="ctr"/>
            <a:r>
              <a:rPr lang="en-US" i="1" dirty="0"/>
              <a:t>May 2019 – November 2020</a:t>
            </a:r>
          </a:p>
        </p:txBody>
      </p:sp>
      <p:pic>
        <p:nvPicPr>
          <p:cNvPr id="7" name="Picture 6">
            <a:extLst>
              <a:ext uri="{FF2B5EF4-FFF2-40B4-BE49-F238E27FC236}">
                <a16:creationId xmlns:a16="http://schemas.microsoft.com/office/drawing/2014/main" id="{81455EA2-ADE2-8E47-9C76-30098F0CFD08}"/>
              </a:ext>
            </a:extLst>
          </p:cNvPr>
          <p:cNvPicPr>
            <a:picLocks noChangeAspect="1"/>
          </p:cNvPicPr>
          <p:nvPr/>
        </p:nvPicPr>
        <p:blipFill rotWithShape="1">
          <a:blip r:embed="rId3"/>
          <a:srcRect l="29620" r="30813"/>
          <a:stretch/>
        </p:blipFill>
        <p:spPr>
          <a:xfrm>
            <a:off x="10798565" y="198225"/>
            <a:ext cx="1162468" cy="1015663"/>
          </a:xfrm>
          <a:prstGeom prst="rect">
            <a:avLst/>
          </a:prstGeom>
        </p:spPr>
      </p:pic>
      <p:sp>
        <p:nvSpPr>
          <p:cNvPr id="8" name="TextBox 7">
            <a:extLst>
              <a:ext uri="{FF2B5EF4-FFF2-40B4-BE49-F238E27FC236}">
                <a16:creationId xmlns:a16="http://schemas.microsoft.com/office/drawing/2014/main" id="{30997169-6F96-6848-8384-147BF7BD23A2}"/>
              </a:ext>
            </a:extLst>
          </p:cNvPr>
          <p:cNvSpPr txBox="1"/>
          <p:nvPr/>
        </p:nvSpPr>
        <p:spPr>
          <a:xfrm>
            <a:off x="1081825" y="1635616"/>
            <a:ext cx="10354614" cy="369332"/>
          </a:xfrm>
          <a:prstGeom prst="rect">
            <a:avLst/>
          </a:prstGeom>
          <a:noFill/>
        </p:spPr>
        <p:txBody>
          <a:bodyPr wrap="square" rtlCol="0">
            <a:spAutoFit/>
          </a:bodyPr>
          <a:lstStyle/>
          <a:p>
            <a:r>
              <a:rPr lang="en-US" dirty="0"/>
              <a:t>     </a:t>
            </a:r>
          </a:p>
        </p:txBody>
      </p:sp>
      <p:sp>
        <p:nvSpPr>
          <p:cNvPr id="2" name="TextBox 1">
            <a:extLst>
              <a:ext uri="{FF2B5EF4-FFF2-40B4-BE49-F238E27FC236}">
                <a16:creationId xmlns:a16="http://schemas.microsoft.com/office/drawing/2014/main" id="{06D69684-7B14-1C49-BA1B-1A1731ABFCCB}"/>
              </a:ext>
            </a:extLst>
          </p:cNvPr>
          <p:cNvSpPr txBox="1"/>
          <p:nvPr/>
        </p:nvSpPr>
        <p:spPr>
          <a:xfrm>
            <a:off x="1155927" y="1635616"/>
            <a:ext cx="10586433" cy="3970318"/>
          </a:xfrm>
          <a:prstGeom prst="rect">
            <a:avLst/>
          </a:prstGeom>
          <a:noFill/>
        </p:spPr>
        <p:txBody>
          <a:bodyPr wrap="square" rtlCol="0">
            <a:spAutoFit/>
          </a:bodyPr>
          <a:lstStyle/>
          <a:p>
            <a:r>
              <a:rPr lang="en-US" b="1" dirty="0"/>
              <a:t>Products (since May 2019):</a:t>
            </a:r>
          </a:p>
          <a:p>
            <a:endParaRPr lang="en-US" dirty="0"/>
          </a:p>
          <a:p>
            <a:r>
              <a:rPr lang="en-US" dirty="0"/>
              <a:t>8-10 September 2020: AIRR Community Special Event: “Response to COVID-19”</a:t>
            </a:r>
          </a:p>
          <a:p>
            <a:r>
              <a:rPr lang="en-US" dirty="0"/>
              <a:t> </a:t>
            </a:r>
          </a:p>
          <a:p>
            <a:r>
              <a:rPr lang="en-US" dirty="0"/>
              <a:t>8-10 December 2020: </a:t>
            </a:r>
            <a:r>
              <a:rPr lang="en-US" dirty="0" err="1"/>
              <a:t>AiRR</a:t>
            </a:r>
            <a:r>
              <a:rPr lang="en-US" dirty="0"/>
              <a:t> Community Meeting V: “Zooming into the AIRR Community”</a:t>
            </a:r>
          </a:p>
          <a:p>
            <a:r>
              <a:rPr lang="en-US" b="1" dirty="0"/>
              <a:t> </a:t>
            </a:r>
            <a:endParaRPr lang="en-US" dirty="0"/>
          </a:p>
          <a:p>
            <a:r>
              <a:rPr lang="en-US" i="1" dirty="0"/>
              <a:t>A lot </a:t>
            </a:r>
            <a:r>
              <a:rPr lang="en-US" dirty="0"/>
              <a:t>of sub-committee meetings since May 2019 (&gt;50)</a:t>
            </a:r>
          </a:p>
          <a:p>
            <a:r>
              <a:rPr lang="en-US" dirty="0"/>
              <a:t>Meeting Minutes</a:t>
            </a:r>
          </a:p>
          <a:p>
            <a:endParaRPr lang="en-US" dirty="0"/>
          </a:p>
          <a:p>
            <a:r>
              <a:rPr lang="en-US" b="1" dirty="0"/>
              <a:t>Resources:</a:t>
            </a:r>
            <a:endParaRPr lang="en-US" dirty="0"/>
          </a:p>
          <a:p>
            <a:r>
              <a:rPr lang="en-US" i="1" dirty="0"/>
              <a:t>Required resources</a:t>
            </a:r>
            <a:r>
              <a:rPr lang="en-US" dirty="0"/>
              <a:t>: Funding for managerial support, support for on-line services (Zoom &amp; </a:t>
            </a:r>
            <a:r>
              <a:rPr lang="en-US" dirty="0" err="1"/>
              <a:t>Whova</a:t>
            </a:r>
            <a:r>
              <a:rPr lang="en-US" dirty="0"/>
              <a:t> platforms)</a:t>
            </a:r>
          </a:p>
          <a:p>
            <a:r>
              <a:rPr lang="en-US" i="1" dirty="0"/>
              <a:t>Resources obtained</a:t>
            </a:r>
            <a:r>
              <a:rPr lang="en-US" dirty="0"/>
              <a:t>: Funds raised through registration fees and corporate sponsorships for this Meeting V</a:t>
            </a:r>
          </a:p>
          <a:p>
            <a:endParaRPr lang="en-US" dirty="0"/>
          </a:p>
          <a:p>
            <a:r>
              <a:rPr lang="en-US" dirty="0"/>
              <a:t>    </a:t>
            </a:r>
          </a:p>
        </p:txBody>
      </p:sp>
    </p:spTree>
    <p:extLst>
      <p:ext uri="{BB962C8B-B14F-4D97-AF65-F5344CB8AC3E}">
        <p14:creationId xmlns:p14="http://schemas.microsoft.com/office/powerpoint/2010/main" val="50778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6AF65F-CB40-C141-9B8E-7E524E73C70A}"/>
              </a:ext>
            </a:extLst>
          </p:cNvPr>
          <p:cNvPicPr>
            <a:picLocks noChangeAspect="1"/>
          </p:cNvPicPr>
          <p:nvPr/>
        </p:nvPicPr>
        <p:blipFill>
          <a:blip r:embed="rId2"/>
          <a:stretch>
            <a:fillRect/>
          </a:stretch>
        </p:blipFill>
        <p:spPr>
          <a:xfrm>
            <a:off x="0" y="0"/>
            <a:ext cx="2343955" cy="1495667"/>
          </a:xfrm>
          <a:prstGeom prst="rect">
            <a:avLst/>
          </a:prstGeom>
        </p:spPr>
      </p:pic>
      <p:sp>
        <p:nvSpPr>
          <p:cNvPr id="5" name="TextBox 4">
            <a:extLst>
              <a:ext uri="{FF2B5EF4-FFF2-40B4-BE49-F238E27FC236}">
                <a16:creationId xmlns:a16="http://schemas.microsoft.com/office/drawing/2014/main" id="{536B9FA5-9B09-7E47-B61B-2920F4DE9845}"/>
              </a:ext>
            </a:extLst>
          </p:cNvPr>
          <p:cNvSpPr txBox="1"/>
          <p:nvPr/>
        </p:nvSpPr>
        <p:spPr>
          <a:xfrm>
            <a:off x="4184518" y="198225"/>
            <a:ext cx="3822970" cy="1015663"/>
          </a:xfrm>
          <a:prstGeom prst="rect">
            <a:avLst/>
          </a:prstGeom>
          <a:noFill/>
        </p:spPr>
        <p:txBody>
          <a:bodyPr wrap="none" rtlCol="0">
            <a:spAutoFit/>
          </a:bodyPr>
          <a:lstStyle/>
          <a:p>
            <a:pPr algn="ctr"/>
            <a:r>
              <a:rPr lang="en-US" sz="2000" b="1" dirty="0">
                <a:solidFill>
                  <a:srgbClr val="008AFF"/>
                </a:solidFill>
              </a:rPr>
              <a:t>Report from the AIRR Community </a:t>
            </a:r>
          </a:p>
          <a:p>
            <a:pPr algn="ctr"/>
            <a:r>
              <a:rPr lang="en-US" sz="2000" b="1" dirty="0">
                <a:solidFill>
                  <a:srgbClr val="008AFF"/>
                </a:solidFill>
              </a:rPr>
              <a:t>Meetings Sub-committee</a:t>
            </a:r>
          </a:p>
          <a:p>
            <a:pPr algn="ctr"/>
            <a:r>
              <a:rPr lang="en-US" i="1" dirty="0"/>
              <a:t>May 2019 – November 2020</a:t>
            </a:r>
          </a:p>
        </p:txBody>
      </p:sp>
      <p:pic>
        <p:nvPicPr>
          <p:cNvPr id="7" name="Picture 6">
            <a:extLst>
              <a:ext uri="{FF2B5EF4-FFF2-40B4-BE49-F238E27FC236}">
                <a16:creationId xmlns:a16="http://schemas.microsoft.com/office/drawing/2014/main" id="{81455EA2-ADE2-8E47-9C76-30098F0CFD08}"/>
              </a:ext>
            </a:extLst>
          </p:cNvPr>
          <p:cNvPicPr>
            <a:picLocks noChangeAspect="1"/>
          </p:cNvPicPr>
          <p:nvPr/>
        </p:nvPicPr>
        <p:blipFill rotWithShape="1">
          <a:blip r:embed="rId3"/>
          <a:srcRect l="29620" r="30813"/>
          <a:stretch/>
        </p:blipFill>
        <p:spPr>
          <a:xfrm>
            <a:off x="10798565" y="198225"/>
            <a:ext cx="1162468" cy="1015663"/>
          </a:xfrm>
          <a:prstGeom prst="rect">
            <a:avLst/>
          </a:prstGeom>
        </p:spPr>
      </p:pic>
      <p:sp>
        <p:nvSpPr>
          <p:cNvPr id="8" name="TextBox 7">
            <a:extLst>
              <a:ext uri="{FF2B5EF4-FFF2-40B4-BE49-F238E27FC236}">
                <a16:creationId xmlns:a16="http://schemas.microsoft.com/office/drawing/2014/main" id="{30997169-6F96-6848-8384-147BF7BD23A2}"/>
              </a:ext>
            </a:extLst>
          </p:cNvPr>
          <p:cNvSpPr txBox="1"/>
          <p:nvPr/>
        </p:nvSpPr>
        <p:spPr>
          <a:xfrm>
            <a:off x="1081825" y="1635616"/>
            <a:ext cx="10354614" cy="4801314"/>
          </a:xfrm>
          <a:prstGeom prst="rect">
            <a:avLst/>
          </a:prstGeom>
          <a:noFill/>
        </p:spPr>
        <p:txBody>
          <a:bodyPr wrap="square" rtlCol="0">
            <a:spAutoFit/>
          </a:bodyPr>
          <a:lstStyle/>
          <a:p>
            <a:r>
              <a:rPr lang="en-US" dirty="0"/>
              <a:t>  </a:t>
            </a:r>
            <a:r>
              <a:rPr lang="en-US" b="1" dirty="0"/>
              <a:t>AIRR Community Special Event: “Response to COVID-19”</a:t>
            </a:r>
            <a:endParaRPr lang="en-US" dirty="0"/>
          </a:p>
          <a:p>
            <a:pPr marL="742950" lvl="1" indent="-285750">
              <a:buFontTx/>
              <a:buChar char="-"/>
            </a:pPr>
            <a:r>
              <a:rPr lang="en-US" dirty="0"/>
              <a:t>Daily three-hour sessions over 3 days on 8, 9 &amp; 10 September</a:t>
            </a:r>
          </a:p>
          <a:p>
            <a:pPr marL="742950" lvl="1" indent="-285750">
              <a:buFontTx/>
              <a:buChar char="-"/>
            </a:pPr>
            <a:r>
              <a:rPr lang="en-US" dirty="0"/>
              <a:t>Days 1&amp;2: 3 </a:t>
            </a:r>
            <a:r>
              <a:rPr lang="en-US" dirty="0" err="1"/>
              <a:t>TcR</a:t>
            </a:r>
            <a:r>
              <a:rPr lang="en-US" dirty="0"/>
              <a:t> repertoire &amp; 3 </a:t>
            </a:r>
            <a:r>
              <a:rPr lang="en-US" dirty="0" err="1"/>
              <a:t>BcR</a:t>
            </a:r>
            <a:r>
              <a:rPr lang="en-US" dirty="0"/>
              <a:t> repertoire talks and a panel discussions each day</a:t>
            </a:r>
          </a:p>
          <a:p>
            <a:pPr marL="742950" lvl="1" indent="-285750">
              <a:buFontTx/>
              <a:buChar char="-"/>
            </a:pPr>
            <a:r>
              <a:rPr lang="en-US" dirty="0"/>
              <a:t>Day 3: 3 Panel discussions on FAIR data principles and their implementation </a:t>
            </a:r>
          </a:p>
          <a:p>
            <a:pPr marL="742950" lvl="1" indent="-285750">
              <a:buFontTx/>
              <a:buChar char="-"/>
            </a:pPr>
            <a:r>
              <a:rPr lang="en-US" dirty="0"/>
              <a:t>&gt;300 registrants; up to 140 attendees for any given session</a:t>
            </a:r>
          </a:p>
          <a:p>
            <a:endParaRPr lang="en-US" dirty="0"/>
          </a:p>
          <a:p>
            <a:r>
              <a:rPr lang="en-US" b="1" dirty="0"/>
              <a:t>AIRR Community Meeting V: Zooming in to the AIRR Community</a:t>
            </a:r>
            <a:endParaRPr lang="en-US" dirty="0"/>
          </a:p>
          <a:p>
            <a:r>
              <a:rPr lang="en-US" dirty="0"/>
              <a:t>You know this agenda; it’s virtual, but chock full of all the things AIRR-C meeting are known for</a:t>
            </a:r>
          </a:p>
          <a:p>
            <a:pPr lvl="1"/>
            <a:r>
              <a:rPr lang="en-US" dirty="0"/>
              <a:t>-    SC and WG reporting, approvals, voting and discussion; announcement of 2021 Exec SC members</a:t>
            </a:r>
          </a:p>
          <a:p>
            <a:pPr marL="742950" lvl="1" indent="-285750">
              <a:buFontTx/>
              <a:buChar char="-"/>
            </a:pPr>
            <a:r>
              <a:rPr lang="en-US" dirty="0"/>
              <a:t>1 keynote presentation, 3 basic science and 3 biomedical science presentations, 4 short talks</a:t>
            </a:r>
          </a:p>
          <a:p>
            <a:pPr marL="742950" lvl="1" indent="-285750">
              <a:buFontTx/>
              <a:buChar char="-"/>
            </a:pPr>
            <a:r>
              <a:rPr lang="en-US" dirty="0"/>
              <a:t>4 software demos, 2 poster sessions (28 posters total) &amp; a final social networking event</a:t>
            </a:r>
          </a:p>
          <a:p>
            <a:endParaRPr lang="en-US" dirty="0"/>
          </a:p>
          <a:p>
            <a:r>
              <a:rPr lang="en-US" dirty="0"/>
              <a:t>In addition to the main meetings, Pam provided managerial support for two additional, free pre-meetings that preceded our AIRR-C Meeting V</a:t>
            </a:r>
            <a:br>
              <a:rPr lang="en-US" dirty="0"/>
            </a:br>
            <a:r>
              <a:rPr lang="en-US" dirty="0"/>
              <a:t>1) </a:t>
            </a:r>
            <a:r>
              <a:rPr lang="en-US" b="1" dirty="0">
                <a:hlinkClick r:id="rId4"/>
              </a:rPr>
              <a:t>“AIRR-seq in the Pandemic”</a:t>
            </a:r>
            <a:r>
              <a:rPr lang="en-US" b="1" dirty="0"/>
              <a:t> </a:t>
            </a:r>
            <a:r>
              <a:rPr lang="en-US" dirty="0"/>
              <a:t>co-hosted by the AIRR Community and Tsinghua University in China (5/6 Dec)</a:t>
            </a:r>
            <a:br>
              <a:rPr lang="en-US" dirty="0"/>
            </a:br>
            <a:r>
              <a:rPr lang="en-US" dirty="0"/>
              <a:t>2) </a:t>
            </a:r>
            <a:r>
              <a:rPr lang="en-US" b="1" dirty="0"/>
              <a:t>“</a:t>
            </a:r>
            <a:r>
              <a:rPr lang="en-US" b="1" dirty="0">
                <a:hlinkClick r:id="rId5"/>
              </a:rPr>
              <a:t>AIRR-seq Biological Standards and Workflows</a:t>
            </a:r>
            <a:r>
              <a:rPr lang="en-US" b="1" dirty="0"/>
              <a:t>“</a:t>
            </a:r>
            <a:r>
              <a:rPr lang="en-US" dirty="0"/>
              <a:t> hosted the Biological Resources Working Group (7 Dec)  </a:t>
            </a:r>
          </a:p>
          <a:p>
            <a:r>
              <a:rPr lang="en-US" dirty="0"/>
              <a:t>    </a:t>
            </a:r>
          </a:p>
        </p:txBody>
      </p:sp>
    </p:spTree>
    <p:extLst>
      <p:ext uri="{BB962C8B-B14F-4D97-AF65-F5344CB8AC3E}">
        <p14:creationId xmlns:p14="http://schemas.microsoft.com/office/powerpoint/2010/main" val="1257185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6AF65F-CB40-C141-9B8E-7E524E73C70A}"/>
              </a:ext>
            </a:extLst>
          </p:cNvPr>
          <p:cNvPicPr>
            <a:picLocks noChangeAspect="1"/>
          </p:cNvPicPr>
          <p:nvPr/>
        </p:nvPicPr>
        <p:blipFill>
          <a:blip r:embed="rId2"/>
          <a:stretch>
            <a:fillRect/>
          </a:stretch>
        </p:blipFill>
        <p:spPr>
          <a:xfrm>
            <a:off x="0" y="0"/>
            <a:ext cx="2343955" cy="1495667"/>
          </a:xfrm>
          <a:prstGeom prst="rect">
            <a:avLst/>
          </a:prstGeom>
        </p:spPr>
      </p:pic>
      <p:sp>
        <p:nvSpPr>
          <p:cNvPr id="5" name="TextBox 4">
            <a:extLst>
              <a:ext uri="{FF2B5EF4-FFF2-40B4-BE49-F238E27FC236}">
                <a16:creationId xmlns:a16="http://schemas.microsoft.com/office/drawing/2014/main" id="{536B9FA5-9B09-7E47-B61B-2920F4DE9845}"/>
              </a:ext>
            </a:extLst>
          </p:cNvPr>
          <p:cNvSpPr txBox="1"/>
          <p:nvPr/>
        </p:nvSpPr>
        <p:spPr>
          <a:xfrm>
            <a:off x="4184518" y="198225"/>
            <a:ext cx="3822970" cy="1015663"/>
          </a:xfrm>
          <a:prstGeom prst="rect">
            <a:avLst/>
          </a:prstGeom>
          <a:noFill/>
        </p:spPr>
        <p:txBody>
          <a:bodyPr wrap="none" rtlCol="0">
            <a:spAutoFit/>
          </a:bodyPr>
          <a:lstStyle/>
          <a:p>
            <a:pPr algn="ctr"/>
            <a:r>
              <a:rPr lang="en-US" sz="2000" b="1" dirty="0">
                <a:solidFill>
                  <a:srgbClr val="008AFF"/>
                </a:solidFill>
              </a:rPr>
              <a:t>Report from the AIRR Community </a:t>
            </a:r>
          </a:p>
          <a:p>
            <a:pPr algn="ctr"/>
            <a:r>
              <a:rPr lang="en-US" sz="2000" b="1" dirty="0">
                <a:solidFill>
                  <a:srgbClr val="008AFF"/>
                </a:solidFill>
              </a:rPr>
              <a:t>Meetings Sub-committee</a:t>
            </a:r>
          </a:p>
          <a:p>
            <a:pPr algn="ctr"/>
            <a:r>
              <a:rPr lang="en-US" i="1" dirty="0"/>
              <a:t>May 2019 – November 2020</a:t>
            </a:r>
          </a:p>
        </p:txBody>
      </p:sp>
      <p:pic>
        <p:nvPicPr>
          <p:cNvPr id="7" name="Picture 6">
            <a:extLst>
              <a:ext uri="{FF2B5EF4-FFF2-40B4-BE49-F238E27FC236}">
                <a16:creationId xmlns:a16="http://schemas.microsoft.com/office/drawing/2014/main" id="{81455EA2-ADE2-8E47-9C76-30098F0CFD08}"/>
              </a:ext>
            </a:extLst>
          </p:cNvPr>
          <p:cNvPicPr>
            <a:picLocks noChangeAspect="1"/>
          </p:cNvPicPr>
          <p:nvPr/>
        </p:nvPicPr>
        <p:blipFill rotWithShape="1">
          <a:blip r:embed="rId3"/>
          <a:srcRect l="29620" r="30813"/>
          <a:stretch/>
        </p:blipFill>
        <p:spPr>
          <a:xfrm>
            <a:off x="10798565" y="198225"/>
            <a:ext cx="1162468" cy="1015663"/>
          </a:xfrm>
          <a:prstGeom prst="rect">
            <a:avLst/>
          </a:prstGeom>
        </p:spPr>
      </p:pic>
      <p:sp>
        <p:nvSpPr>
          <p:cNvPr id="8" name="TextBox 7">
            <a:extLst>
              <a:ext uri="{FF2B5EF4-FFF2-40B4-BE49-F238E27FC236}">
                <a16:creationId xmlns:a16="http://schemas.microsoft.com/office/drawing/2014/main" id="{30997169-6F96-6848-8384-147BF7BD23A2}"/>
              </a:ext>
            </a:extLst>
          </p:cNvPr>
          <p:cNvSpPr txBox="1"/>
          <p:nvPr/>
        </p:nvSpPr>
        <p:spPr>
          <a:xfrm>
            <a:off x="785612" y="1635616"/>
            <a:ext cx="11011436" cy="4801314"/>
          </a:xfrm>
          <a:prstGeom prst="rect">
            <a:avLst/>
          </a:prstGeom>
          <a:noFill/>
        </p:spPr>
        <p:txBody>
          <a:bodyPr wrap="square" rtlCol="0">
            <a:spAutoFit/>
          </a:bodyPr>
          <a:lstStyle/>
          <a:p>
            <a:r>
              <a:rPr lang="en-US" b="1" i="1" dirty="0"/>
              <a:t>Proposed plans for the coming interval:</a:t>
            </a:r>
            <a:endParaRPr lang="en-US" dirty="0"/>
          </a:p>
          <a:p>
            <a:endParaRPr lang="en-US" sz="800" dirty="0"/>
          </a:p>
          <a:p>
            <a:pPr marL="285750" indent="-285750">
              <a:buFontTx/>
              <a:buChar char="-"/>
            </a:pPr>
            <a:r>
              <a:rPr lang="en-US" dirty="0"/>
              <a:t>Return to the plan for a face-to-face meeting in La Jolla 7-10 Dec. 2021 to precede Antibody Engineering</a:t>
            </a:r>
          </a:p>
          <a:p>
            <a:pPr lvl="1"/>
            <a:r>
              <a:rPr lang="en-US" b="1" dirty="0"/>
              <a:t>Theme:</a:t>
            </a:r>
            <a:r>
              <a:rPr lang="en-US" dirty="0"/>
              <a:t> AIRR Community Meeting VI: </a:t>
            </a:r>
            <a:r>
              <a:rPr lang="en-US" i="1" dirty="0"/>
              <a:t>Exploring New Frontiers</a:t>
            </a:r>
          </a:p>
          <a:p>
            <a:pPr lvl="2"/>
            <a:r>
              <a:rPr lang="en-US" b="1" dirty="0"/>
              <a:t>Challenge Theme</a:t>
            </a:r>
            <a:r>
              <a:rPr lang="en-US" dirty="0"/>
              <a:t>: Engaging/integrating AIRR-seq data with other types of “Big Immunological Data” (Systems Immunology)</a:t>
            </a:r>
          </a:p>
          <a:p>
            <a:pPr lvl="2"/>
            <a:r>
              <a:rPr lang="en-US" b="1" dirty="0"/>
              <a:t>Challenge Theme: </a:t>
            </a:r>
            <a:r>
              <a:rPr lang="en-US" dirty="0"/>
              <a:t>Sustaining AIRR-C and its initiatives in the future, such as:</a:t>
            </a:r>
          </a:p>
          <a:p>
            <a:pPr lvl="3"/>
            <a:r>
              <a:rPr lang="en-US" dirty="0"/>
              <a:t>“Anchoring” AIRR-C repositories into our institutions</a:t>
            </a:r>
          </a:p>
          <a:p>
            <a:pPr lvl="3"/>
            <a:r>
              <a:rPr lang="en-US" dirty="0"/>
              <a:t>Engaging government agencies for new funding mechanisms to build and support “big data infrastructure” (</a:t>
            </a:r>
            <a:r>
              <a:rPr lang="en-US" i="1" dirty="0"/>
              <a:t>e.g</a:t>
            </a:r>
            <a:r>
              <a:rPr lang="en-US" dirty="0"/>
              <a:t>., IMGT) </a:t>
            </a:r>
          </a:p>
          <a:p>
            <a:pPr lvl="1"/>
            <a:r>
              <a:rPr lang="en-US" dirty="0"/>
              <a:t>Software Tool Demonstrations</a:t>
            </a:r>
          </a:p>
          <a:p>
            <a:pPr lvl="1"/>
            <a:r>
              <a:rPr lang="en-US" dirty="0"/>
              <a:t>Poster presentations</a:t>
            </a:r>
          </a:p>
          <a:p>
            <a:pPr lvl="1"/>
            <a:r>
              <a:rPr lang="en-US" dirty="0"/>
              <a:t>Workshops</a:t>
            </a:r>
          </a:p>
          <a:p>
            <a:pPr lvl="1"/>
            <a:r>
              <a:rPr lang="en-US" dirty="0"/>
              <a:t>Industrial/sponsor networking events</a:t>
            </a:r>
          </a:p>
          <a:p>
            <a:pPr lvl="1"/>
            <a:r>
              <a:rPr lang="en-US" dirty="0"/>
              <a:t>[special events for students and postdocs: e.g., a jobs board]</a:t>
            </a:r>
          </a:p>
          <a:p>
            <a:pPr lvl="1"/>
            <a:endParaRPr lang="en-US" dirty="0"/>
          </a:p>
          <a:p>
            <a:r>
              <a:rPr lang="en-US" dirty="0"/>
              <a:t> </a:t>
            </a:r>
          </a:p>
        </p:txBody>
      </p:sp>
    </p:spTree>
    <p:extLst>
      <p:ext uri="{BB962C8B-B14F-4D97-AF65-F5344CB8AC3E}">
        <p14:creationId xmlns:p14="http://schemas.microsoft.com/office/powerpoint/2010/main" val="101054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6AF65F-CB40-C141-9B8E-7E524E73C70A}"/>
              </a:ext>
            </a:extLst>
          </p:cNvPr>
          <p:cNvPicPr>
            <a:picLocks noChangeAspect="1"/>
          </p:cNvPicPr>
          <p:nvPr/>
        </p:nvPicPr>
        <p:blipFill>
          <a:blip r:embed="rId2"/>
          <a:stretch>
            <a:fillRect/>
          </a:stretch>
        </p:blipFill>
        <p:spPr>
          <a:xfrm>
            <a:off x="0" y="0"/>
            <a:ext cx="2343955" cy="1495667"/>
          </a:xfrm>
          <a:prstGeom prst="rect">
            <a:avLst/>
          </a:prstGeom>
        </p:spPr>
      </p:pic>
      <p:sp>
        <p:nvSpPr>
          <p:cNvPr id="5" name="TextBox 4">
            <a:extLst>
              <a:ext uri="{FF2B5EF4-FFF2-40B4-BE49-F238E27FC236}">
                <a16:creationId xmlns:a16="http://schemas.microsoft.com/office/drawing/2014/main" id="{536B9FA5-9B09-7E47-B61B-2920F4DE9845}"/>
              </a:ext>
            </a:extLst>
          </p:cNvPr>
          <p:cNvSpPr txBox="1"/>
          <p:nvPr/>
        </p:nvSpPr>
        <p:spPr>
          <a:xfrm>
            <a:off x="4184518" y="198225"/>
            <a:ext cx="3822970" cy="1015663"/>
          </a:xfrm>
          <a:prstGeom prst="rect">
            <a:avLst/>
          </a:prstGeom>
          <a:noFill/>
        </p:spPr>
        <p:txBody>
          <a:bodyPr wrap="none" rtlCol="0">
            <a:spAutoFit/>
          </a:bodyPr>
          <a:lstStyle/>
          <a:p>
            <a:pPr algn="ctr"/>
            <a:r>
              <a:rPr lang="en-US" sz="2000" b="1" dirty="0">
                <a:solidFill>
                  <a:srgbClr val="008AFF"/>
                </a:solidFill>
              </a:rPr>
              <a:t>Report from the AIRR Community </a:t>
            </a:r>
          </a:p>
          <a:p>
            <a:pPr algn="ctr"/>
            <a:r>
              <a:rPr lang="en-US" sz="2000" b="1" dirty="0">
                <a:solidFill>
                  <a:srgbClr val="008AFF"/>
                </a:solidFill>
              </a:rPr>
              <a:t>Meetings Sub-committee</a:t>
            </a:r>
          </a:p>
          <a:p>
            <a:pPr algn="ctr"/>
            <a:r>
              <a:rPr lang="en-US" i="1" dirty="0"/>
              <a:t>May 2019 – November 2020</a:t>
            </a:r>
          </a:p>
        </p:txBody>
      </p:sp>
      <p:pic>
        <p:nvPicPr>
          <p:cNvPr id="7" name="Picture 6">
            <a:extLst>
              <a:ext uri="{FF2B5EF4-FFF2-40B4-BE49-F238E27FC236}">
                <a16:creationId xmlns:a16="http://schemas.microsoft.com/office/drawing/2014/main" id="{81455EA2-ADE2-8E47-9C76-30098F0CFD08}"/>
              </a:ext>
            </a:extLst>
          </p:cNvPr>
          <p:cNvPicPr>
            <a:picLocks noChangeAspect="1"/>
          </p:cNvPicPr>
          <p:nvPr/>
        </p:nvPicPr>
        <p:blipFill rotWithShape="1">
          <a:blip r:embed="rId3"/>
          <a:srcRect l="29620" r="30813"/>
          <a:stretch/>
        </p:blipFill>
        <p:spPr>
          <a:xfrm>
            <a:off x="10798565" y="198225"/>
            <a:ext cx="1162468" cy="1015663"/>
          </a:xfrm>
          <a:prstGeom prst="rect">
            <a:avLst/>
          </a:prstGeom>
        </p:spPr>
      </p:pic>
      <p:sp>
        <p:nvSpPr>
          <p:cNvPr id="8" name="TextBox 7">
            <a:extLst>
              <a:ext uri="{FF2B5EF4-FFF2-40B4-BE49-F238E27FC236}">
                <a16:creationId xmlns:a16="http://schemas.microsoft.com/office/drawing/2014/main" id="{30997169-6F96-6848-8384-147BF7BD23A2}"/>
              </a:ext>
            </a:extLst>
          </p:cNvPr>
          <p:cNvSpPr txBox="1"/>
          <p:nvPr/>
        </p:nvSpPr>
        <p:spPr>
          <a:xfrm>
            <a:off x="1081825" y="1635616"/>
            <a:ext cx="10354614" cy="4185761"/>
          </a:xfrm>
          <a:prstGeom prst="rect">
            <a:avLst/>
          </a:prstGeom>
          <a:noFill/>
        </p:spPr>
        <p:txBody>
          <a:bodyPr wrap="square" rtlCol="0">
            <a:spAutoFit/>
          </a:bodyPr>
          <a:lstStyle/>
          <a:p>
            <a:r>
              <a:rPr lang="en-US" b="1" dirty="0"/>
              <a:t> Other </a:t>
            </a:r>
            <a:r>
              <a:rPr lang="en-US" b="1" i="1" dirty="0">
                <a:solidFill>
                  <a:srgbClr val="C00000"/>
                </a:solidFill>
              </a:rPr>
              <a:t>possible</a:t>
            </a:r>
            <a:r>
              <a:rPr lang="en-US" b="1" dirty="0"/>
              <a:t> activities in the coming interval: </a:t>
            </a:r>
          </a:p>
          <a:p>
            <a:endParaRPr lang="en-US" sz="800" b="1" dirty="0"/>
          </a:p>
          <a:p>
            <a:pPr marL="285750" lvl="0" indent="-285750">
              <a:buFontTx/>
              <a:buChar char="-"/>
            </a:pPr>
            <a:r>
              <a:rPr lang="en-US" dirty="0"/>
              <a:t>Work with the AIRR Community members to host </a:t>
            </a:r>
            <a:r>
              <a:rPr lang="en-US" i="1" dirty="0"/>
              <a:t>ad hoc</a:t>
            </a:r>
            <a:r>
              <a:rPr lang="en-US" dirty="0"/>
              <a:t> (virtual) meeting opportunities as they arise</a:t>
            </a:r>
          </a:p>
          <a:p>
            <a:pPr marL="285750" lvl="0" indent="-285750">
              <a:buFontTx/>
              <a:buChar char="-"/>
            </a:pPr>
            <a:endParaRPr lang="en-US" sz="800" dirty="0"/>
          </a:p>
          <a:p>
            <a:pPr lvl="0"/>
            <a:r>
              <a:rPr lang="en-US" dirty="0"/>
              <a:t>-    Host an AIRR-C satellite symposium at the annual FOCIS meeting in June 2021</a:t>
            </a:r>
          </a:p>
          <a:p>
            <a:endParaRPr lang="en-US" sz="800" dirty="0"/>
          </a:p>
          <a:p>
            <a:pPr marL="285750" lvl="0" indent="-285750">
              <a:buFontTx/>
              <a:buChar char="-"/>
            </a:pPr>
            <a:r>
              <a:rPr lang="en-US" dirty="0"/>
              <a:t>In collaboration with the Executive Sub-committee host an AIRR-C forum on values regarding conflict of interest, open science, FAIR data principles, diversity, equity and inclusivity. Values statements on these topics would be developed along with their implementation within the AIRR-C.</a:t>
            </a:r>
          </a:p>
          <a:p>
            <a:pPr lvl="0"/>
            <a:endParaRPr lang="en-US" sz="800" dirty="0"/>
          </a:p>
          <a:p>
            <a:pPr marL="285750" lvl="0" indent="-285750">
              <a:buFontTx/>
              <a:buChar char="-"/>
            </a:pPr>
            <a:r>
              <a:rPr lang="en-US" dirty="0"/>
              <a:t>In collaboration with the GLDB WG and IARC and IUIS, host a forum to discuss issues involving IG &amp; TR gene nomenclature, validation and database inclusion, culminating in  recommendations for nomenclature assignment that a re-structured IG/TR/MH sub-committee of the IUIS nomenclature committee will review and approve.</a:t>
            </a:r>
          </a:p>
          <a:p>
            <a:pPr marL="285750" lvl="0" indent="-285750">
              <a:buFontTx/>
              <a:buChar char="-"/>
            </a:pPr>
            <a:endParaRPr lang="en-US" dirty="0"/>
          </a:p>
          <a:p>
            <a:pPr lvl="0"/>
            <a:endParaRPr lang="en-US" dirty="0"/>
          </a:p>
          <a:p>
            <a:endParaRPr lang="en-US" dirty="0"/>
          </a:p>
        </p:txBody>
      </p:sp>
    </p:spTree>
    <p:extLst>
      <p:ext uri="{BB962C8B-B14F-4D97-AF65-F5344CB8AC3E}">
        <p14:creationId xmlns:p14="http://schemas.microsoft.com/office/powerpoint/2010/main" val="3789721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6AF65F-CB40-C141-9B8E-7E524E73C70A}"/>
              </a:ext>
            </a:extLst>
          </p:cNvPr>
          <p:cNvPicPr>
            <a:picLocks noChangeAspect="1"/>
          </p:cNvPicPr>
          <p:nvPr/>
        </p:nvPicPr>
        <p:blipFill>
          <a:blip r:embed="rId2"/>
          <a:stretch>
            <a:fillRect/>
          </a:stretch>
        </p:blipFill>
        <p:spPr>
          <a:xfrm>
            <a:off x="0" y="0"/>
            <a:ext cx="2343955" cy="1495667"/>
          </a:xfrm>
          <a:prstGeom prst="rect">
            <a:avLst/>
          </a:prstGeom>
        </p:spPr>
      </p:pic>
      <p:sp>
        <p:nvSpPr>
          <p:cNvPr id="5" name="TextBox 4">
            <a:extLst>
              <a:ext uri="{FF2B5EF4-FFF2-40B4-BE49-F238E27FC236}">
                <a16:creationId xmlns:a16="http://schemas.microsoft.com/office/drawing/2014/main" id="{536B9FA5-9B09-7E47-B61B-2920F4DE9845}"/>
              </a:ext>
            </a:extLst>
          </p:cNvPr>
          <p:cNvSpPr txBox="1"/>
          <p:nvPr/>
        </p:nvSpPr>
        <p:spPr>
          <a:xfrm>
            <a:off x="4184518" y="198225"/>
            <a:ext cx="3822970" cy="1015663"/>
          </a:xfrm>
          <a:prstGeom prst="rect">
            <a:avLst/>
          </a:prstGeom>
          <a:noFill/>
        </p:spPr>
        <p:txBody>
          <a:bodyPr wrap="none" rtlCol="0">
            <a:spAutoFit/>
          </a:bodyPr>
          <a:lstStyle/>
          <a:p>
            <a:pPr algn="ctr"/>
            <a:r>
              <a:rPr lang="en-US" sz="2000" b="1" dirty="0">
                <a:solidFill>
                  <a:srgbClr val="008AFF"/>
                </a:solidFill>
              </a:rPr>
              <a:t>Report from the AIRR Community </a:t>
            </a:r>
          </a:p>
          <a:p>
            <a:pPr algn="ctr"/>
            <a:r>
              <a:rPr lang="en-US" sz="2000" b="1" dirty="0">
                <a:solidFill>
                  <a:srgbClr val="008AFF"/>
                </a:solidFill>
              </a:rPr>
              <a:t>Meetings Sub-committee</a:t>
            </a:r>
          </a:p>
          <a:p>
            <a:pPr algn="ctr"/>
            <a:r>
              <a:rPr lang="en-US" i="1" dirty="0"/>
              <a:t>May 2019 – November 2020</a:t>
            </a:r>
          </a:p>
        </p:txBody>
      </p:sp>
      <p:pic>
        <p:nvPicPr>
          <p:cNvPr id="7" name="Picture 6">
            <a:extLst>
              <a:ext uri="{FF2B5EF4-FFF2-40B4-BE49-F238E27FC236}">
                <a16:creationId xmlns:a16="http://schemas.microsoft.com/office/drawing/2014/main" id="{81455EA2-ADE2-8E47-9C76-30098F0CFD08}"/>
              </a:ext>
            </a:extLst>
          </p:cNvPr>
          <p:cNvPicPr>
            <a:picLocks noChangeAspect="1"/>
          </p:cNvPicPr>
          <p:nvPr/>
        </p:nvPicPr>
        <p:blipFill rotWithShape="1">
          <a:blip r:embed="rId3"/>
          <a:srcRect l="29620" r="30813"/>
          <a:stretch/>
        </p:blipFill>
        <p:spPr>
          <a:xfrm>
            <a:off x="10798565" y="198225"/>
            <a:ext cx="1162468" cy="1015663"/>
          </a:xfrm>
          <a:prstGeom prst="rect">
            <a:avLst/>
          </a:prstGeom>
        </p:spPr>
      </p:pic>
      <p:sp>
        <p:nvSpPr>
          <p:cNvPr id="8" name="TextBox 7">
            <a:extLst>
              <a:ext uri="{FF2B5EF4-FFF2-40B4-BE49-F238E27FC236}">
                <a16:creationId xmlns:a16="http://schemas.microsoft.com/office/drawing/2014/main" id="{30997169-6F96-6848-8384-147BF7BD23A2}"/>
              </a:ext>
            </a:extLst>
          </p:cNvPr>
          <p:cNvSpPr txBox="1"/>
          <p:nvPr/>
        </p:nvSpPr>
        <p:spPr>
          <a:xfrm>
            <a:off x="1081825" y="1635616"/>
            <a:ext cx="10354614" cy="3970318"/>
          </a:xfrm>
          <a:prstGeom prst="rect">
            <a:avLst/>
          </a:prstGeom>
          <a:noFill/>
        </p:spPr>
        <p:txBody>
          <a:bodyPr wrap="square" rtlCol="0">
            <a:spAutoFit/>
          </a:bodyPr>
          <a:lstStyle/>
          <a:p>
            <a:r>
              <a:rPr lang="en-US" b="1" dirty="0"/>
              <a:t>The Meetings SC needs 2 new members!!</a:t>
            </a:r>
          </a:p>
          <a:p>
            <a:endParaRPr lang="en-US" dirty="0"/>
          </a:p>
          <a:p>
            <a:pPr marL="285750" indent="-285750">
              <a:buFontTx/>
              <a:buChar char="-"/>
            </a:pPr>
            <a:r>
              <a:rPr lang="en-US" dirty="0"/>
              <a:t>Jamie is leaving this SC come January 2021</a:t>
            </a:r>
          </a:p>
          <a:p>
            <a:pPr marL="285750" indent="-285750">
              <a:buFontTx/>
              <a:buChar char="-"/>
            </a:pPr>
            <a:r>
              <a:rPr lang="en-US" dirty="0"/>
              <a:t>The SC needs more breadth in immunology</a:t>
            </a:r>
          </a:p>
          <a:p>
            <a:pPr marL="285750" indent="-285750">
              <a:buFontTx/>
              <a:buChar char="-"/>
            </a:pPr>
            <a:r>
              <a:rPr lang="en-US" dirty="0"/>
              <a:t>The SC needs representation by </a:t>
            </a:r>
            <a:r>
              <a:rPr lang="en-US" b="1" i="1" dirty="0"/>
              <a:t>early-career participants </a:t>
            </a:r>
            <a:r>
              <a:rPr lang="en-US" dirty="0"/>
              <a:t>(i.e., students and postdocs) who can provide this group’s perspectives and help the SC meet their unique needs</a:t>
            </a:r>
          </a:p>
          <a:p>
            <a:endParaRPr lang="en-US" dirty="0"/>
          </a:p>
          <a:p>
            <a:r>
              <a:rPr lang="en-CA" b="1" dirty="0"/>
              <a:t>Proposed SC Co-leaders: </a:t>
            </a:r>
            <a:endParaRPr lang="en-CA" dirty="0"/>
          </a:p>
          <a:p>
            <a:r>
              <a:rPr lang="en-CA" dirty="0"/>
              <a:t>Pam </a:t>
            </a:r>
            <a:r>
              <a:rPr lang="en-CA" dirty="0" err="1"/>
              <a:t>Borghardt</a:t>
            </a:r>
            <a:r>
              <a:rPr lang="en-CA" dirty="0"/>
              <a:t> and Jean-Philippe </a:t>
            </a:r>
            <a:r>
              <a:rPr lang="en-CA" dirty="0" err="1"/>
              <a:t>Bürckert</a:t>
            </a:r>
            <a:endParaRPr lang="en-CA" dirty="0"/>
          </a:p>
          <a:p>
            <a:r>
              <a:rPr lang="en-CA" b="1" dirty="0"/>
              <a:t>Returning members: </a:t>
            </a:r>
          </a:p>
          <a:p>
            <a:r>
              <a:rPr lang="en-CA" dirty="0" err="1"/>
              <a:t>Ramit</a:t>
            </a:r>
            <a:r>
              <a:rPr lang="en-CA" dirty="0"/>
              <a:t> </a:t>
            </a:r>
            <a:r>
              <a:rPr lang="en-CA" dirty="0" err="1"/>
              <a:t>Mehr</a:t>
            </a:r>
            <a:r>
              <a:rPr lang="en-CA" dirty="0"/>
              <a:t>, Davide </a:t>
            </a:r>
            <a:r>
              <a:rPr lang="en-CA" dirty="0" err="1"/>
              <a:t>Bagnara</a:t>
            </a:r>
            <a:endParaRPr lang="en-CA" dirty="0"/>
          </a:p>
          <a:p>
            <a:br>
              <a:rPr lang="en-CA" dirty="0"/>
            </a:br>
            <a:endParaRPr lang="en-US" b="1" dirty="0"/>
          </a:p>
          <a:p>
            <a:endParaRPr lang="en-US" dirty="0"/>
          </a:p>
        </p:txBody>
      </p:sp>
    </p:spTree>
    <p:extLst>
      <p:ext uri="{BB962C8B-B14F-4D97-AF65-F5344CB8AC3E}">
        <p14:creationId xmlns:p14="http://schemas.microsoft.com/office/powerpoint/2010/main" val="19600135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932</Words>
  <Application>Microsoft Macintosh PowerPoint</Application>
  <PresentationFormat>Widescreen</PresentationFormat>
  <Paragraphs>102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Jean-Philippe Bürckert</dc:creator>
  <cp:lastModifiedBy>Jamie Scott</cp:lastModifiedBy>
  <cp:revision>18</cp:revision>
  <dcterms:created xsi:type="dcterms:W3CDTF">2020-09-08T13:31:19Z</dcterms:created>
  <dcterms:modified xsi:type="dcterms:W3CDTF">2020-12-08T06:15:41Z</dcterms:modified>
</cp:coreProperties>
</file>